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notesMasterIdLst>
    <p:notesMasterId r:id="rId44"/>
  </p:notesMasterIdLst>
  <p:sldIdLst>
    <p:sldId id="268" r:id="rId2"/>
    <p:sldId id="652" r:id="rId3"/>
    <p:sldId id="693" r:id="rId4"/>
    <p:sldId id="706" r:id="rId5"/>
    <p:sldId id="694" r:id="rId6"/>
    <p:sldId id="748" r:id="rId7"/>
    <p:sldId id="772" r:id="rId8"/>
    <p:sldId id="726" r:id="rId9"/>
    <p:sldId id="749" r:id="rId10"/>
    <p:sldId id="751" r:id="rId11"/>
    <p:sldId id="752" r:id="rId12"/>
    <p:sldId id="753" r:id="rId13"/>
    <p:sldId id="769" r:id="rId14"/>
    <p:sldId id="746" r:id="rId15"/>
    <p:sldId id="745" r:id="rId16"/>
    <p:sldId id="744" r:id="rId17"/>
    <p:sldId id="754" r:id="rId18"/>
    <p:sldId id="770" r:id="rId19"/>
    <p:sldId id="771" r:id="rId20"/>
    <p:sldId id="755" r:id="rId21"/>
    <p:sldId id="732" r:id="rId22"/>
    <p:sldId id="756" r:id="rId23"/>
    <p:sldId id="758" r:id="rId24"/>
    <p:sldId id="757" r:id="rId25"/>
    <p:sldId id="759" r:id="rId26"/>
    <p:sldId id="737" r:id="rId27"/>
    <p:sldId id="761" r:id="rId28"/>
    <p:sldId id="763" r:id="rId29"/>
    <p:sldId id="760" r:id="rId30"/>
    <p:sldId id="735" r:id="rId31"/>
    <p:sldId id="738" r:id="rId32"/>
    <p:sldId id="739" r:id="rId33"/>
    <p:sldId id="736" r:id="rId34"/>
    <p:sldId id="764" r:id="rId35"/>
    <p:sldId id="765" r:id="rId36"/>
    <p:sldId id="766" r:id="rId37"/>
    <p:sldId id="767" r:id="rId38"/>
    <p:sldId id="741" r:id="rId39"/>
    <p:sldId id="740" r:id="rId40"/>
    <p:sldId id="762" r:id="rId41"/>
    <p:sldId id="768" r:id="rId42"/>
    <p:sldId id="26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781"/>
    <a:srgbClr val="F7A33C"/>
    <a:srgbClr val="FF7C35"/>
    <a:srgbClr val="008FC4"/>
    <a:srgbClr val="03ACDC"/>
    <a:srgbClr val="40AA59"/>
    <a:srgbClr val="FF454D"/>
    <a:srgbClr val="FAD34B"/>
    <a:srgbClr val="F05C63"/>
    <a:srgbClr val="374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0" autoAdjust="0"/>
    <p:restoredTop sz="92907"/>
  </p:normalViewPr>
  <p:slideViewPr>
    <p:cSldViewPr snapToGrid="0" snapToObjects="1">
      <p:cViewPr>
        <p:scale>
          <a:sx n="50" d="100"/>
          <a:sy n="50" d="100"/>
        </p:scale>
        <p:origin x="-354" y="54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_rels/data5.xml.rels><?xml version="1.0" encoding="UTF-8" standalone="yes"?>
<Relationships xmlns="http://schemas.openxmlformats.org/package/2006/relationships"><Relationship Id="rId2" Type="http://schemas.openxmlformats.org/officeDocument/2006/relationships/image" Target="../media/image701.png"/><Relationship Id="rId1" Type="http://schemas.openxmlformats.org/officeDocument/2006/relationships/image" Target="../media/image69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0068E6-6F71-CB41-985B-BB43906056A2}"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s-ES"/>
        </a:p>
      </dgm:t>
    </dgm:pt>
    <dgm:pt modelId="{9981C8AE-9B93-1F4B-B697-EA658F303CC8}">
      <dgm:prSet phldrT="[Texto]" custT="1"/>
      <dgm:spPr>
        <a:ln>
          <a:solidFill>
            <a:schemeClr val="accent6">
              <a:lumMod val="50000"/>
            </a:schemeClr>
          </a:solidFill>
        </a:ln>
      </dgm:spPr>
      <dgm:t>
        <a:bodyPr/>
        <a:lstStyle/>
        <a:p>
          <a:r>
            <a:rPr lang="es-ES" sz="1600" dirty="0"/>
            <a:t>Estadística Inferencial</a:t>
          </a:r>
        </a:p>
      </dgm:t>
    </dgm:pt>
    <dgm:pt modelId="{A6A856AF-71A1-6F49-BF19-F82129B54963}" type="parTrans" cxnId="{A4C337BE-1089-0941-9048-0D6FD2A907ED}">
      <dgm:prSet/>
      <dgm:spPr/>
      <dgm:t>
        <a:bodyPr/>
        <a:lstStyle/>
        <a:p>
          <a:endParaRPr lang="es-ES"/>
        </a:p>
      </dgm:t>
    </dgm:pt>
    <dgm:pt modelId="{8EA009BA-B3D6-8A43-A052-5EDB8C3098C9}" type="sibTrans" cxnId="{A4C337BE-1089-0941-9048-0D6FD2A907ED}">
      <dgm:prSet/>
      <dgm:spPr/>
      <dgm:t>
        <a:bodyPr/>
        <a:lstStyle/>
        <a:p>
          <a:endParaRPr lang="es-ES"/>
        </a:p>
      </dgm:t>
    </dgm:pt>
    <dgm:pt modelId="{D9FDE0E3-6455-FD48-B319-6EECC983B340}">
      <dgm:prSet phldrT="[Texto]" custT="1"/>
      <dgm:spPr>
        <a:ln>
          <a:solidFill>
            <a:schemeClr val="accent6">
              <a:lumMod val="50000"/>
            </a:schemeClr>
          </a:solidFill>
        </a:ln>
      </dgm:spPr>
      <dgm:t>
        <a:bodyPr/>
        <a:lstStyle/>
        <a:p>
          <a:r>
            <a:rPr lang="es-ES" sz="1600" dirty="0"/>
            <a:t>Estadística Inductiva</a:t>
          </a:r>
        </a:p>
      </dgm:t>
    </dgm:pt>
    <dgm:pt modelId="{3CFFF37A-BD3E-3446-821C-65C4FC592CAA}" type="parTrans" cxnId="{75116A4D-8AAD-F242-81CE-BFB697276989}">
      <dgm:prSet/>
      <dgm:spPr>
        <a:ln>
          <a:solidFill>
            <a:schemeClr val="tx1"/>
          </a:solidFill>
        </a:ln>
      </dgm:spPr>
      <dgm:t>
        <a:bodyPr/>
        <a:lstStyle/>
        <a:p>
          <a:endParaRPr lang="es-ES"/>
        </a:p>
      </dgm:t>
    </dgm:pt>
    <dgm:pt modelId="{01CE607A-2146-0D44-B2F7-8E777AD04CAC}" type="sibTrans" cxnId="{75116A4D-8AAD-F242-81CE-BFB697276989}">
      <dgm:prSet/>
      <dgm:spPr/>
      <dgm:t>
        <a:bodyPr/>
        <a:lstStyle/>
        <a:p>
          <a:endParaRPr lang="es-ES"/>
        </a:p>
      </dgm:t>
    </dgm:pt>
    <dgm:pt modelId="{611AB659-65E9-164F-86E3-F41EDBFCF8A8}">
      <dgm:prSet phldrT="[Texto]" custT="1"/>
      <dgm:spPr>
        <a:ln>
          <a:solidFill>
            <a:schemeClr val="accent6">
              <a:lumMod val="50000"/>
            </a:schemeClr>
          </a:solidFill>
        </a:ln>
      </dgm:spPr>
      <dgm:t>
        <a:bodyPr/>
        <a:lstStyle/>
        <a:p>
          <a:r>
            <a:rPr lang="es-ES" sz="1600" dirty="0"/>
            <a:t>Estimación de Parámetros</a:t>
          </a:r>
        </a:p>
      </dgm:t>
    </dgm:pt>
    <dgm:pt modelId="{446A6ABD-9A60-9441-BD9C-99F6DA2EF70C}" type="parTrans" cxnId="{B22D61E7-53B3-2249-B84F-EC902F24FD11}">
      <dgm:prSet/>
      <dgm:spPr>
        <a:ln>
          <a:solidFill>
            <a:schemeClr val="tx1"/>
          </a:solidFill>
        </a:ln>
      </dgm:spPr>
      <dgm:t>
        <a:bodyPr/>
        <a:lstStyle/>
        <a:p>
          <a:endParaRPr lang="es-ES"/>
        </a:p>
      </dgm:t>
    </dgm:pt>
    <dgm:pt modelId="{1FF8D6D7-A0CB-4C45-BB26-96F4D9003F24}" type="sibTrans" cxnId="{B22D61E7-53B3-2249-B84F-EC902F24FD11}">
      <dgm:prSet/>
      <dgm:spPr/>
      <dgm:t>
        <a:bodyPr/>
        <a:lstStyle/>
        <a:p>
          <a:endParaRPr lang="es-ES"/>
        </a:p>
      </dgm:t>
    </dgm:pt>
    <dgm:pt modelId="{6B6F8AD2-B6FD-0B4F-AB68-A02BE2B4EA08}">
      <dgm:prSet phldrT="[Texto]" custT="1"/>
      <dgm:spPr>
        <a:ln>
          <a:solidFill>
            <a:schemeClr val="accent6">
              <a:lumMod val="50000"/>
            </a:schemeClr>
          </a:solidFill>
        </a:ln>
      </dgm:spPr>
      <dgm:t>
        <a:bodyPr/>
        <a:lstStyle/>
        <a:p>
          <a:r>
            <a:rPr lang="es-ES" sz="1600" dirty="0"/>
            <a:t>Estadística Deductiva</a:t>
          </a:r>
        </a:p>
      </dgm:t>
    </dgm:pt>
    <dgm:pt modelId="{5B48C945-753E-6349-83AF-913B386AA8F5}" type="parTrans" cxnId="{A3907AF4-10A0-A941-A86E-E8590151040D}">
      <dgm:prSet/>
      <dgm:spPr>
        <a:ln>
          <a:solidFill>
            <a:schemeClr val="tx1"/>
          </a:solidFill>
        </a:ln>
      </dgm:spPr>
      <dgm:t>
        <a:bodyPr/>
        <a:lstStyle/>
        <a:p>
          <a:endParaRPr lang="es-ES"/>
        </a:p>
      </dgm:t>
    </dgm:pt>
    <dgm:pt modelId="{15886C4A-DB3F-9B4A-9AB2-2240FF6CF5CD}" type="sibTrans" cxnId="{A3907AF4-10A0-A941-A86E-E8590151040D}">
      <dgm:prSet/>
      <dgm:spPr/>
      <dgm:t>
        <a:bodyPr/>
        <a:lstStyle/>
        <a:p>
          <a:endParaRPr lang="es-ES"/>
        </a:p>
      </dgm:t>
    </dgm:pt>
    <dgm:pt modelId="{9E6D9F1D-1932-C546-A108-60C8E7C1AA68}">
      <dgm:prSet phldrT="[Texto]" custT="1"/>
      <dgm:spPr>
        <a:ln>
          <a:solidFill>
            <a:schemeClr val="accent6">
              <a:lumMod val="50000"/>
            </a:schemeClr>
          </a:solidFill>
        </a:ln>
      </dgm:spPr>
      <dgm:t>
        <a:bodyPr/>
        <a:lstStyle/>
        <a:p>
          <a:r>
            <a:rPr lang="es-ES" sz="1600" dirty="0"/>
            <a:t>Contrate de Hipótesis</a:t>
          </a:r>
        </a:p>
      </dgm:t>
    </dgm:pt>
    <dgm:pt modelId="{1FC5F002-6843-5340-9FF1-289E05757AFF}" type="parTrans" cxnId="{509E7341-7BE9-8644-87CA-33053D912760}">
      <dgm:prSet/>
      <dgm:spPr>
        <a:ln>
          <a:solidFill>
            <a:schemeClr val="tx1"/>
          </a:solidFill>
        </a:ln>
      </dgm:spPr>
      <dgm:t>
        <a:bodyPr/>
        <a:lstStyle/>
        <a:p>
          <a:endParaRPr lang="es-ES"/>
        </a:p>
      </dgm:t>
    </dgm:pt>
    <dgm:pt modelId="{3DEB12D0-2F05-2440-BDF3-25B9FC519C4B}" type="sibTrans" cxnId="{509E7341-7BE9-8644-87CA-33053D912760}">
      <dgm:prSet/>
      <dgm:spPr/>
      <dgm:t>
        <a:bodyPr/>
        <a:lstStyle/>
        <a:p>
          <a:endParaRPr lang="es-ES"/>
        </a:p>
      </dgm:t>
    </dgm:pt>
    <dgm:pt modelId="{89103D0D-CB5B-AD4D-9D54-9F7B537EA2E1}">
      <dgm:prSet custT="1"/>
      <dgm:spPr>
        <a:ln>
          <a:solidFill>
            <a:schemeClr val="accent6">
              <a:lumMod val="50000"/>
            </a:schemeClr>
          </a:solidFill>
        </a:ln>
      </dgm:spPr>
      <dgm:t>
        <a:bodyPr anchor="ctr"/>
        <a:lstStyle/>
        <a:p>
          <a:pPr algn="l"/>
          <a:r>
            <a:rPr lang="es-ES" sz="1600" dirty="0"/>
            <a:t>1.- Para la Media</a:t>
          </a:r>
        </a:p>
        <a:p>
          <a:pPr algn="l"/>
          <a:r>
            <a:rPr lang="es-ES" sz="1600" dirty="0"/>
            <a:t>2.- Para Proporciones</a:t>
          </a:r>
        </a:p>
      </dgm:t>
    </dgm:pt>
    <dgm:pt modelId="{F3DECBE5-D818-9F4B-95BC-E1FE87A51577}" type="parTrans" cxnId="{4551ADCD-1033-494F-960C-FDE5891AE4DA}">
      <dgm:prSet/>
      <dgm:spPr>
        <a:ln>
          <a:solidFill>
            <a:schemeClr val="tx1"/>
          </a:solidFill>
        </a:ln>
      </dgm:spPr>
      <dgm:t>
        <a:bodyPr/>
        <a:lstStyle/>
        <a:p>
          <a:endParaRPr lang="es-ES"/>
        </a:p>
      </dgm:t>
    </dgm:pt>
    <dgm:pt modelId="{87C90DEF-A33D-A844-9073-3C4088586462}" type="sibTrans" cxnId="{4551ADCD-1033-494F-960C-FDE5891AE4DA}">
      <dgm:prSet/>
      <dgm:spPr/>
      <dgm:t>
        <a:bodyPr/>
        <a:lstStyle/>
        <a:p>
          <a:endParaRPr lang="es-ES"/>
        </a:p>
      </dgm:t>
    </dgm:pt>
    <dgm:pt modelId="{EC414DD5-647F-884C-864D-4FEB8A63F087}">
      <dgm:prSet custT="1"/>
      <dgm:spPr>
        <a:ln>
          <a:solidFill>
            <a:schemeClr val="accent6">
              <a:lumMod val="50000"/>
            </a:schemeClr>
          </a:solidFill>
        </a:ln>
      </dgm:spPr>
      <dgm:t>
        <a:bodyPr/>
        <a:lstStyle/>
        <a:p>
          <a:r>
            <a:rPr lang="es-ES" sz="1800" dirty="0"/>
            <a:t>Intervalos</a:t>
          </a:r>
          <a:endParaRPr lang="es-ES" sz="1100" dirty="0"/>
        </a:p>
      </dgm:t>
    </dgm:pt>
    <dgm:pt modelId="{DE33CAC6-EABE-8A4E-96FF-1B6C0C81E1FB}" type="parTrans" cxnId="{8480E3D8-6A2C-8A48-99ED-B4169FC020B1}">
      <dgm:prSet/>
      <dgm:spPr>
        <a:ln>
          <a:solidFill>
            <a:schemeClr val="tx1"/>
          </a:solidFill>
        </a:ln>
      </dgm:spPr>
      <dgm:t>
        <a:bodyPr/>
        <a:lstStyle/>
        <a:p>
          <a:endParaRPr lang="es-ES"/>
        </a:p>
      </dgm:t>
    </dgm:pt>
    <dgm:pt modelId="{C0259FC7-2922-AB47-8C37-B2B1FEA0379F}" type="sibTrans" cxnId="{8480E3D8-6A2C-8A48-99ED-B4169FC020B1}">
      <dgm:prSet/>
      <dgm:spPr/>
      <dgm:t>
        <a:bodyPr/>
        <a:lstStyle/>
        <a:p>
          <a:endParaRPr lang="es-ES"/>
        </a:p>
      </dgm:t>
    </dgm:pt>
    <dgm:pt modelId="{5DEBA7C8-8783-274E-A66E-1FE90971F69C}">
      <dgm:prSet custT="1"/>
      <dgm:spPr>
        <a:ln>
          <a:solidFill>
            <a:schemeClr val="accent6">
              <a:lumMod val="50000"/>
            </a:schemeClr>
          </a:solidFill>
        </a:ln>
      </dgm:spPr>
      <dgm:t>
        <a:bodyPr/>
        <a:lstStyle/>
        <a:p>
          <a:r>
            <a:rPr lang="es-ES" sz="1600" dirty="0"/>
            <a:t>Puntual</a:t>
          </a:r>
          <a:endParaRPr lang="es-ES" sz="1100" dirty="0"/>
        </a:p>
      </dgm:t>
    </dgm:pt>
    <dgm:pt modelId="{80388108-B207-744D-AB07-96E3B8576F59}" type="parTrans" cxnId="{FD47266D-E6F9-5F4A-A26F-26F10F89F2DF}">
      <dgm:prSet/>
      <dgm:spPr>
        <a:ln>
          <a:solidFill>
            <a:schemeClr val="tx1"/>
          </a:solidFill>
        </a:ln>
      </dgm:spPr>
      <dgm:t>
        <a:bodyPr/>
        <a:lstStyle/>
        <a:p>
          <a:endParaRPr lang="es-ES"/>
        </a:p>
      </dgm:t>
    </dgm:pt>
    <dgm:pt modelId="{835FFD0C-0D6D-984F-B3CF-401147A7BD2A}" type="sibTrans" cxnId="{FD47266D-E6F9-5F4A-A26F-26F10F89F2DF}">
      <dgm:prSet/>
      <dgm:spPr/>
      <dgm:t>
        <a:bodyPr/>
        <a:lstStyle/>
        <a:p>
          <a:endParaRPr lang="es-ES"/>
        </a:p>
      </dgm:t>
    </dgm:pt>
    <dgm:pt modelId="{5F25EB96-5871-8E44-B291-DE157E226F88}">
      <dgm:prSet custT="1"/>
      <dgm:spPr>
        <a:ln>
          <a:solidFill>
            <a:schemeClr val="accent6">
              <a:lumMod val="50000"/>
            </a:schemeClr>
          </a:solidFill>
        </a:ln>
      </dgm:spPr>
      <dgm:t>
        <a:bodyPr/>
        <a:lstStyle/>
        <a:p>
          <a:pPr algn="l"/>
          <a:r>
            <a:rPr lang="es-ES" sz="1600" dirty="0"/>
            <a:t>1.- Para la Media</a:t>
          </a:r>
        </a:p>
        <a:p>
          <a:pPr algn="l"/>
          <a:r>
            <a:rPr lang="es-ES" sz="1600" dirty="0"/>
            <a:t>2.- Para Proporciones</a:t>
          </a:r>
        </a:p>
      </dgm:t>
    </dgm:pt>
    <dgm:pt modelId="{A2045726-E13B-354A-BEC9-BAD46D7CC897}" type="parTrans" cxnId="{D48B60DB-2D89-8A42-AA04-996CE684EE27}">
      <dgm:prSet/>
      <dgm:spPr>
        <a:ln>
          <a:solidFill>
            <a:schemeClr val="tx1"/>
          </a:solidFill>
        </a:ln>
      </dgm:spPr>
      <dgm:t>
        <a:bodyPr/>
        <a:lstStyle/>
        <a:p>
          <a:endParaRPr lang="es-ES"/>
        </a:p>
      </dgm:t>
    </dgm:pt>
    <dgm:pt modelId="{82065236-E45F-3A4B-B267-D51609770C2B}" type="sibTrans" cxnId="{D48B60DB-2D89-8A42-AA04-996CE684EE27}">
      <dgm:prSet/>
      <dgm:spPr/>
      <dgm:t>
        <a:bodyPr/>
        <a:lstStyle/>
        <a:p>
          <a:endParaRPr lang="es-ES"/>
        </a:p>
      </dgm:t>
    </dgm:pt>
    <dgm:pt modelId="{DA68D895-C493-0040-BB03-BAB154B758F8}" type="pres">
      <dgm:prSet presAssocID="{470068E6-6F71-CB41-985B-BB43906056A2}" presName="hierChild1" presStyleCnt="0">
        <dgm:presLayoutVars>
          <dgm:chPref val="1"/>
          <dgm:dir/>
          <dgm:animOne val="branch"/>
          <dgm:animLvl val="lvl"/>
          <dgm:resizeHandles/>
        </dgm:presLayoutVars>
      </dgm:prSet>
      <dgm:spPr/>
    </dgm:pt>
    <dgm:pt modelId="{93890DF5-BF26-9145-87E7-B26F11A9DAE4}" type="pres">
      <dgm:prSet presAssocID="{9981C8AE-9B93-1F4B-B697-EA658F303CC8}" presName="hierRoot1" presStyleCnt="0"/>
      <dgm:spPr/>
    </dgm:pt>
    <dgm:pt modelId="{AFCBF5E3-023D-F14E-8ED0-A97EC841BA05}" type="pres">
      <dgm:prSet presAssocID="{9981C8AE-9B93-1F4B-B697-EA658F303CC8}" presName="composite" presStyleCnt="0"/>
      <dgm:spPr/>
    </dgm:pt>
    <dgm:pt modelId="{F4F3D4F9-9827-8842-A256-DCAD4F0D7862}" type="pres">
      <dgm:prSet presAssocID="{9981C8AE-9B93-1F4B-B697-EA658F303CC8}" presName="background" presStyleLbl="node0" presStyleIdx="0" presStyleCnt="1"/>
      <dgm:spPr>
        <a:solidFill>
          <a:schemeClr val="accent6">
            <a:lumMod val="75000"/>
          </a:schemeClr>
        </a:solidFill>
      </dgm:spPr>
    </dgm:pt>
    <dgm:pt modelId="{434F1C2E-44ED-654F-B3AB-38691E6DD425}" type="pres">
      <dgm:prSet presAssocID="{9981C8AE-9B93-1F4B-B697-EA658F303CC8}" presName="text" presStyleLbl="fgAcc0" presStyleIdx="0" presStyleCnt="1">
        <dgm:presLayoutVars>
          <dgm:chPref val="3"/>
        </dgm:presLayoutVars>
      </dgm:prSet>
      <dgm:spPr/>
    </dgm:pt>
    <dgm:pt modelId="{E230469A-88F6-F44A-960B-A422BEEA48F6}" type="pres">
      <dgm:prSet presAssocID="{9981C8AE-9B93-1F4B-B697-EA658F303CC8}" presName="hierChild2" presStyleCnt="0"/>
      <dgm:spPr/>
    </dgm:pt>
    <dgm:pt modelId="{BDC40B24-9869-4A46-9165-25B1EF3FAF2D}" type="pres">
      <dgm:prSet presAssocID="{3CFFF37A-BD3E-3446-821C-65C4FC592CAA}" presName="Name10" presStyleLbl="parChTrans1D2" presStyleIdx="0" presStyleCnt="2"/>
      <dgm:spPr/>
    </dgm:pt>
    <dgm:pt modelId="{903D0412-F034-354D-AFB1-BE2CBC215482}" type="pres">
      <dgm:prSet presAssocID="{D9FDE0E3-6455-FD48-B319-6EECC983B340}" presName="hierRoot2" presStyleCnt="0"/>
      <dgm:spPr/>
    </dgm:pt>
    <dgm:pt modelId="{F41788DC-0F81-2A4D-91EA-91DEFE05334A}" type="pres">
      <dgm:prSet presAssocID="{D9FDE0E3-6455-FD48-B319-6EECC983B340}" presName="composite2" presStyleCnt="0"/>
      <dgm:spPr/>
    </dgm:pt>
    <dgm:pt modelId="{03D07585-0670-984B-A09B-B93EE0547CD6}" type="pres">
      <dgm:prSet presAssocID="{D9FDE0E3-6455-FD48-B319-6EECC983B340}" presName="background2" presStyleLbl="node2" presStyleIdx="0" presStyleCnt="2"/>
      <dgm:spPr>
        <a:solidFill>
          <a:schemeClr val="accent6">
            <a:lumMod val="75000"/>
          </a:schemeClr>
        </a:solidFill>
      </dgm:spPr>
    </dgm:pt>
    <dgm:pt modelId="{AC3DCE27-3A2B-A04E-B5AA-9F999D363A8C}" type="pres">
      <dgm:prSet presAssocID="{D9FDE0E3-6455-FD48-B319-6EECC983B340}" presName="text2" presStyleLbl="fgAcc2" presStyleIdx="0" presStyleCnt="2">
        <dgm:presLayoutVars>
          <dgm:chPref val="3"/>
        </dgm:presLayoutVars>
      </dgm:prSet>
      <dgm:spPr/>
    </dgm:pt>
    <dgm:pt modelId="{ACCCAE61-B1B9-2D46-B7E2-2F267EF96EF3}" type="pres">
      <dgm:prSet presAssocID="{D9FDE0E3-6455-FD48-B319-6EECC983B340}" presName="hierChild3" presStyleCnt="0"/>
      <dgm:spPr/>
    </dgm:pt>
    <dgm:pt modelId="{988192CF-4A15-D942-A818-11620BC87E4C}" type="pres">
      <dgm:prSet presAssocID="{446A6ABD-9A60-9441-BD9C-99F6DA2EF70C}" presName="Name17" presStyleLbl="parChTrans1D3" presStyleIdx="0" presStyleCnt="2"/>
      <dgm:spPr/>
    </dgm:pt>
    <dgm:pt modelId="{66CD5366-20F6-0D4C-B032-C98FF1A5D22D}" type="pres">
      <dgm:prSet presAssocID="{611AB659-65E9-164F-86E3-F41EDBFCF8A8}" presName="hierRoot3" presStyleCnt="0"/>
      <dgm:spPr/>
    </dgm:pt>
    <dgm:pt modelId="{8C0F9D8D-9DD9-8143-BD22-90A7367141B6}" type="pres">
      <dgm:prSet presAssocID="{611AB659-65E9-164F-86E3-F41EDBFCF8A8}" presName="composite3" presStyleCnt="0"/>
      <dgm:spPr/>
    </dgm:pt>
    <dgm:pt modelId="{F8E6E45D-0453-7B45-8DE9-65CBDC91379C}" type="pres">
      <dgm:prSet presAssocID="{611AB659-65E9-164F-86E3-F41EDBFCF8A8}" presName="background3" presStyleLbl="node3" presStyleIdx="0" presStyleCnt="2"/>
      <dgm:spPr>
        <a:solidFill>
          <a:schemeClr val="accent6">
            <a:lumMod val="75000"/>
          </a:schemeClr>
        </a:solidFill>
      </dgm:spPr>
    </dgm:pt>
    <dgm:pt modelId="{5745807B-A1EA-2B4D-A43B-BA8E33F5697F}" type="pres">
      <dgm:prSet presAssocID="{611AB659-65E9-164F-86E3-F41EDBFCF8A8}" presName="text3" presStyleLbl="fgAcc3" presStyleIdx="0" presStyleCnt="2" custScaleX="126428">
        <dgm:presLayoutVars>
          <dgm:chPref val="3"/>
        </dgm:presLayoutVars>
      </dgm:prSet>
      <dgm:spPr/>
    </dgm:pt>
    <dgm:pt modelId="{375587C7-209A-074C-A20D-6217BA1F009A}" type="pres">
      <dgm:prSet presAssocID="{611AB659-65E9-164F-86E3-F41EDBFCF8A8}" presName="hierChild4" presStyleCnt="0"/>
      <dgm:spPr/>
    </dgm:pt>
    <dgm:pt modelId="{D246BA9B-27B7-2048-B66F-5DE97BB579E4}" type="pres">
      <dgm:prSet presAssocID="{80388108-B207-744D-AB07-96E3B8576F59}" presName="Name23" presStyleLbl="parChTrans1D4" presStyleIdx="0" presStyleCnt="4"/>
      <dgm:spPr/>
    </dgm:pt>
    <dgm:pt modelId="{D492D7A4-2859-9A48-B552-AB1E1C7C458E}" type="pres">
      <dgm:prSet presAssocID="{5DEBA7C8-8783-274E-A66E-1FE90971F69C}" presName="hierRoot4" presStyleCnt="0"/>
      <dgm:spPr/>
    </dgm:pt>
    <dgm:pt modelId="{ABCDF960-8B2D-0248-8774-E8FD29E57A2A}" type="pres">
      <dgm:prSet presAssocID="{5DEBA7C8-8783-274E-A66E-1FE90971F69C}" presName="composite4" presStyleCnt="0"/>
      <dgm:spPr/>
    </dgm:pt>
    <dgm:pt modelId="{8A4D2F71-BC42-4042-81B1-FB87C644D933}" type="pres">
      <dgm:prSet presAssocID="{5DEBA7C8-8783-274E-A66E-1FE90971F69C}" presName="background4" presStyleLbl="node4" presStyleIdx="0" presStyleCnt="4"/>
      <dgm:spPr>
        <a:solidFill>
          <a:schemeClr val="accent6">
            <a:lumMod val="75000"/>
          </a:schemeClr>
        </a:solidFill>
      </dgm:spPr>
    </dgm:pt>
    <dgm:pt modelId="{DA9AEE5B-9235-2141-96F7-544923FBBB43}" type="pres">
      <dgm:prSet presAssocID="{5DEBA7C8-8783-274E-A66E-1FE90971F69C}" presName="text4" presStyleLbl="fgAcc4" presStyleIdx="0" presStyleCnt="4">
        <dgm:presLayoutVars>
          <dgm:chPref val="3"/>
        </dgm:presLayoutVars>
      </dgm:prSet>
      <dgm:spPr/>
    </dgm:pt>
    <dgm:pt modelId="{25E56CCE-4CAB-894B-A38A-F8351ADB5180}" type="pres">
      <dgm:prSet presAssocID="{5DEBA7C8-8783-274E-A66E-1FE90971F69C}" presName="hierChild5" presStyleCnt="0"/>
      <dgm:spPr/>
    </dgm:pt>
    <dgm:pt modelId="{F6E331A8-05C6-9C44-ACF4-297B83DA4E88}" type="pres">
      <dgm:prSet presAssocID="{DE33CAC6-EABE-8A4E-96FF-1B6C0C81E1FB}" presName="Name23" presStyleLbl="parChTrans1D4" presStyleIdx="1" presStyleCnt="4"/>
      <dgm:spPr/>
    </dgm:pt>
    <dgm:pt modelId="{3D0D6079-2EA2-6947-BD73-EA98C9CC6462}" type="pres">
      <dgm:prSet presAssocID="{EC414DD5-647F-884C-864D-4FEB8A63F087}" presName="hierRoot4" presStyleCnt="0"/>
      <dgm:spPr/>
    </dgm:pt>
    <dgm:pt modelId="{D19DB77B-194B-0A42-8AD2-CAB74F135E06}" type="pres">
      <dgm:prSet presAssocID="{EC414DD5-647F-884C-864D-4FEB8A63F087}" presName="composite4" presStyleCnt="0"/>
      <dgm:spPr/>
    </dgm:pt>
    <dgm:pt modelId="{A4286740-9954-FB40-AFC4-8837080759E5}" type="pres">
      <dgm:prSet presAssocID="{EC414DD5-647F-884C-864D-4FEB8A63F087}" presName="background4" presStyleLbl="node4" presStyleIdx="1" presStyleCnt="4"/>
      <dgm:spPr>
        <a:solidFill>
          <a:schemeClr val="accent6">
            <a:lumMod val="75000"/>
          </a:schemeClr>
        </a:solidFill>
      </dgm:spPr>
    </dgm:pt>
    <dgm:pt modelId="{970968AC-74BB-C742-8CD4-CA84245FA017}" type="pres">
      <dgm:prSet presAssocID="{EC414DD5-647F-884C-864D-4FEB8A63F087}" presName="text4" presStyleLbl="fgAcc4" presStyleIdx="1" presStyleCnt="4">
        <dgm:presLayoutVars>
          <dgm:chPref val="3"/>
        </dgm:presLayoutVars>
      </dgm:prSet>
      <dgm:spPr/>
    </dgm:pt>
    <dgm:pt modelId="{F2B8E27A-7EB9-7A47-8F70-CEE56445F7AE}" type="pres">
      <dgm:prSet presAssocID="{EC414DD5-647F-884C-864D-4FEB8A63F087}" presName="hierChild5" presStyleCnt="0"/>
      <dgm:spPr/>
    </dgm:pt>
    <dgm:pt modelId="{00D733FF-0700-B844-890B-010B00697335}" type="pres">
      <dgm:prSet presAssocID="{A2045726-E13B-354A-BEC9-BAD46D7CC897}" presName="Name23" presStyleLbl="parChTrans1D4" presStyleIdx="2" presStyleCnt="4"/>
      <dgm:spPr/>
    </dgm:pt>
    <dgm:pt modelId="{22C6CFF4-EE23-124C-BF41-767586B41C25}" type="pres">
      <dgm:prSet presAssocID="{5F25EB96-5871-8E44-B291-DE157E226F88}" presName="hierRoot4" presStyleCnt="0"/>
      <dgm:spPr/>
    </dgm:pt>
    <dgm:pt modelId="{F1A1B22D-7EC2-5C43-A350-094945FD0622}" type="pres">
      <dgm:prSet presAssocID="{5F25EB96-5871-8E44-B291-DE157E226F88}" presName="composite4" presStyleCnt="0"/>
      <dgm:spPr/>
    </dgm:pt>
    <dgm:pt modelId="{618DD7A8-E93B-3E49-953F-484E6965C8A1}" type="pres">
      <dgm:prSet presAssocID="{5F25EB96-5871-8E44-B291-DE157E226F88}" presName="background4" presStyleLbl="node4" presStyleIdx="2" presStyleCnt="4"/>
      <dgm:spPr>
        <a:solidFill>
          <a:schemeClr val="accent6">
            <a:lumMod val="75000"/>
          </a:schemeClr>
        </a:solidFill>
      </dgm:spPr>
    </dgm:pt>
    <dgm:pt modelId="{01FDF26F-145C-9E49-ABBC-7F9E3804CCCD}" type="pres">
      <dgm:prSet presAssocID="{5F25EB96-5871-8E44-B291-DE157E226F88}" presName="text4" presStyleLbl="fgAcc4" presStyleIdx="2" presStyleCnt="4" custScaleX="191481" custScaleY="106881">
        <dgm:presLayoutVars>
          <dgm:chPref val="3"/>
        </dgm:presLayoutVars>
      </dgm:prSet>
      <dgm:spPr/>
    </dgm:pt>
    <dgm:pt modelId="{917F18DE-60FD-FB4C-9FE9-486B34DC340E}" type="pres">
      <dgm:prSet presAssocID="{5F25EB96-5871-8E44-B291-DE157E226F88}" presName="hierChild5" presStyleCnt="0"/>
      <dgm:spPr/>
    </dgm:pt>
    <dgm:pt modelId="{B989C7B5-F154-2D45-B196-966EB8A5E188}" type="pres">
      <dgm:prSet presAssocID="{5B48C945-753E-6349-83AF-913B386AA8F5}" presName="Name10" presStyleLbl="parChTrans1D2" presStyleIdx="1" presStyleCnt="2"/>
      <dgm:spPr/>
    </dgm:pt>
    <dgm:pt modelId="{DD1B3422-9E45-B449-9B2D-AA491CB1A6C1}" type="pres">
      <dgm:prSet presAssocID="{6B6F8AD2-B6FD-0B4F-AB68-A02BE2B4EA08}" presName="hierRoot2" presStyleCnt="0"/>
      <dgm:spPr/>
    </dgm:pt>
    <dgm:pt modelId="{57568CF2-D27D-214A-8B23-82CC35E98E80}" type="pres">
      <dgm:prSet presAssocID="{6B6F8AD2-B6FD-0B4F-AB68-A02BE2B4EA08}" presName="composite2" presStyleCnt="0"/>
      <dgm:spPr/>
    </dgm:pt>
    <dgm:pt modelId="{2316BAED-6707-3342-9D25-21B58B5B5F20}" type="pres">
      <dgm:prSet presAssocID="{6B6F8AD2-B6FD-0B4F-AB68-A02BE2B4EA08}" presName="background2" presStyleLbl="node2" presStyleIdx="1" presStyleCnt="2"/>
      <dgm:spPr>
        <a:solidFill>
          <a:schemeClr val="accent6">
            <a:lumMod val="75000"/>
          </a:schemeClr>
        </a:solidFill>
      </dgm:spPr>
    </dgm:pt>
    <dgm:pt modelId="{F780C083-7465-454E-B4D4-15D12E877516}" type="pres">
      <dgm:prSet presAssocID="{6B6F8AD2-B6FD-0B4F-AB68-A02BE2B4EA08}" presName="text2" presStyleLbl="fgAcc2" presStyleIdx="1" presStyleCnt="2">
        <dgm:presLayoutVars>
          <dgm:chPref val="3"/>
        </dgm:presLayoutVars>
      </dgm:prSet>
      <dgm:spPr/>
    </dgm:pt>
    <dgm:pt modelId="{6D30A756-995D-0E40-9287-09B385C48A24}" type="pres">
      <dgm:prSet presAssocID="{6B6F8AD2-B6FD-0B4F-AB68-A02BE2B4EA08}" presName="hierChild3" presStyleCnt="0"/>
      <dgm:spPr/>
    </dgm:pt>
    <dgm:pt modelId="{08A915DB-AD67-8746-8A2B-6F748BF4C7A4}" type="pres">
      <dgm:prSet presAssocID="{1FC5F002-6843-5340-9FF1-289E05757AFF}" presName="Name17" presStyleLbl="parChTrans1D3" presStyleIdx="1" presStyleCnt="2"/>
      <dgm:spPr/>
    </dgm:pt>
    <dgm:pt modelId="{7035C226-234E-1B4D-A94C-54E6F7F8AB30}" type="pres">
      <dgm:prSet presAssocID="{9E6D9F1D-1932-C546-A108-60C8E7C1AA68}" presName="hierRoot3" presStyleCnt="0"/>
      <dgm:spPr/>
    </dgm:pt>
    <dgm:pt modelId="{8E72F292-EC23-EA41-BEA3-34BB5DB87BD0}" type="pres">
      <dgm:prSet presAssocID="{9E6D9F1D-1932-C546-A108-60C8E7C1AA68}" presName="composite3" presStyleCnt="0"/>
      <dgm:spPr/>
    </dgm:pt>
    <dgm:pt modelId="{743AA863-951E-2047-9578-A04E6631DB32}" type="pres">
      <dgm:prSet presAssocID="{9E6D9F1D-1932-C546-A108-60C8E7C1AA68}" presName="background3" presStyleLbl="node3" presStyleIdx="1" presStyleCnt="2"/>
      <dgm:spPr>
        <a:solidFill>
          <a:schemeClr val="accent6">
            <a:lumMod val="75000"/>
          </a:schemeClr>
        </a:solidFill>
      </dgm:spPr>
    </dgm:pt>
    <dgm:pt modelId="{78E28BAE-FBE1-B54B-8FA1-9A4B8F5BA4B0}" type="pres">
      <dgm:prSet presAssocID="{9E6D9F1D-1932-C546-A108-60C8E7C1AA68}" presName="text3" presStyleLbl="fgAcc3" presStyleIdx="1" presStyleCnt="2">
        <dgm:presLayoutVars>
          <dgm:chPref val="3"/>
        </dgm:presLayoutVars>
      </dgm:prSet>
      <dgm:spPr/>
    </dgm:pt>
    <dgm:pt modelId="{B47876E6-640E-4B4E-AEBB-88E2AC3B917C}" type="pres">
      <dgm:prSet presAssocID="{9E6D9F1D-1932-C546-A108-60C8E7C1AA68}" presName="hierChild4" presStyleCnt="0"/>
      <dgm:spPr/>
    </dgm:pt>
    <dgm:pt modelId="{8C0CBCA8-CFB0-664D-8886-28DDA1E188E4}" type="pres">
      <dgm:prSet presAssocID="{F3DECBE5-D818-9F4B-95BC-E1FE87A51577}" presName="Name23" presStyleLbl="parChTrans1D4" presStyleIdx="3" presStyleCnt="4"/>
      <dgm:spPr/>
    </dgm:pt>
    <dgm:pt modelId="{A8913EEF-6F84-4042-AD28-719D31143377}" type="pres">
      <dgm:prSet presAssocID="{89103D0D-CB5B-AD4D-9D54-9F7B537EA2E1}" presName="hierRoot4" presStyleCnt="0"/>
      <dgm:spPr/>
    </dgm:pt>
    <dgm:pt modelId="{E13905E3-4CB3-C04C-B6B4-043A41F7047C}" type="pres">
      <dgm:prSet presAssocID="{89103D0D-CB5B-AD4D-9D54-9F7B537EA2E1}" presName="composite4" presStyleCnt="0"/>
      <dgm:spPr/>
    </dgm:pt>
    <dgm:pt modelId="{B2BB3886-F754-6D43-A1D4-3D1B88B79B16}" type="pres">
      <dgm:prSet presAssocID="{89103D0D-CB5B-AD4D-9D54-9F7B537EA2E1}" presName="background4" presStyleLbl="node4" presStyleIdx="3" presStyleCnt="4"/>
      <dgm:spPr>
        <a:solidFill>
          <a:schemeClr val="accent6">
            <a:lumMod val="75000"/>
          </a:schemeClr>
        </a:solidFill>
      </dgm:spPr>
    </dgm:pt>
    <dgm:pt modelId="{FB7941C3-47EB-214D-9E85-8CD571D24D89}" type="pres">
      <dgm:prSet presAssocID="{89103D0D-CB5B-AD4D-9D54-9F7B537EA2E1}" presName="text4" presStyleLbl="fgAcc4" presStyleIdx="3" presStyleCnt="4" custScaleX="245504" custScaleY="126646">
        <dgm:presLayoutVars>
          <dgm:chPref val="3"/>
        </dgm:presLayoutVars>
      </dgm:prSet>
      <dgm:spPr/>
    </dgm:pt>
    <dgm:pt modelId="{C3AA8803-D7A1-644D-B267-3DC172225A0D}" type="pres">
      <dgm:prSet presAssocID="{89103D0D-CB5B-AD4D-9D54-9F7B537EA2E1}" presName="hierChild5" presStyleCnt="0"/>
      <dgm:spPr/>
    </dgm:pt>
  </dgm:ptLst>
  <dgm:cxnLst>
    <dgm:cxn modelId="{13B68309-A9F6-D946-8021-41FFAADA2AB4}" type="presOf" srcId="{1FC5F002-6843-5340-9FF1-289E05757AFF}" destId="{08A915DB-AD67-8746-8A2B-6F748BF4C7A4}" srcOrd="0" destOrd="0" presId="urn:microsoft.com/office/officeart/2005/8/layout/hierarchy1"/>
    <dgm:cxn modelId="{19878E1E-05F7-1F45-90AF-9D263FF8CE91}" type="presOf" srcId="{6B6F8AD2-B6FD-0B4F-AB68-A02BE2B4EA08}" destId="{F780C083-7465-454E-B4D4-15D12E877516}" srcOrd="0" destOrd="0" presId="urn:microsoft.com/office/officeart/2005/8/layout/hierarchy1"/>
    <dgm:cxn modelId="{B4981F25-3F63-A44C-A071-BC0105934358}" type="presOf" srcId="{5DEBA7C8-8783-274E-A66E-1FE90971F69C}" destId="{DA9AEE5B-9235-2141-96F7-544923FBBB43}" srcOrd="0" destOrd="0" presId="urn:microsoft.com/office/officeart/2005/8/layout/hierarchy1"/>
    <dgm:cxn modelId="{5628933E-012B-624B-B023-231F9A4AFBA8}" type="presOf" srcId="{446A6ABD-9A60-9441-BD9C-99F6DA2EF70C}" destId="{988192CF-4A15-D942-A818-11620BC87E4C}" srcOrd="0" destOrd="0" presId="urn:microsoft.com/office/officeart/2005/8/layout/hierarchy1"/>
    <dgm:cxn modelId="{3F89913F-5D52-1A40-B15A-DC1044E8D4C6}" type="presOf" srcId="{470068E6-6F71-CB41-985B-BB43906056A2}" destId="{DA68D895-C493-0040-BB03-BAB154B758F8}" srcOrd="0" destOrd="0" presId="urn:microsoft.com/office/officeart/2005/8/layout/hierarchy1"/>
    <dgm:cxn modelId="{13334C40-DAAE-AB40-82C8-DA700A0C1D0C}" type="presOf" srcId="{5F25EB96-5871-8E44-B291-DE157E226F88}" destId="{01FDF26F-145C-9E49-ABBC-7F9E3804CCCD}" srcOrd="0" destOrd="0" presId="urn:microsoft.com/office/officeart/2005/8/layout/hierarchy1"/>
    <dgm:cxn modelId="{509E7341-7BE9-8644-87CA-33053D912760}" srcId="{6B6F8AD2-B6FD-0B4F-AB68-A02BE2B4EA08}" destId="{9E6D9F1D-1932-C546-A108-60C8E7C1AA68}" srcOrd="0" destOrd="0" parTransId="{1FC5F002-6843-5340-9FF1-289E05757AFF}" sibTransId="{3DEB12D0-2F05-2440-BDF3-25B9FC519C4B}"/>
    <dgm:cxn modelId="{FD47266D-E6F9-5F4A-A26F-26F10F89F2DF}" srcId="{611AB659-65E9-164F-86E3-F41EDBFCF8A8}" destId="{5DEBA7C8-8783-274E-A66E-1FE90971F69C}" srcOrd="0" destOrd="0" parTransId="{80388108-B207-744D-AB07-96E3B8576F59}" sibTransId="{835FFD0C-0D6D-984F-B3CF-401147A7BD2A}"/>
    <dgm:cxn modelId="{75116A4D-8AAD-F242-81CE-BFB697276989}" srcId="{9981C8AE-9B93-1F4B-B697-EA658F303CC8}" destId="{D9FDE0E3-6455-FD48-B319-6EECC983B340}" srcOrd="0" destOrd="0" parTransId="{3CFFF37A-BD3E-3446-821C-65C4FC592CAA}" sibTransId="{01CE607A-2146-0D44-B2F7-8E777AD04CAC}"/>
    <dgm:cxn modelId="{63850D76-0458-5D4C-92D2-CC81E3D420A2}" type="presOf" srcId="{9981C8AE-9B93-1F4B-B697-EA658F303CC8}" destId="{434F1C2E-44ED-654F-B3AB-38691E6DD425}" srcOrd="0" destOrd="0" presId="urn:microsoft.com/office/officeart/2005/8/layout/hierarchy1"/>
    <dgm:cxn modelId="{0FA68E7C-5450-4A46-93BC-A386AA249AD7}" type="presOf" srcId="{80388108-B207-744D-AB07-96E3B8576F59}" destId="{D246BA9B-27B7-2048-B66F-5DE97BB579E4}" srcOrd="0" destOrd="0" presId="urn:microsoft.com/office/officeart/2005/8/layout/hierarchy1"/>
    <dgm:cxn modelId="{6363677F-E0D5-AF45-ACD9-3B8863EB531D}" type="presOf" srcId="{5B48C945-753E-6349-83AF-913B386AA8F5}" destId="{B989C7B5-F154-2D45-B196-966EB8A5E188}" srcOrd="0" destOrd="0" presId="urn:microsoft.com/office/officeart/2005/8/layout/hierarchy1"/>
    <dgm:cxn modelId="{B70DEE85-F36C-3E4F-B5BE-641B1F39BB95}" type="presOf" srcId="{EC414DD5-647F-884C-864D-4FEB8A63F087}" destId="{970968AC-74BB-C742-8CD4-CA84245FA017}" srcOrd="0" destOrd="0" presId="urn:microsoft.com/office/officeart/2005/8/layout/hierarchy1"/>
    <dgm:cxn modelId="{92A6E48E-750F-BD42-8F92-74F9B0710ECF}" type="presOf" srcId="{9E6D9F1D-1932-C546-A108-60C8E7C1AA68}" destId="{78E28BAE-FBE1-B54B-8FA1-9A4B8F5BA4B0}" srcOrd="0" destOrd="0" presId="urn:microsoft.com/office/officeart/2005/8/layout/hierarchy1"/>
    <dgm:cxn modelId="{518FA490-FDCA-154E-AF5A-026C898EBB7F}" type="presOf" srcId="{89103D0D-CB5B-AD4D-9D54-9F7B537EA2E1}" destId="{FB7941C3-47EB-214D-9E85-8CD571D24D89}" srcOrd="0" destOrd="0" presId="urn:microsoft.com/office/officeart/2005/8/layout/hierarchy1"/>
    <dgm:cxn modelId="{3D1F7CA2-D229-3446-BAA4-3C5580AC8655}" type="presOf" srcId="{D9FDE0E3-6455-FD48-B319-6EECC983B340}" destId="{AC3DCE27-3A2B-A04E-B5AA-9F999D363A8C}" srcOrd="0" destOrd="0" presId="urn:microsoft.com/office/officeart/2005/8/layout/hierarchy1"/>
    <dgm:cxn modelId="{19B624AD-6EB9-5440-9127-5D466042BE3B}" type="presOf" srcId="{611AB659-65E9-164F-86E3-F41EDBFCF8A8}" destId="{5745807B-A1EA-2B4D-A43B-BA8E33F5697F}" srcOrd="0" destOrd="0" presId="urn:microsoft.com/office/officeart/2005/8/layout/hierarchy1"/>
    <dgm:cxn modelId="{1EC7D1BB-7CCB-3147-B5D6-4D5411A8C466}" type="presOf" srcId="{DE33CAC6-EABE-8A4E-96FF-1B6C0C81E1FB}" destId="{F6E331A8-05C6-9C44-ACF4-297B83DA4E88}" srcOrd="0" destOrd="0" presId="urn:microsoft.com/office/officeart/2005/8/layout/hierarchy1"/>
    <dgm:cxn modelId="{A4C337BE-1089-0941-9048-0D6FD2A907ED}" srcId="{470068E6-6F71-CB41-985B-BB43906056A2}" destId="{9981C8AE-9B93-1F4B-B697-EA658F303CC8}" srcOrd="0" destOrd="0" parTransId="{A6A856AF-71A1-6F49-BF19-F82129B54963}" sibTransId="{8EA009BA-B3D6-8A43-A052-5EDB8C3098C9}"/>
    <dgm:cxn modelId="{486597C0-5110-3043-8FD9-3E1F241FBFF8}" type="presOf" srcId="{3CFFF37A-BD3E-3446-821C-65C4FC592CAA}" destId="{BDC40B24-9869-4A46-9165-25B1EF3FAF2D}" srcOrd="0" destOrd="0" presId="urn:microsoft.com/office/officeart/2005/8/layout/hierarchy1"/>
    <dgm:cxn modelId="{4551ADCD-1033-494F-960C-FDE5891AE4DA}" srcId="{9E6D9F1D-1932-C546-A108-60C8E7C1AA68}" destId="{89103D0D-CB5B-AD4D-9D54-9F7B537EA2E1}" srcOrd="0" destOrd="0" parTransId="{F3DECBE5-D818-9F4B-95BC-E1FE87A51577}" sibTransId="{87C90DEF-A33D-A844-9073-3C4088586462}"/>
    <dgm:cxn modelId="{8480E3D8-6A2C-8A48-99ED-B4169FC020B1}" srcId="{611AB659-65E9-164F-86E3-F41EDBFCF8A8}" destId="{EC414DD5-647F-884C-864D-4FEB8A63F087}" srcOrd="1" destOrd="0" parTransId="{DE33CAC6-EABE-8A4E-96FF-1B6C0C81E1FB}" sibTransId="{C0259FC7-2922-AB47-8C37-B2B1FEA0379F}"/>
    <dgm:cxn modelId="{D48B60DB-2D89-8A42-AA04-996CE684EE27}" srcId="{EC414DD5-647F-884C-864D-4FEB8A63F087}" destId="{5F25EB96-5871-8E44-B291-DE157E226F88}" srcOrd="0" destOrd="0" parTransId="{A2045726-E13B-354A-BEC9-BAD46D7CC897}" sibTransId="{82065236-E45F-3A4B-B267-D51609770C2B}"/>
    <dgm:cxn modelId="{761D1AE1-E36A-0D4F-87E5-1607A4325E2D}" type="presOf" srcId="{A2045726-E13B-354A-BEC9-BAD46D7CC897}" destId="{00D733FF-0700-B844-890B-010B00697335}" srcOrd="0" destOrd="0" presId="urn:microsoft.com/office/officeart/2005/8/layout/hierarchy1"/>
    <dgm:cxn modelId="{B22D61E7-53B3-2249-B84F-EC902F24FD11}" srcId="{D9FDE0E3-6455-FD48-B319-6EECC983B340}" destId="{611AB659-65E9-164F-86E3-F41EDBFCF8A8}" srcOrd="0" destOrd="0" parTransId="{446A6ABD-9A60-9441-BD9C-99F6DA2EF70C}" sibTransId="{1FF8D6D7-A0CB-4C45-BB26-96F4D9003F24}"/>
    <dgm:cxn modelId="{A3907AF4-10A0-A941-A86E-E8590151040D}" srcId="{9981C8AE-9B93-1F4B-B697-EA658F303CC8}" destId="{6B6F8AD2-B6FD-0B4F-AB68-A02BE2B4EA08}" srcOrd="1" destOrd="0" parTransId="{5B48C945-753E-6349-83AF-913B386AA8F5}" sibTransId="{15886C4A-DB3F-9B4A-9AB2-2240FF6CF5CD}"/>
    <dgm:cxn modelId="{18FF16FF-BA66-CF4A-9068-3BE3C6594DD2}" type="presOf" srcId="{F3DECBE5-D818-9F4B-95BC-E1FE87A51577}" destId="{8C0CBCA8-CFB0-664D-8886-28DDA1E188E4}" srcOrd="0" destOrd="0" presId="urn:microsoft.com/office/officeart/2005/8/layout/hierarchy1"/>
    <dgm:cxn modelId="{D9057613-E5B3-F844-874E-2D735D61BE06}" type="presParOf" srcId="{DA68D895-C493-0040-BB03-BAB154B758F8}" destId="{93890DF5-BF26-9145-87E7-B26F11A9DAE4}" srcOrd="0" destOrd="0" presId="urn:microsoft.com/office/officeart/2005/8/layout/hierarchy1"/>
    <dgm:cxn modelId="{B8B5124F-C0BD-684B-998C-5EBABEA97442}" type="presParOf" srcId="{93890DF5-BF26-9145-87E7-B26F11A9DAE4}" destId="{AFCBF5E3-023D-F14E-8ED0-A97EC841BA05}" srcOrd="0" destOrd="0" presId="urn:microsoft.com/office/officeart/2005/8/layout/hierarchy1"/>
    <dgm:cxn modelId="{C6B67865-A380-DC44-8170-A179AF924F3D}" type="presParOf" srcId="{AFCBF5E3-023D-F14E-8ED0-A97EC841BA05}" destId="{F4F3D4F9-9827-8842-A256-DCAD4F0D7862}" srcOrd="0" destOrd="0" presId="urn:microsoft.com/office/officeart/2005/8/layout/hierarchy1"/>
    <dgm:cxn modelId="{BA97FCFD-A6FF-F244-B790-D85894C6E6C8}" type="presParOf" srcId="{AFCBF5E3-023D-F14E-8ED0-A97EC841BA05}" destId="{434F1C2E-44ED-654F-B3AB-38691E6DD425}" srcOrd="1" destOrd="0" presId="urn:microsoft.com/office/officeart/2005/8/layout/hierarchy1"/>
    <dgm:cxn modelId="{5B9ED116-B043-E04B-8351-2E571F444E4A}" type="presParOf" srcId="{93890DF5-BF26-9145-87E7-B26F11A9DAE4}" destId="{E230469A-88F6-F44A-960B-A422BEEA48F6}" srcOrd="1" destOrd="0" presId="urn:microsoft.com/office/officeart/2005/8/layout/hierarchy1"/>
    <dgm:cxn modelId="{7F2BEB32-F400-B44B-9649-DAE419F546AF}" type="presParOf" srcId="{E230469A-88F6-F44A-960B-A422BEEA48F6}" destId="{BDC40B24-9869-4A46-9165-25B1EF3FAF2D}" srcOrd="0" destOrd="0" presId="urn:microsoft.com/office/officeart/2005/8/layout/hierarchy1"/>
    <dgm:cxn modelId="{E15A71C3-F4B4-BF42-9769-F8848CC73FC8}" type="presParOf" srcId="{E230469A-88F6-F44A-960B-A422BEEA48F6}" destId="{903D0412-F034-354D-AFB1-BE2CBC215482}" srcOrd="1" destOrd="0" presId="urn:microsoft.com/office/officeart/2005/8/layout/hierarchy1"/>
    <dgm:cxn modelId="{02A7163F-A58E-7448-AFD8-2C0E06AA77C0}" type="presParOf" srcId="{903D0412-F034-354D-AFB1-BE2CBC215482}" destId="{F41788DC-0F81-2A4D-91EA-91DEFE05334A}" srcOrd="0" destOrd="0" presId="urn:microsoft.com/office/officeart/2005/8/layout/hierarchy1"/>
    <dgm:cxn modelId="{D213E6D7-C039-9A4F-9F84-54A8DC38040D}" type="presParOf" srcId="{F41788DC-0F81-2A4D-91EA-91DEFE05334A}" destId="{03D07585-0670-984B-A09B-B93EE0547CD6}" srcOrd="0" destOrd="0" presId="urn:microsoft.com/office/officeart/2005/8/layout/hierarchy1"/>
    <dgm:cxn modelId="{D525FC5A-180E-F444-B2D2-01BDA1B766FE}" type="presParOf" srcId="{F41788DC-0F81-2A4D-91EA-91DEFE05334A}" destId="{AC3DCE27-3A2B-A04E-B5AA-9F999D363A8C}" srcOrd="1" destOrd="0" presId="urn:microsoft.com/office/officeart/2005/8/layout/hierarchy1"/>
    <dgm:cxn modelId="{B4E71C9C-4503-7242-9A43-3964739E5F13}" type="presParOf" srcId="{903D0412-F034-354D-AFB1-BE2CBC215482}" destId="{ACCCAE61-B1B9-2D46-B7E2-2F267EF96EF3}" srcOrd="1" destOrd="0" presId="urn:microsoft.com/office/officeart/2005/8/layout/hierarchy1"/>
    <dgm:cxn modelId="{B0032756-480B-034A-B222-C9D03BF85004}" type="presParOf" srcId="{ACCCAE61-B1B9-2D46-B7E2-2F267EF96EF3}" destId="{988192CF-4A15-D942-A818-11620BC87E4C}" srcOrd="0" destOrd="0" presId="urn:microsoft.com/office/officeart/2005/8/layout/hierarchy1"/>
    <dgm:cxn modelId="{EF9892E8-5E5D-1A44-8D0F-5FC71FC8FFD1}" type="presParOf" srcId="{ACCCAE61-B1B9-2D46-B7E2-2F267EF96EF3}" destId="{66CD5366-20F6-0D4C-B032-C98FF1A5D22D}" srcOrd="1" destOrd="0" presId="urn:microsoft.com/office/officeart/2005/8/layout/hierarchy1"/>
    <dgm:cxn modelId="{15828F97-BF1F-7C49-B395-038CD6560CD6}" type="presParOf" srcId="{66CD5366-20F6-0D4C-B032-C98FF1A5D22D}" destId="{8C0F9D8D-9DD9-8143-BD22-90A7367141B6}" srcOrd="0" destOrd="0" presId="urn:microsoft.com/office/officeart/2005/8/layout/hierarchy1"/>
    <dgm:cxn modelId="{6067C512-ED4F-2843-8D6F-620C12DC025A}" type="presParOf" srcId="{8C0F9D8D-9DD9-8143-BD22-90A7367141B6}" destId="{F8E6E45D-0453-7B45-8DE9-65CBDC91379C}" srcOrd="0" destOrd="0" presId="urn:microsoft.com/office/officeart/2005/8/layout/hierarchy1"/>
    <dgm:cxn modelId="{F2947DC8-DFAF-C340-B9E2-9E368F64FE9B}" type="presParOf" srcId="{8C0F9D8D-9DD9-8143-BD22-90A7367141B6}" destId="{5745807B-A1EA-2B4D-A43B-BA8E33F5697F}" srcOrd="1" destOrd="0" presId="urn:microsoft.com/office/officeart/2005/8/layout/hierarchy1"/>
    <dgm:cxn modelId="{8433B31C-F57C-7B4B-BB18-07CDEE3B4A94}" type="presParOf" srcId="{66CD5366-20F6-0D4C-B032-C98FF1A5D22D}" destId="{375587C7-209A-074C-A20D-6217BA1F009A}" srcOrd="1" destOrd="0" presId="urn:microsoft.com/office/officeart/2005/8/layout/hierarchy1"/>
    <dgm:cxn modelId="{515698FB-BCDF-2D48-8152-12B64F057EB2}" type="presParOf" srcId="{375587C7-209A-074C-A20D-6217BA1F009A}" destId="{D246BA9B-27B7-2048-B66F-5DE97BB579E4}" srcOrd="0" destOrd="0" presId="urn:microsoft.com/office/officeart/2005/8/layout/hierarchy1"/>
    <dgm:cxn modelId="{2BCAD8E8-5263-2442-89F1-7FB88FB64E29}" type="presParOf" srcId="{375587C7-209A-074C-A20D-6217BA1F009A}" destId="{D492D7A4-2859-9A48-B552-AB1E1C7C458E}" srcOrd="1" destOrd="0" presId="urn:microsoft.com/office/officeart/2005/8/layout/hierarchy1"/>
    <dgm:cxn modelId="{D2725ECD-E214-0542-9B9C-223E04654242}" type="presParOf" srcId="{D492D7A4-2859-9A48-B552-AB1E1C7C458E}" destId="{ABCDF960-8B2D-0248-8774-E8FD29E57A2A}" srcOrd="0" destOrd="0" presId="urn:microsoft.com/office/officeart/2005/8/layout/hierarchy1"/>
    <dgm:cxn modelId="{630FA921-0F68-4644-BF7F-A882B57DB4EF}" type="presParOf" srcId="{ABCDF960-8B2D-0248-8774-E8FD29E57A2A}" destId="{8A4D2F71-BC42-4042-81B1-FB87C644D933}" srcOrd="0" destOrd="0" presId="urn:microsoft.com/office/officeart/2005/8/layout/hierarchy1"/>
    <dgm:cxn modelId="{5DC052A1-ABA8-F24E-A707-AC2E8F2E2B5F}" type="presParOf" srcId="{ABCDF960-8B2D-0248-8774-E8FD29E57A2A}" destId="{DA9AEE5B-9235-2141-96F7-544923FBBB43}" srcOrd="1" destOrd="0" presId="urn:microsoft.com/office/officeart/2005/8/layout/hierarchy1"/>
    <dgm:cxn modelId="{594EBBB1-A36B-A944-8071-F5D78D14975C}" type="presParOf" srcId="{D492D7A4-2859-9A48-B552-AB1E1C7C458E}" destId="{25E56CCE-4CAB-894B-A38A-F8351ADB5180}" srcOrd="1" destOrd="0" presId="urn:microsoft.com/office/officeart/2005/8/layout/hierarchy1"/>
    <dgm:cxn modelId="{41CB24F0-7CC5-0B4A-806D-05C78BD368CC}" type="presParOf" srcId="{375587C7-209A-074C-A20D-6217BA1F009A}" destId="{F6E331A8-05C6-9C44-ACF4-297B83DA4E88}" srcOrd="2" destOrd="0" presId="urn:microsoft.com/office/officeart/2005/8/layout/hierarchy1"/>
    <dgm:cxn modelId="{19244381-6461-BB4A-B8D2-0C9DC42F50F4}" type="presParOf" srcId="{375587C7-209A-074C-A20D-6217BA1F009A}" destId="{3D0D6079-2EA2-6947-BD73-EA98C9CC6462}" srcOrd="3" destOrd="0" presId="urn:microsoft.com/office/officeart/2005/8/layout/hierarchy1"/>
    <dgm:cxn modelId="{35EE80F6-4BBF-3B42-9BDD-41ACE7E3F4F7}" type="presParOf" srcId="{3D0D6079-2EA2-6947-BD73-EA98C9CC6462}" destId="{D19DB77B-194B-0A42-8AD2-CAB74F135E06}" srcOrd="0" destOrd="0" presId="urn:microsoft.com/office/officeart/2005/8/layout/hierarchy1"/>
    <dgm:cxn modelId="{1EF459C3-E128-E949-AB61-654901D29396}" type="presParOf" srcId="{D19DB77B-194B-0A42-8AD2-CAB74F135E06}" destId="{A4286740-9954-FB40-AFC4-8837080759E5}" srcOrd="0" destOrd="0" presId="urn:microsoft.com/office/officeart/2005/8/layout/hierarchy1"/>
    <dgm:cxn modelId="{BBA1F9D4-F0F7-2E4B-B4D2-26CBADE3FED9}" type="presParOf" srcId="{D19DB77B-194B-0A42-8AD2-CAB74F135E06}" destId="{970968AC-74BB-C742-8CD4-CA84245FA017}" srcOrd="1" destOrd="0" presId="urn:microsoft.com/office/officeart/2005/8/layout/hierarchy1"/>
    <dgm:cxn modelId="{B7D208C3-7C10-FA44-95DF-2313E14A776C}" type="presParOf" srcId="{3D0D6079-2EA2-6947-BD73-EA98C9CC6462}" destId="{F2B8E27A-7EB9-7A47-8F70-CEE56445F7AE}" srcOrd="1" destOrd="0" presId="urn:microsoft.com/office/officeart/2005/8/layout/hierarchy1"/>
    <dgm:cxn modelId="{9818D3B8-FD99-9242-9677-03B79DC98620}" type="presParOf" srcId="{F2B8E27A-7EB9-7A47-8F70-CEE56445F7AE}" destId="{00D733FF-0700-B844-890B-010B00697335}" srcOrd="0" destOrd="0" presId="urn:microsoft.com/office/officeart/2005/8/layout/hierarchy1"/>
    <dgm:cxn modelId="{509CF8EF-ED7D-9D45-B61A-A9F2B3509B20}" type="presParOf" srcId="{F2B8E27A-7EB9-7A47-8F70-CEE56445F7AE}" destId="{22C6CFF4-EE23-124C-BF41-767586B41C25}" srcOrd="1" destOrd="0" presId="urn:microsoft.com/office/officeart/2005/8/layout/hierarchy1"/>
    <dgm:cxn modelId="{39A1BA32-B3FA-8043-9FEA-A3B081F4B55A}" type="presParOf" srcId="{22C6CFF4-EE23-124C-BF41-767586B41C25}" destId="{F1A1B22D-7EC2-5C43-A350-094945FD0622}" srcOrd="0" destOrd="0" presId="urn:microsoft.com/office/officeart/2005/8/layout/hierarchy1"/>
    <dgm:cxn modelId="{33AD5C07-15FF-1B46-A51E-795E82B0A475}" type="presParOf" srcId="{F1A1B22D-7EC2-5C43-A350-094945FD0622}" destId="{618DD7A8-E93B-3E49-953F-484E6965C8A1}" srcOrd="0" destOrd="0" presId="urn:microsoft.com/office/officeart/2005/8/layout/hierarchy1"/>
    <dgm:cxn modelId="{5A11D3BA-520D-634E-BA24-B9C6B993D416}" type="presParOf" srcId="{F1A1B22D-7EC2-5C43-A350-094945FD0622}" destId="{01FDF26F-145C-9E49-ABBC-7F9E3804CCCD}" srcOrd="1" destOrd="0" presId="urn:microsoft.com/office/officeart/2005/8/layout/hierarchy1"/>
    <dgm:cxn modelId="{C13CE7DC-5374-7F44-8B28-C9CBF69848FE}" type="presParOf" srcId="{22C6CFF4-EE23-124C-BF41-767586B41C25}" destId="{917F18DE-60FD-FB4C-9FE9-486B34DC340E}" srcOrd="1" destOrd="0" presId="urn:microsoft.com/office/officeart/2005/8/layout/hierarchy1"/>
    <dgm:cxn modelId="{E733A58D-4B09-F84B-BA21-F304E29398E4}" type="presParOf" srcId="{E230469A-88F6-F44A-960B-A422BEEA48F6}" destId="{B989C7B5-F154-2D45-B196-966EB8A5E188}" srcOrd="2" destOrd="0" presId="urn:microsoft.com/office/officeart/2005/8/layout/hierarchy1"/>
    <dgm:cxn modelId="{A8C971F9-7A52-AE4B-92A7-516AD3E1D34B}" type="presParOf" srcId="{E230469A-88F6-F44A-960B-A422BEEA48F6}" destId="{DD1B3422-9E45-B449-9B2D-AA491CB1A6C1}" srcOrd="3" destOrd="0" presId="urn:microsoft.com/office/officeart/2005/8/layout/hierarchy1"/>
    <dgm:cxn modelId="{048DF785-EE81-C14F-9C3C-A5063A54B186}" type="presParOf" srcId="{DD1B3422-9E45-B449-9B2D-AA491CB1A6C1}" destId="{57568CF2-D27D-214A-8B23-82CC35E98E80}" srcOrd="0" destOrd="0" presId="urn:microsoft.com/office/officeart/2005/8/layout/hierarchy1"/>
    <dgm:cxn modelId="{F6C41094-0C89-CB46-9207-643649442C3E}" type="presParOf" srcId="{57568CF2-D27D-214A-8B23-82CC35E98E80}" destId="{2316BAED-6707-3342-9D25-21B58B5B5F20}" srcOrd="0" destOrd="0" presId="urn:microsoft.com/office/officeart/2005/8/layout/hierarchy1"/>
    <dgm:cxn modelId="{2550C1F8-1C75-924F-B61D-9B1BF62251B0}" type="presParOf" srcId="{57568CF2-D27D-214A-8B23-82CC35E98E80}" destId="{F780C083-7465-454E-B4D4-15D12E877516}" srcOrd="1" destOrd="0" presId="urn:microsoft.com/office/officeart/2005/8/layout/hierarchy1"/>
    <dgm:cxn modelId="{442DE72F-35EE-3542-B2D0-F2AA62605C9B}" type="presParOf" srcId="{DD1B3422-9E45-B449-9B2D-AA491CB1A6C1}" destId="{6D30A756-995D-0E40-9287-09B385C48A24}" srcOrd="1" destOrd="0" presId="urn:microsoft.com/office/officeart/2005/8/layout/hierarchy1"/>
    <dgm:cxn modelId="{9656F326-365A-3E42-BC25-10AA5835F4C6}" type="presParOf" srcId="{6D30A756-995D-0E40-9287-09B385C48A24}" destId="{08A915DB-AD67-8746-8A2B-6F748BF4C7A4}" srcOrd="0" destOrd="0" presId="urn:microsoft.com/office/officeart/2005/8/layout/hierarchy1"/>
    <dgm:cxn modelId="{50B0404C-823B-1E48-BC47-BFBB2AC3AAAB}" type="presParOf" srcId="{6D30A756-995D-0E40-9287-09B385C48A24}" destId="{7035C226-234E-1B4D-A94C-54E6F7F8AB30}" srcOrd="1" destOrd="0" presId="urn:microsoft.com/office/officeart/2005/8/layout/hierarchy1"/>
    <dgm:cxn modelId="{C9DF6E94-1B7B-3D49-B1FA-9DCFA001860C}" type="presParOf" srcId="{7035C226-234E-1B4D-A94C-54E6F7F8AB30}" destId="{8E72F292-EC23-EA41-BEA3-34BB5DB87BD0}" srcOrd="0" destOrd="0" presId="urn:microsoft.com/office/officeart/2005/8/layout/hierarchy1"/>
    <dgm:cxn modelId="{E2EE9CBC-D515-8B4B-A73B-29A64B6C69DC}" type="presParOf" srcId="{8E72F292-EC23-EA41-BEA3-34BB5DB87BD0}" destId="{743AA863-951E-2047-9578-A04E6631DB32}" srcOrd="0" destOrd="0" presId="urn:microsoft.com/office/officeart/2005/8/layout/hierarchy1"/>
    <dgm:cxn modelId="{EC6FA2AA-FC46-F84A-A39E-3C8FB2533DB5}" type="presParOf" srcId="{8E72F292-EC23-EA41-BEA3-34BB5DB87BD0}" destId="{78E28BAE-FBE1-B54B-8FA1-9A4B8F5BA4B0}" srcOrd="1" destOrd="0" presId="urn:microsoft.com/office/officeart/2005/8/layout/hierarchy1"/>
    <dgm:cxn modelId="{0347F457-B964-E248-9F8A-D536EB227505}" type="presParOf" srcId="{7035C226-234E-1B4D-A94C-54E6F7F8AB30}" destId="{B47876E6-640E-4B4E-AEBB-88E2AC3B917C}" srcOrd="1" destOrd="0" presId="urn:microsoft.com/office/officeart/2005/8/layout/hierarchy1"/>
    <dgm:cxn modelId="{D3BDFAFD-E910-6342-80C5-08B2141A639D}" type="presParOf" srcId="{B47876E6-640E-4B4E-AEBB-88E2AC3B917C}" destId="{8C0CBCA8-CFB0-664D-8886-28DDA1E188E4}" srcOrd="0" destOrd="0" presId="urn:microsoft.com/office/officeart/2005/8/layout/hierarchy1"/>
    <dgm:cxn modelId="{F9C9EE99-EBEE-E346-B57E-04E003C22C4B}" type="presParOf" srcId="{B47876E6-640E-4B4E-AEBB-88E2AC3B917C}" destId="{A8913EEF-6F84-4042-AD28-719D31143377}" srcOrd="1" destOrd="0" presId="urn:microsoft.com/office/officeart/2005/8/layout/hierarchy1"/>
    <dgm:cxn modelId="{31F4E8F4-4923-FD40-89B6-F62206DF65D6}" type="presParOf" srcId="{A8913EEF-6F84-4042-AD28-719D31143377}" destId="{E13905E3-4CB3-C04C-B6B4-043A41F7047C}" srcOrd="0" destOrd="0" presId="urn:microsoft.com/office/officeart/2005/8/layout/hierarchy1"/>
    <dgm:cxn modelId="{7062F020-0D6A-A741-B1D7-3037A3F7D8D0}" type="presParOf" srcId="{E13905E3-4CB3-C04C-B6B4-043A41F7047C}" destId="{B2BB3886-F754-6D43-A1D4-3D1B88B79B16}" srcOrd="0" destOrd="0" presId="urn:microsoft.com/office/officeart/2005/8/layout/hierarchy1"/>
    <dgm:cxn modelId="{7BAEB689-1946-CD42-8547-E01E0495D5E1}" type="presParOf" srcId="{E13905E3-4CB3-C04C-B6B4-043A41F7047C}" destId="{FB7941C3-47EB-214D-9E85-8CD571D24D89}" srcOrd="1" destOrd="0" presId="urn:microsoft.com/office/officeart/2005/8/layout/hierarchy1"/>
    <dgm:cxn modelId="{2AAB2D2A-D473-FF45-9EE8-0B70AF6F5E69}" type="presParOf" srcId="{A8913EEF-6F84-4042-AD28-719D31143377}" destId="{C3AA8803-D7A1-644D-B267-3DC172225A0D}" srcOrd="1" destOrd="0" presId="urn:microsoft.com/office/officeart/2005/8/layout/hierarchy1"/>
  </dgm:cxnLst>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872209-F110-4626-B2A8-BEFBB12C353E}" type="doc">
      <dgm:prSet loTypeId="urn:microsoft.com/office/officeart/2005/8/layout/hProcess9" loCatId="process" qsTypeId="urn:microsoft.com/office/officeart/2005/8/quickstyle/simple1" qsCatId="simple" csTypeId="urn:microsoft.com/office/officeart/2005/8/colors/accent1_2" csCatId="accent1" phldr="1"/>
      <dgm:spPr/>
    </dgm:pt>
    <dgm:pt modelId="{072974F4-CFA2-46F9-B1C5-F18E7814AD04}">
      <dgm:prSet phldrT="[Texto]" custT="1"/>
      <dgm:spPr>
        <a:solidFill>
          <a:schemeClr val="accent6">
            <a:lumMod val="75000"/>
          </a:schemeClr>
        </a:solidFill>
        <a:ln>
          <a:solidFill>
            <a:schemeClr val="accent6">
              <a:lumMod val="75000"/>
            </a:schemeClr>
          </a:solidFill>
        </a:ln>
      </dgm:spPr>
      <dgm:t>
        <a:bodyPr/>
        <a:lstStyle/>
        <a:p>
          <a:r>
            <a:rPr lang="es-CL" sz="2000" dirty="0"/>
            <a:t>La inferencia estadística esta basada en el estudio de las </a:t>
          </a:r>
          <a:r>
            <a:rPr lang="es-CL" sz="2000" b="1" i="1" dirty="0">
              <a:solidFill>
                <a:schemeClr val="bg1"/>
              </a:solidFill>
            </a:rPr>
            <a:t>muestras</a:t>
          </a:r>
          <a:r>
            <a:rPr lang="es-CL" sz="2000" dirty="0"/>
            <a:t>.</a:t>
          </a:r>
        </a:p>
      </dgm:t>
    </dgm:pt>
    <dgm:pt modelId="{C25DC1C5-F4E1-4A00-A30C-3A838C3273D5}" type="parTrans" cxnId="{F7CF6530-763A-48EC-8A08-0C6339F90D17}">
      <dgm:prSet/>
      <dgm:spPr/>
      <dgm:t>
        <a:bodyPr/>
        <a:lstStyle/>
        <a:p>
          <a:endParaRPr lang="es-CL"/>
        </a:p>
      </dgm:t>
    </dgm:pt>
    <dgm:pt modelId="{1781BDE1-E0C5-4ACB-BEF3-D9E31D5BC189}" type="sibTrans" cxnId="{F7CF6530-763A-48EC-8A08-0C6339F90D17}">
      <dgm:prSet/>
      <dgm:spPr/>
      <dgm:t>
        <a:bodyPr/>
        <a:lstStyle/>
        <a:p>
          <a:endParaRPr lang="es-CL"/>
        </a:p>
      </dgm:t>
    </dgm:pt>
    <dgm:pt modelId="{2E49F0D4-0F70-444B-8651-658534B2BB35}">
      <dgm:prSet phldrT="[Texto]" custT="1"/>
      <dgm:spPr>
        <a:solidFill>
          <a:schemeClr val="accent6">
            <a:lumMod val="75000"/>
          </a:schemeClr>
        </a:solidFill>
      </dgm:spPr>
      <dgm:t>
        <a:bodyPr/>
        <a:lstStyle/>
        <a:p>
          <a:r>
            <a:rPr lang="es-CL" sz="2000" dirty="0"/>
            <a:t>Las </a:t>
          </a:r>
          <a:r>
            <a:rPr lang="es-CL" sz="2000" b="1" i="1" dirty="0">
              <a:solidFill>
                <a:schemeClr val="bg1"/>
              </a:solidFill>
            </a:rPr>
            <a:t>muestras</a:t>
          </a:r>
          <a:r>
            <a:rPr lang="es-CL" sz="2000" dirty="0"/>
            <a:t> deben ser representativas de la población para extraer conclusiones válidas sobre esta.</a:t>
          </a:r>
          <a:endParaRPr lang="es-CL" sz="2000" b="1" i="1" dirty="0">
            <a:solidFill>
              <a:schemeClr val="bg1"/>
            </a:solidFill>
          </a:endParaRPr>
        </a:p>
      </dgm:t>
    </dgm:pt>
    <dgm:pt modelId="{48B2786E-CAA3-461E-B352-6A1B712E7BB5}" type="parTrans" cxnId="{E0CE16BA-5366-49D6-B7B1-029A857EBD6A}">
      <dgm:prSet/>
      <dgm:spPr/>
      <dgm:t>
        <a:bodyPr/>
        <a:lstStyle/>
        <a:p>
          <a:endParaRPr lang="es-CL"/>
        </a:p>
      </dgm:t>
    </dgm:pt>
    <dgm:pt modelId="{86FF3A03-E015-4609-9ADC-406B8C90D0C2}" type="sibTrans" cxnId="{E0CE16BA-5366-49D6-B7B1-029A857EBD6A}">
      <dgm:prSet/>
      <dgm:spPr/>
      <dgm:t>
        <a:bodyPr/>
        <a:lstStyle/>
        <a:p>
          <a:endParaRPr lang="es-CL"/>
        </a:p>
      </dgm:t>
    </dgm:pt>
    <dgm:pt modelId="{97B69CB0-3739-41B4-999E-3AEAE8081AFF}">
      <dgm:prSet phldrT="[Texto]" custT="1"/>
      <dgm:spPr>
        <a:solidFill>
          <a:schemeClr val="accent6">
            <a:lumMod val="75000"/>
          </a:schemeClr>
        </a:solidFill>
      </dgm:spPr>
      <dgm:t>
        <a:bodyPr/>
        <a:lstStyle/>
        <a:p>
          <a:r>
            <a:rPr lang="es-CL" sz="2000" dirty="0"/>
            <a:t>Las muestras deben ser </a:t>
          </a:r>
          <a:r>
            <a:rPr lang="es-CL" sz="2000" b="1" i="1" dirty="0">
              <a:solidFill>
                <a:schemeClr val="bg1"/>
              </a:solidFill>
            </a:rPr>
            <a:t>ALEATORIAS</a:t>
          </a:r>
        </a:p>
      </dgm:t>
    </dgm:pt>
    <dgm:pt modelId="{80D77EAF-0AEC-4BC9-A1E0-005C9AD6B92A}" type="parTrans" cxnId="{74A32AFB-3398-41F2-9C17-182DA80ADCE9}">
      <dgm:prSet/>
      <dgm:spPr/>
      <dgm:t>
        <a:bodyPr/>
        <a:lstStyle/>
        <a:p>
          <a:endParaRPr lang="es-CL"/>
        </a:p>
      </dgm:t>
    </dgm:pt>
    <dgm:pt modelId="{BFF7BDA4-CB8C-49DC-81C4-A159143E2F0C}" type="sibTrans" cxnId="{74A32AFB-3398-41F2-9C17-182DA80ADCE9}">
      <dgm:prSet/>
      <dgm:spPr/>
      <dgm:t>
        <a:bodyPr/>
        <a:lstStyle/>
        <a:p>
          <a:endParaRPr lang="es-CL"/>
        </a:p>
      </dgm:t>
    </dgm:pt>
    <dgm:pt modelId="{CF49C8B6-29EF-42E1-BC68-A22084A97BA6}" type="pres">
      <dgm:prSet presAssocID="{09872209-F110-4626-B2A8-BEFBB12C353E}" presName="CompostProcess" presStyleCnt="0">
        <dgm:presLayoutVars>
          <dgm:dir/>
          <dgm:resizeHandles val="exact"/>
        </dgm:presLayoutVars>
      </dgm:prSet>
      <dgm:spPr/>
    </dgm:pt>
    <dgm:pt modelId="{05EE885D-F573-4E45-9F48-26C2814BD824}" type="pres">
      <dgm:prSet presAssocID="{09872209-F110-4626-B2A8-BEFBB12C353E}" presName="arrow" presStyleLbl="bgShp" presStyleIdx="0" presStyleCnt="1" custLinFactNeighborX="-35" custLinFactNeighborY="825"/>
      <dgm:spPr/>
    </dgm:pt>
    <dgm:pt modelId="{F83C6BEE-A4E2-45D6-BF95-5E4C4BE3647A}" type="pres">
      <dgm:prSet presAssocID="{09872209-F110-4626-B2A8-BEFBB12C353E}" presName="linearProcess" presStyleCnt="0"/>
      <dgm:spPr/>
    </dgm:pt>
    <dgm:pt modelId="{415D8DD2-BEAC-47B5-BBD0-285B32EE6EA8}" type="pres">
      <dgm:prSet presAssocID="{072974F4-CFA2-46F9-B1C5-F18E7814AD04}" presName="textNode" presStyleLbl="node1" presStyleIdx="0" presStyleCnt="3">
        <dgm:presLayoutVars>
          <dgm:bulletEnabled val="1"/>
        </dgm:presLayoutVars>
      </dgm:prSet>
      <dgm:spPr/>
    </dgm:pt>
    <dgm:pt modelId="{696DE194-9824-42D6-81A0-4FDFABB2C8CA}" type="pres">
      <dgm:prSet presAssocID="{1781BDE1-E0C5-4ACB-BEF3-D9E31D5BC189}" presName="sibTrans" presStyleCnt="0"/>
      <dgm:spPr/>
    </dgm:pt>
    <dgm:pt modelId="{D062FF58-2C7E-42A3-BD42-AC8CEF98F41D}" type="pres">
      <dgm:prSet presAssocID="{2E49F0D4-0F70-444B-8651-658534B2BB35}" presName="textNode" presStyleLbl="node1" presStyleIdx="1" presStyleCnt="3">
        <dgm:presLayoutVars>
          <dgm:bulletEnabled val="1"/>
        </dgm:presLayoutVars>
      </dgm:prSet>
      <dgm:spPr/>
    </dgm:pt>
    <dgm:pt modelId="{7512573E-FC89-4164-8324-13ED854A1556}" type="pres">
      <dgm:prSet presAssocID="{86FF3A03-E015-4609-9ADC-406B8C90D0C2}" presName="sibTrans" presStyleCnt="0"/>
      <dgm:spPr/>
    </dgm:pt>
    <dgm:pt modelId="{33E56E98-584C-4EF4-8564-6EF1060B71DF}" type="pres">
      <dgm:prSet presAssocID="{97B69CB0-3739-41B4-999E-3AEAE8081AFF}" presName="textNode" presStyleLbl="node1" presStyleIdx="2" presStyleCnt="3">
        <dgm:presLayoutVars>
          <dgm:bulletEnabled val="1"/>
        </dgm:presLayoutVars>
      </dgm:prSet>
      <dgm:spPr/>
    </dgm:pt>
  </dgm:ptLst>
  <dgm:cxnLst>
    <dgm:cxn modelId="{C2E28B00-70C4-4470-8595-6C692080CF61}" type="presOf" srcId="{072974F4-CFA2-46F9-B1C5-F18E7814AD04}" destId="{415D8DD2-BEAC-47B5-BBD0-285B32EE6EA8}" srcOrd="0" destOrd="0" presId="urn:microsoft.com/office/officeart/2005/8/layout/hProcess9"/>
    <dgm:cxn modelId="{B7B6642C-5198-4A63-94C1-4A9772A3F95D}" type="presOf" srcId="{09872209-F110-4626-B2A8-BEFBB12C353E}" destId="{CF49C8B6-29EF-42E1-BC68-A22084A97BA6}" srcOrd="0" destOrd="0" presId="urn:microsoft.com/office/officeart/2005/8/layout/hProcess9"/>
    <dgm:cxn modelId="{F7CF6530-763A-48EC-8A08-0C6339F90D17}" srcId="{09872209-F110-4626-B2A8-BEFBB12C353E}" destId="{072974F4-CFA2-46F9-B1C5-F18E7814AD04}" srcOrd="0" destOrd="0" parTransId="{C25DC1C5-F4E1-4A00-A30C-3A838C3273D5}" sibTransId="{1781BDE1-E0C5-4ACB-BEF3-D9E31D5BC189}"/>
    <dgm:cxn modelId="{E0CE16BA-5366-49D6-B7B1-029A857EBD6A}" srcId="{09872209-F110-4626-B2A8-BEFBB12C353E}" destId="{2E49F0D4-0F70-444B-8651-658534B2BB35}" srcOrd="1" destOrd="0" parTransId="{48B2786E-CAA3-461E-B352-6A1B712E7BB5}" sibTransId="{86FF3A03-E015-4609-9ADC-406B8C90D0C2}"/>
    <dgm:cxn modelId="{588FADE0-9DBE-4873-B5DA-28CAC446F5FB}" type="presOf" srcId="{2E49F0D4-0F70-444B-8651-658534B2BB35}" destId="{D062FF58-2C7E-42A3-BD42-AC8CEF98F41D}" srcOrd="0" destOrd="0" presId="urn:microsoft.com/office/officeart/2005/8/layout/hProcess9"/>
    <dgm:cxn modelId="{9AA61FEA-AF5A-463A-A0B8-9C3F5AEA8E59}" type="presOf" srcId="{97B69CB0-3739-41B4-999E-3AEAE8081AFF}" destId="{33E56E98-584C-4EF4-8564-6EF1060B71DF}" srcOrd="0" destOrd="0" presId="urn:microsoft.com/office/officeart/2005/8/layout/hProcess9"/>
    <dgm:cxn modelId="{74A32AFB-3398-41F2-9C17-182DA80ADCE9}" srcId="{09872209-F110-4626-B2A8-BEFBB12C353E}" destId="{97B69CB0-3739-41B4-999E-3AEAE8081AFF}" srcOrd="2" destOrd="0" parTransId="{80D77EAF-0AEC-4BC9-A1E0-005C9AD6B92A}" sibTransId="{BFF7BDA4-CB8C-49DC-81C4-A159143E2F0C}"/>
    <dgm:cxn modelId="{FEE4D2F7-3388-4920-9C9D-18BB34292B70}" type="presParOf" srcId="{CF49C8B6-29EF-42E1-BC68-A22084A97BA6}" destId="{05EE885D-F573-4E45-9F48-26C2814BD824}" srcOrd="0" destOrd="0" presId="urn:microsoft.com/office/officeart/2005/8/layout/hProcess9"/>
    <dgm:cxn modelId="{DC6CC5D7-9A32-4DAB-AEEC-8D1489034D5F}" type="presParOf" srcId="{CF49C8B6-29EF-42E1-BC68-A22084A97BA6}" destId="{F83C6BEE-A4E2-45D6-BF95-5E4C4BE3647A}" srcOrd="1" destOrd="0" presId="urn:microsoft.com/office/officeart/2005/8/layout/hProcess9"/>
    <dgm:cxn modelId="{88008C5D-DD5A-49BB-B556-700EE136D21B}" type="presParOf" srcId="{F83C6BEE-A4E2-45D6-BF95-5E4C4BE3647A}" destId="{415D8DD2-BEAC-47B5-BBD0-285B32EE6EA8}" srcOrd="0" destOrd="0" presId="urn:microsoft.com/office/officeart/2005/8/layout/hProcess9"/>
    <dgm:cxn modelId="{41A8ED1B-EFF8-4F1D-810C-27F3BB64BF92}" type="presParOf" srcId="{F83C6BEE-A4E2-45D6-BF95-5E4C4BE3647A}" destId="{696DE194-9824-42D6-81A0-4FDFABB2C8CA}" srcOrd="1" destOrd="0" presId="urn:microsoft.com/office/officeart/2005/8/layout/hProcess9"/>
    <dgm:cxn modelId="{D7253601-A33D-4CAF-9CCB-9E44E6351962}" type="presParOf" srcId="{F83C6BEE-A4E2-45D6-BF95-5E4C4BE3647A}" destId="{D062FF58-2C7E-42A3-BD42-AC8CEF98F41D}" srcOrd="2" destOrd="0" presId="urn:microsoft.com/office/officeart/2005/8/layout/hProcess9"/>
    <dgm:cxn modelId="{E0CA6596-8860-4966-92FD-6E3AC7821868}" type="presParOf" srcId="{F83C6BEE-A4E2-45D6-BF95-5E4C4BE3647A}" destId="{7512573E-FC89-4164-8324-13ED854A1556}" srcOrd="3" destOrd="0" presId="urn:microsoft.com/office/officeart/2005/8/layout/hProcess9"/>
    <dgm:cxn modelId="{D7B0BF97-EAE3-4DB0-94A6-FB9CE7CEEFAB}" type="presParOf" srcId="{F83C6BEE-A4E2-45D6-BF95-5E4C4BE3647A}" destId="{33E56E98-584C-4EF4-8564-6EF1060B71DF}"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024BCC-A0EB-6F43-A95E-15B733DE4C5A}"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s-ES"/>
        </a:p>
      </dgm:t>
    </dgm:pt>
    <dgm:pt modelId="{A58E9BBB-B670-6947-8E91-F14480B310B7}">
      <dgm:prSet phldrT="[Texto]"/>
      <dgm:spPr>
        <a:solidFill>
          <a:schemeClr val="accent6">
            <a:lumMod val="75000"/>
          </a:schemeClr>
        </a:solidFill>
        <a:ln>
          <a:solidFill>
            <a:schemeClr val="accent6">
              <a:lumMod val="75000"/>
            </a:schemeClr>
          </a:solidFill>
        </a:ln>
      </dgm:spPr>
      <dgm:t>
        <a:bodyPr/>
        <a:lstStyle/>
        <a:p>
          <a:r>
            <a:rPr lang="es-ES" dirty="0"/>
            <a:t>Muestro Aleatorio</a:t>
          </a:r>
        </a:p>
      </dgm:t>
    </dgm:pt>
    <dgm:pt modelId="{AA7405C7-1C4B-B548-B71A-D0BA01E91E90}" type="parTrans" cxnId="{DA23826D-4D77-BF43-A08F-9A756B90226B}">
      <dgm:prSet/>
      <dgm:spPr/>
      <dgm:t>
        <a:bodyPr/>
        <a:lstStyle/>
        <a:p>
          <a:endParaRPr lang="es-ES"/>
        </a:p>
      </dgm:t>
    </dgm:pt>
    <dgm:pt modelId="{D64C67CA-44F7-484C-BC05-31AB18BFFE27}" type="sibTrans" cxnId="{DA23826D-4D77-BF43-A08F-9A756B90226B}">
      <dgm:prSet/>
      <dgm:spPr/>
      <dgm:t>
        <a:bodyPr/>
        <a:lstStyle/>
        <a:p>
          <a:endParaRPr lang="es-ES"/>
        </a:p>
      </dgm:t>
    </dgm:pt>
    <dgm:pt modelId="{FBA92F6A-045D-D542-B8E9-0E4E8441F527}">
      <dgm:prSet phldrT="[Texto]"/>
      <dgm:spPr>
        <a:solidFill>
          <a:schemeClr val="accent6">
            <a:lumMod val="75000"/>
          </a:schemeClr>
        </a:solidFill>
      </dgm:spPr>
      <dgm:t>
        <a:bodyPr/>
        <a:lstStyle/>
        <a:p>
          <a:r>
            <a:rPr lang="es-ES" dirty="0"/>
            <a:t>Con reposición</a:t>
          </a:r>
        </a:p>
      </dgm:t>
    </dgm:pt>
    <dgm:pt modelId="{855F16F5-2B8B-9748-BEE5-9B9EB1CC5DA8}" type="parTrans" cxnId="{2A445001-CCAD-4A44-8F37-67910168E6A6}">
      <dgm:prSet/>
      <dgm:spPr/>
      <dgm:t>
        <a:bodyPr/>
        <a:lstStyle/>
        <a:p>
          <a:endParaRPr lang="es-ES"/>
        </a:p>
      </dgm:t>
    </dgm:pt>
    <dgm:pt modelId="{ECE2C4C0-4B1C-A449-BE16-7D4D32CE4957}" type="sibTrans" cxnId="{2A445001-CCAD-4A44-8F37-67910168E6A6}">
      <dgm:prSet/>
      <dgm:spPr/>
      <dgm:t>
        <a:bodyPr/>
        <a:lstStyle/>
        <a:p>
          <a:endParaRPr lang="es-ES"/>
        </a:p>
      </dgm:t>
    </dgm:pt>
    <dgm:pt modelId="{22B1A440-AB9A-7F49-861C-9186B6AA35D9}">
      <dgm:prSet phldrT="[Texto]"/>
      <dgm:spPr>
        <a:solidFill>
          <a:schemeClr val="accent6">
            <a:lumMod val="75000"/>
          </a:schemeClr>
        </a:solidFill>
      </dgm:spPr>
      <dgm:t>
        <a:bodyPr/>
        <a:lstStyle/>
        <a:p>
          <a:r>
            <a:rPr lang="es-ES" dirty="0"/>
            <a:t>Las unidades </a:t>
          </a:r>
          <a:r>
            <a:rPr lang="es-ES" dirty="0" err="1"/>
            <a:t>muestrales</a:t>
          </a:r>
          <a:r>
            <a:rPr lang="es-ES" dirty="0"/>
            <a:t> se pueden repetir dentro y entre las muestras</a:t>
          </a:r>
        </a:p>
      </dgm:t>
    </dgm:pt>
    <dgm:pt modelId="{E429FC4B-A88B-4D48-9738-DAC03237EE18}" type="parTrans" cxnId="{559DEB64-D071-F34A-94F9-A5D34BA9055C}">
      <dgm:prSet/>
      <dgm:spPr/>
      <dgm:t>
        <a:bodyPr/>
        <a:lstStyle/>
        <a:p>
          <a:endParaRPr lang="es-ES"/>
        </a:p>
      </dgm:t>
    </dgm:pt>
    <dgm:pt modelId="{AE5B4F09-0356-D44C-8BE9-CA07C48B14E9}" type="sibTrans" cxnId="{559DEB64-D071-F34A-94F9-A5D34BA9055C}">
      <dgm:prSet/>
      <dgm:spPr/>
      <dgm:t>
        <a:bodyPr/>
        <a:lstStyle/>
        <a:p>
          <a:endParaRPr lang="es-ES"/>
        </a:p>
      </dgm:t>
    </dgm:pt>
    <dgm:pt modelId="{C8083101-8FC6-914D-A961-89BA4C82412C}">
      <dgm:prSet phldrT="[Texto]"/>
      <dgm:spPr>
        <a:solidFill>
          <a:schemeClr val="accent6">
            <a:lumMod val="75000"/>
          </a:schemeClr>
        </a:solidFill>
      </dgm:spPr>
      <dgm:t>
        <a:bodyPr/>
        <a:lstStyle/>
        <a:p>
          <a:r>
            <a:rPr lang="es-ES" dirty="0"/>
            <a:t>Sin Reposición</a:t>
          </a:r>
        </a:p>
      </dgm:t>
    </dgm:pt>
    <dgm:pt modelId="{CD25BD90-CF06-9A40-A2AD-C53143486D87}" type="parTrans" cxnId="{BEB07252-5EE4-7148-A6BC-D3921A5C83FA}">
      <dgm:prSet/>
      <dgm:spPr/>
      <dgm:t>
        <a:bodyPr/>
        <a:lstStyle/>
        <a:p>
          <a:endParaRPr lang="es-ES"/>
        </a:p>
      </dgm:t>
    </dgm:pt>
    <dgm:pt modelId="{D76E1F0F-77C8-5E4B-85D2-4F6720181580}" type="sibTrans" cxnId="{BEB07252-5EE4-7148-A6BC-D3921A5C83FA}">
      <dgm:prSet/>
      <dgm:spPr/>
      <dgm:t>
        <a:bodyPr/>
        <a:lstStyle/>
        <a:p>
          <a:endParaRPr lang="es-ES"/>
        </a:p>
      </dgm:t>
    </dgm:pt>
    <dgm:pt modelId="{0499F13D-7802-5840-9AEE-5A615609A818}">
      <dgm:prSet phldrT="[Texto]"/>
      <dgm:spPr>
        <a:solidFill>
          <a:schemeClr val="accent6">
            <a:lumMod val="75000"/>
          </a:schemeClr>
        </a:solidFill>
      </dgm:spPr>
      <dgm:t>
        <a:bodyPr/>
        <a:lstStyle/>
        <a:p>
          <a:r>
            <a:rPr lang="es-ES" dirty="0"/>
            <a:t>Las unidades muestrales NO se repiten dentro y entre las muestras</a:t>
          </a:r>
        </a:p>
      </dgm:t>
    </dgm:pt>
    <dgm:pt modelId="{26E1F4BA-F0BE-BD40-BBB9-0063D594664A}" type="parTrans" cxnId="{D02FB9B2-3A18-814B-9B39-C496CB0652A2}">
      <dgm:prSet/>
      <dgm:spPr/>
      <dgm:t>
        <a:bodyPr/>
        <a:lstStyle/>
        <a:p>
          <a:endParaRPr lang="es-ES"/>
        </a:p>
      </dgm:t>
    </dgm:pt>
    <dgm:pt modelId="{6995A983-66FC-6543-BE5E-4F5E83BCFA7C}" type="sibTrans" cxnId="{D02FB9B2-3A18-814B-9B39-C496CB0652A2}">
      <dgm:prSet/>
      <dgm:spPr/>
      <dgm:t>
        <a:bodyPr/>
        <a:lstStyle/>
        <a:p>
          <a:endParaRPr lang="es-ES"/>
        </a:p>
      </dgm:t>
    </dgm:pt>
    <dgm:pt modelId="{4BA9A6F7-B566-534B-8BED-81594CD5DF82}" type="pres">
      <dgm:prSet presAssocID="{0D024BCC-A0EB-6F43-A95E-15B733DE4C5A}" presName="diagram" presStyleCnt="0">
        <dgm:presLayoutVars>
          <dgm:chPref val="1"/>
          <dgm:dir/>
          <dgm:animOne val="branch"/>
          <dgm:animLvl val="lvl"/>
          <dgm:resizeHandles val="exact"/>
        </dgm:presLayoutVars>
      </dgm:prSet>
      <dgm:spPr/>
    </dgm:pt>
    <dgm:pt modelId="{2FAA9779-6510-354C-BA38-522AC31485F3}" type="pres">
      <dgm:prSet presAssocID="{A58E9BBB-B670-6947-8E91-F14480B310B7}" presName="root1" presStyleCnt="0"/>
      <dgm:spPr/>
    </dgm:pt>
    <dgm:pt modelId="{786D75E8-3B29-5740-A474-A6BFF83C5719}" type="pres">
      <dgm:prSet presAssocID="{A58E9BBB-B670-6947-8E91-F14480B310B7}" presName="LevelOneTextNode" presStyleLbl="node0" presStyleIdx="0" presStyleCnt="1">
        <dgm:presLayoutVars>
          <dgm:chPref val="3"/>
        </dgm:presLayoutVars>
      </dgm:prSet>
      <dgm:spPr/>
    </dgm:pt>
    <dgm:pt modelId="{4A3FF7F8-E665-AE4C-9C4A-EDF214BAA247}" type="pres">
      <dgm:prSet presAssocID="{A58E9BBB-B670-6947-8E91-F14480B310B7}" presName="level2hierChild" presStyleCnt="0"/>
      <dgm:spPr/>
    </dgm:pt>
    <dgm:pt modelId="{47AFB8ED-302E-6441-A8AE-500A19A7FC13}" type="pres">
      <dgm:prSet presAssocID="{855F16F5-2B8B-9748-BEE5-9B9EB1CC5DA8}" presName="conn2-1" presStyleLbl="parChTrans1D2" presStyleIdx="0" presStyleCnt="2"/>
      <dgm:spPr/>
    </dgm:pt>
    <dgm:pt modelId="{1B1FD684-A0D9-C945-81B1-69B52A8C4BDD}" type="pres">
      <dgm:prSet presAssocID="{855F16F5-2B8B-9748-BEE5-9B9EB1CC5DA8}" presName="connTx" presStyleLbl="parChTrans1D2" presStyleIdx="0" presStyleCnt="2"/>
      <dgm:spPr/>
    </dgm:pt>
    <dgm:pt modelId="{6AB2F701-F7FA-0B45-9E90-5A0F63CCABCC}" type="pres">
      <dgm:prSet presAssocID="{FBA92F6A-045D-D542-B8E9-0E4E8441F527}" presName="root2" presStyleCnt="0"/>
      <dgm:spPr/>
    </dgm:pt>
    <dgm:pt modelId="{631288EE-91A1-514A-A2CC-CF323BE70004}" type="pres">
      <dgm:prSet presAssocID="{FBA92F6A-045D-D542-B8E9-0E4E8441F527}" presName="LevelTwoTextNode" presStyleLbl="node2" presStyleIdx="0" presStyleCnt="2">
        <dgm:presLayoutVars>
          <dgm:chPref val="3"/>
        </dgm:presLayoutVars>
      </dgm:prSet>
      <dgm:spPr/>
    </dgm:pt>
    <dgm:pt modelId="{C0AC99D1-1296-8940-A500-B9F3E5B02CA7}" type="pres">
      <dgm:prSet presAssocID="{FBA92F6A-045D-D542-B8E9-0E4E8441F527}" presName="level3hierChild" presStyleCnt="0"/>
      <dgm:spPr/>
    </dgm:pt>
    <dgm:pt modelId="{3CC28A51-A6A7-8148-B06E-6ADD3B7DAB50}" type="pres">
      <dgm:prSet presAssocID="{E429FC4B-A88B-4D48-9738-DAC03237EE18}" presName="conn2-1" presStyleLbl="parChTrans1D3" presStyleIdx="0" presStyleCnt="2"/>
      <dgm:spPr/>
    </dgm:pt>
    <dgm:pt modelId="{BFD6C505-0C38-FB4B-B7BD-AA0DB8C8EE5C}" type="pres">
      <dgm:prSet presAssocID="{E429FC4B-A88B-4D48-9738-DAC03237EE18}" presName="connTx" presStyleLbl="parChTrans1D3" presStyleIdx="0" presStyleCnt="2"/>
      <dgm:spPr/>
    </dgm:pt>
    <dgm:pt modelId="{00DCA137-A815-4E46-A68E-38C25BB8DD83}" type="pres">
      <dgm:prSet presAssocID="{22B1A440-AB9A-7F49-861C-9186B6AA35D9}" presName="root2" presStyleCnt="0"/>
      <dgm:spPr/>
    </dgm:pt>
    <dgm:pt modelId="{B6AC4A03-692F-0D48-89FD-4033B6E5DD82}" type="pres">
      <dgm:prSet presAssocID="{22B1A440-AB9A-7F49-861C-9186B6AA35D9}" presName="LevelTwoTextNode" presStyleLbl="node3" presStyleIdx="0" presStyleCnt="2">
        <dgm:presLayoutVars>
          <dgm:chPref val="3"/>
        </dgm:presLayoutVars>
      </dgm:prSet>
      <dgm:spPr/>
    </dgm:pt>
    <dgm:pt modelId="{A471901A-C5F8-A443-B385-758C9BEDF1D6}" type="pres">
      <dgm:prSet presAssocID="{22B1A440-AB9A-7F49-861C-9186B6AA35D9}" presName="level3hierChild" presStyleCnt="0"/>
      <dgm:spPr/>
    </dgm:pt>
    <dgm:pt modelId="{A40CB3F4-FC98-9040-A22C-800E4E81E9D4}" type="pres">
      <dgm:prSet presAssocID="{CD25BD90-CF06-9A40-A2AD-C53143486D87}" presName="conn2-1" presStyleLbl="parChTrans1D2" presStyleIdx="1" presStyleCnt="2"/>
      <dgm:spPr/>
    </dgm:pt>
    <dgm:pt modelId="{0D147B7D-EB56-EB4E-AB25-C58125740D8B}" type="pres">
      <dgm:prSet presAssocID="{CD25BD90-CF06-9A40-A2AD-C53143486D87}" presName="connTx" presStyleLbl="parChTrans1D2" presStyleIdx="1" presStyleCnt="2"/>
      <dgm:spPr/>
    </dgm:pt>
    <dgm:pt modelId="{C56C2DAF-CC11-2F42-8A4C-9EEE2889584E}" type="pres">
      <dgm:prSet presAssocID="{C8083101-8FC6-914D-A961-89BA4C82412C}" presName="root2" presStyleCnt="0"/>
      <dgm:spPr/>
    </dgm:pt>
    <dgm:pt modelId="{B7465B82-AAA8-AE40-8726-5AB84B8747A8}" type="pres">
      <dgm:prSet presAssocID="{C8083101-8FC6-914D-A961-89BA4C82412C}" presName="LevelTwoTextNode" presStyleLbl="node2" presStyleIdx="1" presStyleCnt="2">
        <dgm:presLayoutVars>
          <dgm:chPref val="3"/>
        </dgm:presLayoutVars>
      </dgm:prSet>
      <dgm:spPr/>
    </dgm:pt>
    <dgm:pt modelId="{CDE956B9-1C61-C04D-ACDA-1B737177B57B}" type="pres">
      <dgm:prSet presAssocID="{C8083101-8FC6-914D-A961-89BA4C82412C}" presName="level3hierChild" presStyleCnt="0"/>
      <dgm:spPr/>
    </dgm:pt>
    <dgm:pt modelId="{2A25815D-7D23-9D40-A0CA-F2939392222F}" type="pres">
      <dgm:prSet presAssocID="{26E1F4BA-F0BE-BD40-BBB9-0063D594664A}" presName="conn2-1" presStyleLbl="parChTrans1D3" presStyleIdx="1" presStyleCnt="2"/>
      <dgm:spPr/>
    </dgm:pt>
    <dgm:pt modelId="{6428DEF4-C93E-E244-9BEB-EA540DEF88D5}" type="pres">
      <dgm:prSet presAssocID="{26E1F4BA-F0BE-BD40-BBB9-0063D594664A}" presName="connTx" presStyleLbl="parChTrans1D3" presStyleIdx="1" presStyleCnt="2"/>
      <dgm:spPr/>
    </dgm:pt>
    <dgm:pt modelId="{B5D16156-546F-4D4B-A781-9DF649B7E4EE}" type="pres">
      <dgm:prSet presAssocID="{0499F13D-7802-5840-9AEE-5A615609A818}" presName="root2" presStyleCnt="0"/>
      <dgm:spPr/>
    </dgm:pt>
    <dgm:pt modelId="{ECD12071-A99C-054A-A3BC-DDF6F9E30383}" type="pres">
      <dgm:prSet presAssocID="{0499F13D-7802-5840-9AEE-5A615609A818}" presName="LevelTwoTextNode" presStyleLbl="node3" presStyleIdx="1" presStyleCnt="2">
        <dgm:presLayoutVars>
          <dgm:chPref val="3"/>
        </dgm:presLayoutVars>
      </dgm:prSet>
      <dgm:spPr/>
    </dgm:pt>
    <dgm:pt modelId="{193E551C-DD43-0F44-B121-D7F1E4E7F936}" type="pres">
      <dgm:prSet presAssocID="{0499F13D-7802-5840-9AEE-5A615609A818}" presName="level3hierChild" presStyleCnt="0"/>
      <dgm:spPr/>
    </dgm:pt>
  </dgm:ptLst>
  <dgm:cxnLst>
    <dgm:cxn modelId="{0C379C00-69D3-B749-8723-F74911E94062}" type="presOf" srcId="{26E1F4BA-F0BE-BD40-BBB9-0063D594664A}" destId="{2A25815D-7D23-9D40-A0CA-F2939392222F}" srcOrd="0" destOrd="0" presId="urn:microsoft.com/office/officeart/2005/8/layout/hierarchy2"/>
    <dgm:cxn modelId="{2A445001-CCAD-4A44-8F37-67910168E6A6}" srcId="{A58E9BBB-B670-6947-8E91-F14480B310B7}" destId="{FBA92F6A-045D-D542-B8E9-0E4E8441F527}" srcOrd="0" destOrd="0" parTransId="{855F16F5-2B8B-9748-BEE5-9B9EB1CC5DA8}" sibTransId="{ECE2C4C0-4B1C-A449-BE16-7D4D32CE4957}"/>
    <dgm:cxn modelId="{F5571708-F914-7E4B-8A47-0CA89F49EC41}" type="presOf" srcId="{855F16F5-2B8B-9748-BEE5-9B9EB1CC5DA8}" destId="{47AFB8ED-302E-6441-A8AE-500A19A7FC13}" srcOrd="0" destOrd="0" presId="urn:microsoft.com/office/officeart/2005/8/layout/hierarchy2"/>
    <dgm:cxn modelId="{EC89A920-D18A-CC4D-A071-BCBA5FEC64A0}" type="presOf" srcId="{E429FC4B-A88B-4D48-9738-DAC03237EE18}" destId="{3CC28A51-A6A7-8148-B06E-6ADD3B7DAB50}" srcOrd="0" destOrd="0" presId="urn:microsoft.com/office/officeart/2005/8/layout/hierarchy2"/>
    <dgm:cxn modelId="{BA4C2D30-BA9B-B443-8F24-911AFDA14832}" type="presOf" srcId="{26E1F4BA-F0BE-BD40-BBB9-0063D594664A}" destId="{6428DEF4-C93E-E244-9BEB-EA540DEF88D5}" srcOrd="1" destOrd="0" presId="urn:microsoft.com/office/officeart/2005/8/layout/hierarchy2"/>
    <dgm:cxn modelId="{559DEB64-D071-F34A-94F9-A5D34BA9055C}" srcId="{FBA92F6A-045D-D542-B8E9-0E4E8441F527}" destId="{22B1A440-AB9A-7F49-861C-9186B6AA35D9}" srcOrd="0" destOrd="0" parTransId="{E429FC4B-A88B-4D48-9738-DAC03237EE18}" sibTransId="{AE5B4F09-0356-D44C-8BE9-CA07C48B14E9}"/>
    <dgm:cxn modelId="{C9BE4167-1472-0246-B0EA-99BFF3805BA4}" type="presOf" srcId="{CD25BD90-CF06-9A40-A2AD-C53143486D87}" destId="{0D147B7D-EB56-EB4E-AB25-C58125740D8B}" srcOrd="1" destOrd="0" presId="urn:microsoft.com/office/officeart/2005/8/layout/hierarchy2"/>
    <dgm:cxn modelId="{C7831368-9B98-EE42-9398-CCFAC981CC34}" type="presOf" srcId="{0499F13D-7802-5840-9AEE-5A615609A818}" destId="{ECD12071-A99C-054A-A3BC-DDF6F9E30383}" srcOrd="0" destOrd="0" presId="urn:microsoft.com/office/officeart/2005/8/layout/hierarchy2"/>
    <dgm:cxn modelId="{DA23826D-4D77-BF43-A08F-9A756B90226B}" srcId="{0D024BCC-A0EB-6F43-A95E-15B733DE4C5A}" destId="{A58E9BBB-B670-6947-8E91-F14480B310B7}" srcOrd="0" destOrd="0" parTransId="{AA7405C7-1C4B-B548-B71A-D0BA01E91E90}" sibTransId="{D64C67CA-44F7-484C-BC05-31AB18BFFE27}"/>
    <dgm:cxn modelId="{7F58346F-B973-7944-8E12-C087A66D45FD}" type="presOf" srcId="{A58E9BBB-B670-6947-8E91-F14480B310B7}" destId="{786D75E8-3B29-5740-A474-A6BFF83C5719}" srcOrd="0" destOrd="0" presId="urn:microsoft.com/office/officeart/2005/8/layout/hierarchy2"/>
    <dgm:cxn modelId="{E7096D51-3C19-7A49-83B8-AE9FE9E9ADC9}" type="presOf" srcId="{E429FC4B-A88B-4D48-9738-DAC03237EE18}" destId="{BFD6C505-0C38-FB4B-B7BD-AA0DB8C8EE5C}" srcOrd="1" destOrd="0" presId="urn:microsoft.com/office/officeart/2005/8/layout/hierarchy2"/>
    <dgm:cxn modelId="{BEB07252-5EE4-7148-A6BC-D3921A5C83FA}" srcId="{A58E9BBB-B670-6947-8E91-F14480B310B7}" destId="{C8083101-8FC6-914D-A961-89BA4C82412C}" srcOrd="1" destOrd="0" parTransId="{CD25BD90-CF06-9A40-A2AD-C53143486D87}" sibTransId="{D76E1F0F-77C8-5E4B-85D2-4F6720181580}"/>
    <dgm:cxn modelId="{36662E90-0854-624F-98D8-EC33DF7CE0A8}" type="presOf" srcId="{855F16F5-2B8B-9748-BEE5-9B9EB1CC5DA8}" destId="{1B1FD684-A0D9-C945-81B1-69B52A8C4BDD}" srcOrd="1" destOrd="0" presId="urn:microsoft.com/office/officeart/2005/8/layout/hierarchy2"/>
    <dgm:cxn modelId="{8CB61F9B-E324-BA45-A470-BF72428C49B6}" type="presOf" srcId="{0D024BCC-A0EB-6F43-A95E-15B733DE4C5A}" destId="{4BA9A6F7-B566-534B-8BED-81594CD5DF82}" srcOrd="0" destOrd="0" presId="urn:microsoft.com/office/officeart/2005/8/layout/hierarchy2"/>
    <dgm:cxn modelId="{BA747EA9-7A98-BD4D-9346-BC8D737A7BB0}" type="presOf" srcId="{CD25BD90-CF06-9A40-A2AD-C53143486D87}" destId="{A40CB3F4-FC98-9040-A22C-800E4E81E9D4}" srcOrd="0" destOrd="0" presId="urn:microsoft.com/office/officeart/2005/8/layout/hierarchy2"/>
    <dgm:cxn modelId="{7C18E0A9-E6CA-C84E-ADCA-A0A6A738D68D}" type="presOf" srcId="{22B1A440-AB9A-7F49-861C-9186B6AA35D9}" destId="{B6AC4A03-692F-0D48-89FD-4033B6E5DD82}" srcOrd="0" destOrd="0" presId="urn:microsoft.com/office/officeart/2005/8/layout/hierarchy2"/>
    <dgm:cxn modelId="{D02FB9B2-3A18-814B-9B39-C496CB0652A2}" srcId="{C8083101-8FC6-914D-A961-89BA4C82412C}" destId="{0499F13D-7802-5840-9AEE-5A615609A818}" srcOrd="0" destOrd="0" parTransId="{26E1F4BA-F0BE-BD40-BBB9-0063D594664A}" sibTransId="{6995A983-66FC-6543-BE5E-4F5E83BCFA7C}"/>
    <dgm:cxn modelId="{935644D9-B2E4-8C43-A850-1138AF57D02F}" type="presOf" srcId="{C8083101-8FC6-914D-A961-89BA4C82412C}" destId="{B7465B82-AAA8-AE40-8726-5AB84B8747A8}" srcOrd="0" destOrd="0" presId="urn:microsoft.com/office/officeart/2005/8/layout/hierarchy2"/>
    <dgm:cxn modelId="{1F70D1FB-282A-904A-85AF-D328ED86C65A}" type="presOf" srcId="{FBA92F6A-045D-D542-B8E9-0E4E8441F527}" destId="{631288EE-91A1-514A-A2CC-CF323BE70004}" srcOrd="0" destOrd="0" presId="urn:microsoft.com/office/officeart/2005/8/layout/hierarchy2"/>
    <dgm:cxn modelId="{8F7E695A-AF6E-F74D-8FC8-66AA7FF7521A}" type="presParOf" srcId="{4BA9A6F7-B566-534B-8BED-81594CD5DF82}" destId="{2FAA9779-6510-354C-BA38-522AC31485F3}" srcOrd="0" destOrd="0" presId="urn:microsoft.com/office/officeart/2005/8/layout/hierarchy2"/>
    <dgm:cxn modelId="{E546244F-81D4-CC49-ACDA-697876E6AC6C}" type="presParOf" srcId="{2FAA9779-6510-354C-BA38-522AC31485F3}" destId="{786D75E8-3B29-5740-A474-A6BFF83C5719}" srcOrd="0" destOrd="0" presId="urn:microsoft.com/office/officeart/2005/8/layout/hierarchy2"/>
    <dgm:cxn modelId="{D5D6DBF9-013A-DB4F-A8B9-A13B917A53C1}" type="presParOf" srcId="{2FAA9779-6510-354C-BA38-522AC31485F3}" destId="{4A3FF7F8-E665-AE4C-9C4A-EDF214BAA247}" srcOrd="1" destOrd="0" presId="urn:microsoft.com/office/officeart/2005/8/layout/hierarchy2"/>
    <dgm:cxn modelId="{AD877E6E-1982-914A-9DBE-EFDC0AF790CE}" type="presParOf" srcId="{4A3FF7F8-E665-AE4C-9C4A-EDF214BAA247}" destId="{47AFB8ED-302E-6441-A8AE-500A19A7FC13}" srcOrd="0" destOrd="0" presId="urn:microsoft.com/office/officeart/2005/8/layout/hierarchy2"/>
    <dgm:cxn modelId="{9390237A-74CF-D64D-B9B2-507A54E6A81C}" type="presParOf" srcId="{47AFB8ED-302E-6441-A8AE-500A19A7FC13}" destId="{1B1FD684-A0D9-C945-81B1-69B52A8C4BDD}" srcOrd="0" destOrd="0" presId="urn:microsoft.com/office/officeart/2005/8/layout/hierarchy2"/>
    <dgm:cxn modelId="{DF172809-26A7-4A42-BB4F-35ABBA276E1A}" type="presParOf" srcId="{4A3FF7F8-E665-AE4C-9C4A-EDF214BAA247}" destId="{6AB2F701-F7FA-0B45-9E90-5A0F63CCABCC}" srcOrd="1" destOrd="0" presId="urn:microsoft.com/office/officeart/2005/8/layout/hierarchy2"/>
    <dgm:cxn modelId="{E3AFE0C4-8869-1841-9F5D-13D6835854A3}" type="presParOf" srcId="{6AB2F701-F7FA-0B45-9E90-5A0F63CCABCC}" destId="{631288EE-91A1-514A-A2CC-CF323BE70004}" srcOrd="0" destOrd="0" presId="urn:microsoft.com/office/officeart/2005/8/layout/hierarchy2"/>
    <dgm:cxn modelId="{F54F2E2B-11AC-5045-8A04-DE7D86A508CF}" type="presParOf" srcId="{6AB2F701-F7FA-0B45-9E90-5A0F63CCABCC}" destId="{C0AC99D1-1296-8940-A500-B9F3E5B02CA7}" srcOrd="1" destOrd="0" presId="urn:microsoft.com/office/officeart/2005/8/layout/hierarchy2"/>
    <dgm:cxn modelId="{883B5E0C-BE11-C244-A196-798AE5B72923}" type="presParOf" srcId="{C0AC99D1-1296-8940-A500-B9F3E5B02CA7}" destId="{3CC28A51-A6A7-8148-B06E-6ADD3B7DAB50}" srcOrd="0" destOrd="0" presId="urn:microsoft.com/office/officeart/2005/8/layout/hierarchy2"/>
    <dgm:cxn modelId="{73D7FFEB-8D1D-204A-B50D-E4CDA53115FC}" type="presParOf" srcId="{3CC28A51-A6A7-8148-B06E-6ADD3B7DAB50}" destId="{BFD6C505-0C38-FB4B-B7BD-AA0DB8C8EE5C}" srcOrd="0" destOrd="0" presId="urn:microsoft.com/office/officeart/2005/8/layout/hierarchy2"/>
    <dgm:cxn modelId="{BBAB00FB-C06F-5F46-95F6-F51C434A7C0B}" type="presParOf" srcId="{C0AC99D1-1296-8940-A500-B9F3E5B02CA7}" destId="{00DCA137-A815-4E46-A68E-38C25BB8DD83}" srcOrd="1" destOrd="0" presId="urn:microsoft.com/office/officeart/2005/8/layout/hierarchy2"/>
    <dgm:cxn modelId="{74872B4B-4EDC-D446-AC4C-3BB6100A44C0}" type="presParOf" srcId="{00DCA137-A815-4E46-A68E-38C25BB8DD83}" destId="{B6AC4A03-692F-0D48-89FD-4033B6E5DD82}" srcOrd="0" destOrd="0" presId="urn:microsoft.com/office/officeart/2005/8/layout/hierarchy2"/>
    <dgm:cxn modelId="{616D2961-B040-FD4F-B00B-B9CBB4EDBFE3}" type="presParOf" srcId="{00DCA137-A815-4E46-A68E-38C25BB8DD83}" destId="{A471901A-C5F8-A443-B385-758C9BEDF1D6}" srcOrd="1" destOrd="0" presId="urn:microsoft.com/office/officeart/2005/8/layout/hierarchy2"/>
    <dgm:cxn modelId="{2D346579-7BE4-674B-8B22-FE16545065B1}" type="presParOf" srcId="{4A3FF7F8-E665-AE4C-9C4A-EDF214BAA247}" destId="{A40CB3F4-FC98-9040-A22C-800E4E81E9D4}" srcOrd="2" destOrd="0" presId="urn:microsoft.com/office/officeart/2005/8/layout/hierarchy2"/>
    <dgm:cxn modelId="{ED6D70D6-2E47-5745-9219-BD94A441B3A5}" type="presParOf" srcId="{A40CB3F4-FC98-9040-A22C-800E4E81E9D4}" destId="{0D147B7D-EB56-EB4E-AB25-C58125740D8B}" srcOrd="0" destOrd="0" presId="urn:microsoft.com/office/officeart/2005/8/layout/hierarchy2"/>
    <dgm:cxn modelId="{1BAAD873-DE3E-0741-848E-CA9637E6DF3A}" type="presParOf" srcId="{4A3FF7F8-E665-AE4C-9C4A-EDF214BAA247}" destId="{C56C2DAF-CC11-2F42-8A4C-9EEE2889584E}" srcOrd="3" destOrd="0" presId="urn:microsoft.com/office/officeart/2005/8/layout/hierarchy2"/>
    <dgm:cxn modelId="{2A58773D-ABE9-5C41-84EB-B9ACFE4B4A12}" type="presParOf" srcId="{C56C2DAF-CC11-2F42-8A4C-9EEE2889584E}" destId="{B7465B82-AAA8-AE40-8726-5AB84B8747A8}" srcOrd="0" destOrd="0" presId="urn:microsoft.com/office/officeart/2005/8/layout/hierarchy2"/>
    <dgm:cxn modelId="{1C4882CF-6F26-9141-B789-913B0E700AD8}" type="presParOf" srcId="{C56C2DAF-CC11-2F42-8A4C-9EEE2889584E}" destId="{CDE956B9-1C61-C04D-ACDA-1B737177B57B}" srcOrd="1" destOrd="0" presId="urn:microsoft.com/office/officeart/2005/8/layout/hierarchy2"/>
    <dgm:cxn modelId="{36671746-5340-3E4F-8B71-46B4C9693C64}" type="presParOf" srcId="{CDE956B9-1C61-C04D-ACDA-1B737177B57B}" destId="{2A25815D-7D23-9D40-A0CA-F2939392222F}" srcOrd="0" destOrd="0" presId="urn:microsoft.com/office/officeart/2005/8/layout/hierarchy2"/>
    <dgm:cxn modelId="{EE38EDF7-4AF9-E147-943F-CA9E4048B2BD}" type="presParOf" srcId="{2A25815D-7D23-9D40-A0CA-F2939392222F}" destId="{6428DEF4-C93E-E244-9BEB-EA540DEF88D5}" srcOrd="0" destOrd="0" presId="urn:microsoft.com/office/officeart/2005/8/layout/hierarchy2"/>
    <dgm:cxn modelId="{0EF6C356-F555-B44A-B20A-49289982AB88}" type="presParOf" srcId="{CDE956B9-1C61-C04D-ACDA-1B737177B57B}" destId="{B5D16156-546F-4D4B-A781-9DF649B7E4EE}" srcOrd="1" destOrd="0" presId="urn:microsoft.com/office/officeart/2005/8/layout/hierarchy2"/>
    <dgm:cxn modelId="{C6BD2EAC-AC74-4F4E-A373-452A26D1AE39}" type="presParOf" srcId="{B5D16156-546F-4D4B-A781-9DF649B7E4EE}" destId="{ECD12071-A99C-054A-A3BC-DDF6F9E30383}" srcOrd="0" destOrd="0" presId="urn:microsoft.com/office/officeart/2005/8/layout/hierarchy2"/>
    <dgm:cxn modelId="{D23A04D2-FF7B-5A41-8391-8FFD30304718}" type="presParOf" srcId="{B5D16156-546F-4D4B-A781-9DF649B7E4EE}" destId="{193E551C-DD43-0F44-B121-D7F1E4E7F93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42A07B-081F-564D-8343-5C0541B6AE68}"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s-ES"/>
        </a:p>
      </dgm:t>
    </dgm:pt>
    <dgm:pt modelId="{95FF570B-CCB5-2B47-8B2E-2FF46E9222DE}">
      <dgm:prSet phldrT="[Texto]"/>
      <dgm:spPr>
        <a:solidFill>
          <a:schemeClr val="accent6">
            <a:lumMod val="75000"/>
          </a:schemeClr>
        </a:solidFill>
      </dgm:spPr>
      <dgm:t>
        <a:bodyPr/>
        <a:lstStyle/>
        <a:p>
          <a:r>
            <a:rPr lang="es-ES" dirty="0"/>
            <a:t>Población</a:t>
          </a:r>
        </a:p>
        <a:p>
          <a:r>
            <a:rPr lang="es-ES" dirty="0"/>
            <a:t>(descrita por sus Parámetros)</a:t>
          </a:r>
        </a:p>
      </dgm:t>
    </dgm:pt>
    <dgm:pt modelId="{4F6BDF9E-C3CE-BA40-9224-374EB6A241C0}" type="parTrans" cxnId="{DC8B0BB2-08AA-2C4C-A2C5-2E65769A7E0E}">
      <dgm:prSet/>
      <dgm:spPr/>
      <dgm:t>
        <a:bodyPr/>
        <a:lstStyle/>
        <a:p>
          <a:endParaRPr lang="es-ES"/>
        </a:p>
      </dgm:t>
    </dgm:pt>
    <dgm:pt modelId="{EEE52532-2B8D-BF49-8A46-10DF370BAEF5}" type="sibTrans" cxnId="{DC8B0BB2-08AA-2C4C-A2C5-2E65769A7E0E}">
      <dgm:prSet/>
      <dgm:spPr/>
      <dgm:t>
        <a:bodyPr/>
        <a:lstStyle/>
        <a:p>
          <a:endParaRPr lang="es-ES"/>
        </a:p>
      </dgm:t>
    </dgm:pt>
    <dgm:pt modelId="{EB19386E-1DFF-D54F-80F9-16037C2CEFA0}">
      <dgm:prSet phldrT="[Texto]"/>
      <dgm:spPr>
        <a:solidFill>
          <a:schemeClr val="accent6">
            <a:lumMod val="75000"/>
          </a:schemeClr>
        </a:solidFill>
      </dgm:spPr>
      <dgm:t>
        <a:bodyPr/>
        <a:lstStyle/>
        <a:p>
          <a:r>
            <a:rPr lang="es-ES" dirty="0"/>
            <a:t>Variables Cuantitativas</a:t>
          </a:r>
        </a:p>
      </dgm:t>
    </dgm:pt>
    <dgm:pt modelId="{5E5198C2-513C-574E-AD54-515F7352BFC8}" type="parTrans" cxnId="{3A8E5176-A8F6-ED4A-9482-11DC44CB631B}">
      <dgm:prSet/>
      <dgm:spPr/>
      <dgm:t>
        <a:bodyPr/>
        <a:lstStyle/>
        <a:p>
          <a:endParaRPr lang="es-ES"/>
        </a:p>
      </dgm:t>
    </dgm:pt>
    <dgm:pt modelId="{2A0C701A-94F6-9343-8A46-8D881B52442A}" type="sibTrans" cxnId="{3A8E5176-A8F6-ED4A-9482-11DC44CB631B}">
      <dgm:prSet/>
      <dgm:spPr/>
      <dgm:t>
        <a:bodyPr/>
        <a:lstStyle/>
        <a:p>
          <a:endParaRPr lang="es-ES"/>
        </a:p>
      </dgm:t>
    </dgm:pt>
    <mc:AlternateContent xmlns:mc="http://schemas.openxmlformats.org/markup-compatibility/2006" xmlns:a14="http://schemas.microsoft.com/office/drawing/2010/main">
      <mc:Choice Requires="a14">
        <dgm:pt modelId="{2C7FA08F-40A1-474E-9A9E-7DC44F3CB343}">
          <dgm:prSet phldrT="[Texto]" custT="1"/>
          <dgm:spPr>
            <a:solidFill>
              <a:schemeClr val="accent6">
                <a:lumMod val="75000"/>
              </a:schemeClr>
            </a:solidFill>
          </dgm:spPr>
          <dgm:t>
            <a:bodyPr/>
            <a:lstStyle/>
            <a:p>
              <a:pPr/>
              <a14:m>
                <m:oMathPara xmlns:m="http://schemas.openxmlformats.org/officeDocument/2006/math">
                  <m:oMathParaPr>
                    <m:jc m:val="centerGroup"/>
                  </m:oMathParaPr>
                  <m:oMath xmlns:m="http://schemas.openxmlformats.org/officeDocument/2006/math">
                    <m:r>
                      <a:rPr lang="es-ES" sz="3200" i="1" smtClean="0">
                        <a:latin typeface="Cambria Math" panose="02040503050406030204" pitchFamily="18" charset="0"/>
                        <a:ea typeface="Cambria Math" panose="02040503050406030204" pitchFamily="18" charset="0"/>
                      </a:rPr>
                      <m:t>𝜇</m:t>
                    </m:r>
                    <m:r>
                      <a:rPr lang="es-ES" sz="3200" b="0" i="1" smtClean="0">
                        <a:latin typeface="Cambria Math" panose="02040503050406030204" pitchFamily="18" charset="0"/>
                        <a:ea typeface="Cambria Math" panose="02040503050406030204" pitchFamily="18" charset="0"/>
                      </a:rPr>
                      <m:t> </m:t>
                    </m:r>
                    <m:r>
                      <a:rPr lang="es-ES" sz="3200" b="0" i="1" smtClean="0">
                        <a:latin typeface="Cambria Math" panose="02040503050406030204" pitchFamily="18" charset="0"/>
                        <a:ea typeface="Cambria Math" panose="02040503050406030204" pitchFamily="18" charset="0"/>
                      </a:rPr>
                      <m:t>𝑦</m:t>
                    </m:r>
                    <m:r>
                      <a:rPr lang="es-ES" sz="3200" b="0" i="1" smtClean="0">
                        <a:latin typeface="Cambria Math" panose="02040503050406030204" pitchFamily="18" charset="0"/>
                        <a:ea typeface="Cambria Math" panose="02040503050406030204" pitchFamily="18" charset="0"/>
                      </a:rPr>
                      <m:t> </m:t>
                    </m:r>
                    <m:r>
                      <a:rPr lang="es-ES" sz="3200" b="0" i="1" smtClean="0">
                        <a:latin typeface="Cambria Math" panose="02040503050406030204" pitchFamily="18" charset="0"/>
                        <a:ea typeface="Cambria Math" panose="02040503050406030204" pitchFamily="18" charset="0"/>
                      </a:rPr>
                      <m:t>𝜎</m:t>
                    </m:r>
                  </m:oMath>
                </m:oMathPara>
              </a14:m>
              <a:endParaRPr lang="es-ES" sz="2000" dirty="0"/>
            </a:p>
          </dgm:t>
        </dgm:pt>
      </mc:Choice>
      <mc:Fallback xmlns="">
        <dgm:pt modelId="{2C7FA08F-40A1-474E-9A9E-7DC44F3CB343}">
          <dgm:prSet phldrT="[Texto]" custT="1"/>
          <dgm:spPr>
            <a:solidFill>
              <a:schemeClr val="accent6">
                <a:lumMod val="75000"/>
              </a:schemeClr>
            </a:solidFill>
          </dgm:spPr>
          <dgm:t>
            <a:bodyPr/>
            <a:lstStyle/>
            <a:p>
              <a:r>
                <a:rPr lang="es-ES" sz="3200" i="0">
                  <a:latin typeface="Cambria Math" panose="02040503050406030204" pitchFamily="18" charset="0"/>
                  <a:ea typeface="Cambria Math" panose="02040503050406030204" pitchFamily="18" charset="0"/>
                </a:rPr>
                <a:t>𝜇</a:t>
              </a:r>
              <a:r>
                <a:rPr lang="es-ES" sz="3200" b="0" i="0">
                  <a:latin typeface="Cambria Math" panose="02040503050406030204" pitchFamily="18" charset="0"/>
                  <a:ea typeface="Cambria Math" panose="02040503050406030204" pitchFamily="18" charset="0"/>
                </a:rPr>
                <a:t> 𝑦 𝜎</a:t>
              </a:r>
              <a:endParaRPr lang="es-ES" sz="2000" dirty="0"/>
            </a:p>
          </dgm:t>
        </dgm:pt>
      </mc:Fallback>
    </mc:AlternateContent>
    <dgm:pt modelId="{845B36E1-CACC-8743-B647-A8A336468C0A}" type="parTrans" cxnId="{B27FB3D3-967F-9444-BDBE-53E9336837FF}">
      <dgm:prSet/>
      <dgm:spPr/>
      <dgm:t>
        <a:bodyPr/>
        <a:lstStyle/>
        <a:p>
          <a:endParaRPr lang="es-ES"/>
        </a:p>
      </dgm:t>
    </dgm:pt>
    <dgm:pt modelId="{1464434E-2E81-A94C-B15D-99DE886B2E5C}" type="sibTrans" cxnId="{B27FB3D3-967F-9444-BDBE-53E9336837FF}">
      <dgm:prSet/>
      <dgm:spPr/>
      <dgm:t>
        <a:bodyPr/>
        <a:lstStyle/>
        <a:p>
          <a:endParaRPr lang="es-ES"/>
        </a:p>
      </dgm:t>
    </dgm:pt>
    <dgm:pt modelId="{A7683D37-99A1-5944-988B-623A3EBF7634}">
      <dgm:prSet phldrT="[Texto]"/>
      <dgm:spPr>
        <a:solidFill>
          <a:schemeClr val="accent6">
            <a:lumMod val="75000"/>
          </a:schemeClr>
        </a:solidFill>
      </dgm:spPr>
      <dgm:t>
        <a:bodyPr/>
        <a:lstStyle/>
        <a:p>
          <a:r>
            <a:rPr lang="es-ES" dirty="0"/>
            <a:t>Variables Cualitativas</a:t>
          </a:r>
        </a:p>
      </dgm:t>
    </dgm:pt>
    <dgm:pt modelId="{E2CF8E12-4E95-D846-AD8B-577A926493FE}" type="parTrans" cxnId="{F96C1A38-4579-7D4C-955B-36ABF0F10289}">
      <dgm:prSet/>
      <dgm:spPr/>
      <dgm:t>
        <a:bodyPr/>
        <a:lstStyle/>
        <a:p>
          <a:endParaRPr lang="es-ES"/>
        </a:p>
      </dgm:t>
    </dgm:pt>
    <dgm:pt modelId="{8C0D3759-78E3-1543-9995-3AA1432571A7}" type="sibTrans" cxnId="{F96C1A38-4579-7D4C-955B-36ABF0F10289}">
      <dgm:prSet/>
      <dgm:spPr/>
      <dgm:t>
        <a:bodyPr/>
        <a:lstStyle/>
        <a:p>
          <a:endParaRPr lang="es-ES"/>
        </a:p>
      </dgm:t>
    </dgm:pt>
    <mc:AlternateContent xmlns:mc="http://schemas.openxmlformats.org/markup-compatibility/2006" xmlns:a14="http://schemas.microsoft.com/office/drawing/2010/main">
      <mc:Choice Requires="a14">
        <dgm:pt modelId="{C075D22A-08FA-B345-8F2E-558D33EA93F5}">
          <dgm:prSet phldrT="[Texto]" custT="1"/>
          <dgm:spPr>
            <a:solidFill>
              <a:schemeClr val="accent6">
                <a:lumMod val="75000"/>
              </a:schemeClr>
            </a:solidFill>
          </dgm:spPr>
          <dgm:t>
            <a:bodyPr/>
            <a:lstStyle/>
            <a:p>
              <a:pPr/>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𝑝</m:t>
                    </m:r>
                  </m:oMath>
                </m:oMathPara>
              </a14:m>
              <a:endParaRPr lang="es-ES" sz="2000" dirty="0"/>
            </a:p>
          </dgm:t>
        </dgm:pt>
      </mc:Choice>
      <mc:Fallback xmlns="">
        <dgm:pt modelId="{C075D22A-08FA-B345-8F2E-558D33EA93F5}">
          <dgm:prSet phldrT="[Texto]" custT="1"/>
          <dgm:spPr>
            <a:solidFill>
              <a:schemeClr val="accent6">
                <a:lumMod val="75000"/>
              </a:schemeClr>
            </a:solidFill>
          </dgm:spPr>
          <dgm:t>
            <a:bodyPr/>
            <a:lstStyle/>
            <a:p>
              <a:r>
                <a:rPr lang="es-ES" sz="3600" b="0" i="0">
                  <a:latin typeface="Cambria Math" panose="02040503050406030204" pitchFamily="18" charset="0"/>
                </a:rPr>
                <a:t>𝑝</a:t>
              </a:r>
              <a:endParaRPr lang="es-ES" sz="2000" dirty="0"/>
            </a:p>
          </dgm:t>
        </dgm:pt>
      </mc:Fallback>
    </mc:AlternateContent>
    <dgm:pt modelId="{CB5D6914-3B7B-8841-8C30-4C8EF1C47B5B}" type="parTrans" cxnId="{3184C85E-9DC9-CD47-9867-560DA0857573}">
      <dgm:prSet/>
      <dgm:spPr/>
      <dgm:t>
        <a:bodyPr/>
        <a:lstStyle/>
        <a:p>
          <a:endParaRPr lang="es-ES"/>
        </a:p>
      </dgm:t>
    </dgm:pt>
    <dgm:pt modelId="{7D003E40-51D0-734D-8160-ABE777808DB0}" type="sibTrans" cxnId="{3184C85E-9DC9-CD47-9867-560DA0857573}">
      <dgm:prSet/>
      <dgm:spPr/>
      <dgm:t>
        <a:bodyPr/>
        <a:lstStyle/>
        <a:p>
          <a:endParaRPr lang="es-ES"/>
        </a:p>
      </dgm:t>
    </dgm:pt>
    <dgm:pt modelId="{F223E32F-B91D-0D48-8C92-CFDE992122E6}" type="pres">
      <dgm:prSet presAssocID="{7E42A07B-081F-564D-8343-5C0541B6AE68}" presName="diagram" presStyleCnt="0">
        <dgm:presLayoutVars>
          <dgm:chPref val="1"/>
          <dgm:dir/>
          <dgm:animOne val="branch"/>
          <dgm:animLvl val="lvl"/>
          <dgm:resizeHandles val="exact"/>
        </dgm:presLayoutVars>
      </dgm:prSet>
      <dgm:spPr/>
    </dgm:pt>
    <dgm:pt modelId="{35650EEF-8FAF-FD4C-8924-69D8B28514B2}" type="pres">
      <dgm:prSet presAssocID="{95FF570B-CCB5-2B47-8B2E-2FF46E9222DE}" presName="root1" presStyleCnt="0"/>
      <dgm:spPr/>
    </dgm:pt>
    <dgm:pt modelId="{08BD24A2-8BF7-AA4C-8812-36E33FC75D39}" type="pres">
      <dgm:prSet presAssocID="{95FF570B-CCB5-2B47-8B2E-2FF46E9222DE}" presName="LevelOneTextNode" presStyleLbl="node0" presStyleIdx="0" presStyleCnt="1">
        <dgm:presLayoutVars>
          <dgm:chPref val="3"/>
        </dgm:presLayoutVars>
      </dgm:prSet>
      <dgm:spPr/>
    </dgm:pt>
    <dgm:pt modelId="{9624A095-3990-1541-9D4D-0D36B7C10AB0}" type="pres">
      <dgm:prSet presAssocID="{95FF570B-CCB5-2B47-8B2E-2FF46E9222DE}" presName="level2hierChild" presStyleCnt="0"/>
      <dgm:spPr/>
    </dgm:pt>
    <dgm:pt modelId="{B330FD26-3D2F-1146-98F8-D908F30B6A5B}" type="pres">
      <dgm:prSet presAssocID="{5E5198C2-513C-574E-AD54-515F7352BFC8}" presName="conn2-1" presStyleLbl="parChTrans1D2" presStyleIdx="0" presStyleCnt="2"/>
      <dgm:spPr/>
    </dgm:pt>
    <dgm:pt modelId="{B52E74B3-E1BE-7445-840F-F4C0407F0FE2}" type="pres">
      <dgm:prSet presAssocID="{5E5198C2-513C-574E-AD54-515F7352BFC8}" presName="connTx" presStyleLbl="parChTrans1D2" presStyleIdx="0" presStyleCnt="2"/>
      <dgm:spPr/>
    </dgm:pt>
    <dgm:pt modelId="{A56CC43C-28B5-4A42-9BEC-4F7F19A80FAD}" type="pres">
      <dgm:prSet presAssocID="{EB19386E-1DFF-D54F-80F9-16037C2CEFA0}" presName="root2" presStyleCnt="0"/>
      <dgm:spPr/>
    </dgm:pt>
    <dgm:pt modelId="{10FB0FFB-53FF-F74E-9B97-A3C5ECB7843E}" type="pres">
      <dgm:prSet presAssocID="{EB19386E-1DFF-D54F-80F9-16037C2CEFA0}" presName="LevelTwoTextNode" presStyleLbl="node2" presStyleIdx="0" presStyleCnt="2">
        <dgm:presLayoutVars>
          <dgm:chPref val="3"/>
        </dgm:presLayoutVars>
      </dgm:prSet>
      <dgm:spPr/>
    </dgm:pt>
    <dgm:pt modelId="{D14B16FF-3240-314C-975E-3888560AE026}" type="pres">
      <dgm:prSet presAssocID="{EB19386E-1DFF-D54F-80F9-16037C2CEFA0}" presName="level3hierChild" presStyleCnt="0"/>
      <dgm:spPr/>
    </dgm:pt>
    <dgm:pt modelId="{DDF5F54C-7619-A342-89A8-40C4797207D8}" type="pres">
      <dgm:prSet presAssocID="{845B36E1-CACC-8743-B647-A8A336468C0A}" presName="conn2-1" presStyleLbl="parChTrans1D3" presStyleIdx="0" presStyleCnt="2"/>
      <dgm:spPr/>
    </dgm:pt>
    <dgm:pt modelId="{70EF077B-B671-4542-B6AF-95D8623DDD85}" type="pres">
      <dgm:prSet presAssocID="{845B36E1-CACC-8743-B647-A8A336468C0A}" presName="connTx" presStyleLbl="parChTrans1D3" presStyleIdx="0" presStyleCnt="2"/>
      <dgm:spPr/>
    </dgm:pt>
    <dgm:pt modelId="{050100E1-AD34-1E40-9EC4-7175FD74D79E}" type="pres">
      <dgm:prSet presAssocID="{2C7FA08F-40A1-474E-9A9E-7DC44F3CB343}" presName="root2" presStyleCnt="0"/>
      <dgm:spPr/>
    </dgm:pt>
    <dgm:pt modelId="{420EBC8A-47FB-1543-981C-9CD02EBCDB8C}" type="pres">
      <dgm:prSet presAssocID="{2C7FA08F-40A1-474E-9A9E-7DC44F3CB343}" presName="LevelTwoTextNode" presStyleLbl="node3" presStyleIdx="0" presStyleCnt="2">
        <dgm:presLayoutVars>
          <dgm:chPref val="3"/>
        </dgm:presLayoutVars>
      </dgm:prSet>
      <dgm:spPr/>
    </dgm:pt>
    <dgm:pt modelId="{6DC0E8E8-6AD1-5C44-86DA-304623C82962}" type="pres">
      <dgm:prSet presAssocID="{2C7FA08F-40A1-474E-9A9E-7DC44F3CB343}" presName="level3hierChild" presStyleCnt="0"/>
      <dgm:spPr/>
    </dgm:pt>
    <dgm:pt modelId="{903FC907-54FF-6544-838C-13588EDD2899}" type="pres">
      <dgm:prSet presAssocID="{E2CF8E12-4E95-D846-AD8B-577A926493FE}" presName="conn2-1" presStyleLbl="parChTrans1D2" presStyleIdx="1" presStyleCnt="2"/>
      <dgm:spPr/>
    </dgm:pt>
    <dgm:pt modelId="{FE276712-6543-F143-B0FB-6BA94A98A27E}" type="pres">
      <dgm:prSet presAssocID="{E2CF8E12-4E95-D846-AD8B-577A926493FE}" presName="connTx" presStyleLbl="parChTrans1D2" presStyleIdx="1" presStyleCnt="2"/>
      <dgm:spPr/>
    </dgm:pt>
    <dgm:pt modelId="{AF774670-921D-AD46-AA85-275EE8428952}" type="pres">
      <dgm:prSet presAssocID="{A7683D37-99A1-5944-988B-623A3EBF7634}" presName="root2" presStyleCnt="0"/>
      <dgm:spPr/>
    </dgm:pt>
    <dgm:pt modelId="{569EDBB2-C674-5D42-A1BB-F83BD4180CB9}" type="pres">
      <dgm:prSet presAssocID="{A7683D37-99A1-5944-988B-623A3EBF7634}" presName="LevelTwoTextNode" presStyleLbl="node2" presStyleIdx="1" presStyleCnt="2">
        <dgm:presLayoutVars>
          <dgm:chPref val="3"/>
        </dgm:presLayoutVars>
      </dgm:prSet>
      <dgm:spPr/>
    </dgm:pt>
    <dgm:pt modelId="{C56C0517-D4E0-4640-B2EC-2F0AE9939564}" type="pres">
      <dgm:prSet presAssocID="{A7683D37-99A1-5944-988B-623A3EBF7634}" presName="level3hierChild" presStyleCnt="0"/>
      <dgm:spPr/>
    </dgm:pt>
    <dgm:pt modelId="{2E720182-DA38-2F43-8B3E-DE3CD9B6AE7B}" type="pres">
      <dgm:prSet presAssocID="{CB5D6914-3B7B-8841-8C30-4C8EF1C47B5B}" presName="conn2-1" presStyleLbl="parChTrans1D3" presStyleIdx="1" presStyleCnt="2"/>
      <dgm:spPr/>
    </dgm:pt>
    <dgm:pt modelId="{1D908F6B-DD7E-F346-A2E0-D60C9A12EE3B}" type="pres">
      <dgm:prSet presAssocID="{CB5D6914-3B7B-8841-8C30-4C8EF1C47B5B}" presName="connTx" presStyleLbl="parChTrans1D3" presStyleIdx="1" presStyleCnt="2"/>
      <dgm:spPr/>
    </dgm:pt>
    <dgm:pt modelId="{104C48EC-63BC-5141-B278-90C192598822}" type="pres">
      <dgm:prSet presAssocID="{C075D22A-08FA-B345-8F2E-558D33EA93F5}" presName="root2" presStyleCnt="0"/>
      <dgm:spPr/>
    </dgm:pt>
    <dgm:pt modelId="{0B7E5FB3-E5EF-8647-9232-B7076C8D66E8}" type="pres">
      <dgm:prSet presAssocID="{C075D22A-08FA-B345-8F2E-558D33EA93F5}" presName="LevelTwoTextNode" presStyleLbl="node3" presStyleIdx="1" presStyleCnt="2">
        <dgm:presLayoutVars>
          <dgm:chPref val="3"/>
        </dgm:presLayoutVars>
      </dgm:prSet>
      <dgm:spPr/>
    </dgm:pt>
    <dgm:pt modelId="{8F57D8E1-B045-6542-8D9F-B7963C64ACC5}" type="pres">
      <dgm:prSet presAssocID="{C075D22A-08FA-B345-8F2E-558D33EA93F5}" presName="level3hierChild" presStyleCnt="0"/>
      <dgm:spPr/>
    </dgm:pt>
  </dgm:ptLst>
  <dgm:cxnLst>
    <dgm:cxn modelId="{55A0670C-B46E-1D4A-9860-EEAFF92CEAD6}" type="presOf" srcId="{95FF570B-CCB5-2B47-8B2E-2FF46E9222DE}" destId="{08BD24A2-8BF7-AA4C-8812-36E33FC75D39}" srcOrd="0" destOrd="0" presId="urn:microsoft.com/office/officeart/2005/8/layout/hierarchy2"/>
    <dgm:cxn modelId="{D1EBDF0D-2DEE-CF45-A304-D1EBCA9558E9}" type="presOf" srcId="{CB5D6914-3B7B-8841-8C30-4C8EF1C47B5B}" destId="{1D908F6B-DD7E-F346-A2E0-D60C9A12EE3B}" srcOrd="1" destOrd="0" presId="urn:microsoft.com/office/officeart/2005/8/layout/hierarchy2"/>
    <dgm:cxn modelId="{D7EEEB34-C75C-4D40-B437-CCA1CD0396DC}" type="presOf" srcId="{845B36E1-CACC-8743-B647-A8A336468C0A}" destId="{DDF5F54C-7619-A342-89A8-40C4797207D8}" srcOrd="0" destOrd="0" presId="urn:microsoft.com/office/officeart/2005/8/layout/hierarchy2"/>
    <dgm:cxn modelId="{F96C1A38-4579-7D4C-955B-36ABF0F10289}" srcId="{95FF570B-CCB5-2B47-8B2E-2FF46E9222DE}" destId="{A7683D37-99A1-5944-988B-623A3EBF7634}" srcOrd="1" destOrd="0" parTransId="{E2CF8E12-4E95-D846-AD8B-577A926493FE}" sibTransId="{8C0D3759-78E3-1543-9995-3AA1432571A7}"/>
    <dgm:cxn modelId="{3184C85E-9DC9-CD47-9867-560DA0857573}" srcId="{A7683D37-99A1-5944-988B-623A3EBF7634}" destId="{C075D22A-08FA-B345-8F2E-558D33EA93F5}" srcOrd="0" destOrd="0" parTransId="{CB5D6914-3B7B-8841-8C30-4C8EF1C47B5B}" sibTransId="{7D003E40-51D0-734D-8160-ABE777808DB0}"/>
    <dgm:cxn modelId="{5A690352-0FA5-8D46-AA86-184DC7056EDC}" type="presOf" srcId="{C075D22A-08FA-B345-8F2E-558D33EA93F5}" destId="{0B7E5FB3-E5EF-8647-9232-B7076C8D66E8}" srcOrd="0" destOrd="0" presId="urn:microsoft.com/office/officeart/2005/8/layout/hierarchy2"/>
    <dgm:cxn modelId="{3B0FCC74-32C4-B146-A33F-674341356583}" type="presOf" srcId="{7E42A07B-081F-564D-8343-5C0541B6AE68}" destId="{F223E32F-B91D-0D48-8C92-CFDE992122E6}" srcOrd="0" destOrd="0" presId="urn:microsoft.com/office/officeart/2005/8/layout/hierarchy2"/>
    <dgm:cxn modelId="{3A8E5176-A8F6-ED4A-9482-11DC44CB631B}" srcId="{95FF570B-CCB5-2B47-8B2E-2FF46E9222DE}" destId="{EB19386E-1DFF-D54F-80F9-16037C2CEFA0}" srcOrd="0" destOrd="0" parTransId="{5E5198C2-513C-574E-AD54-515F7352BFC8}" sibTransId="{2A0C701A-94F6-9343-8A46-8D881B52442A}"/>
    <dgm:cxn modelId="{3D80178B-4741-FD4F-8A42-A891FDC637DF}" type="presOf" srcId="{5E5198C2-513C-574E-AD54-515F7352BFC8}" destId="{B52E74B3-E1BE-7445-840F-F4C0407F0FE2}" srcOrd="1" destOrd="0" presId="urn:microsoft.com/office/officeart/2005/8/layout/hierarchy2"/>
    <dgm:cxn modelId="{066CDF8F-3DCB-2642-B007-F763B7DD4F84}" type="presOf" srcId="{A7683D37-99A1-5944-988B-623A3EBF7634}" destId="{569EDBB2-C674-5D42-A1BB-F83BD4180CB9}" srcOrd="0" destOrd="0" presId="urn:microsoft.com/office/officeart/2005/8/layout/hierarchy2"/>
    <dgm:cxn modelId="{55123793-475B-8F4B-85F5-BBC1D0505846}" type="presOf" srcId="{E2CF8E12-4E95-D846-AD8B-577A926493FE}" destId="{FE276712-6543-F143-B0FB-6BA94A98A27E}" srcOrd="1" destOrd="0" presId="urn:microsoft.com/office/officeart/2005/8/layout/hierarchy2"/>
    <dgm:cxn modelId="{2D9AB69E-30E5-D248-8BFE-DB4D77147200}" type="presOf" srcId="{5E5198C2-513C-574E-AD54-515F7352BFC8}" destId="{B330FD26-3D2F-1146-98F8-D908F30B6A5B}" srcOrd="0" destOrd="0" presId="urn:microsoft.com/office/officeart/2005/8/layout/hierarchy2"/>
    <dgm:cxn modelId="{DC8B0BB2-08AA-2C4C-A2C5-2E65769A7E0E}" srcId="{7E42A07B-081F-564D-8343-5C0541B6AE68}" destId="{95FF570B-CCB5-2B47-8B2E-2FF46E9222DE}" srcOrd="0" destOrd="0" parTransId="{4F6BDF9E-C3CE-BA40-9224-374EB6A241C0}" sibTransId="{EEE52532-2B8D-BF49-8A46-10DF370BAEF5}"/>
    <dgm:cxn modelId="{4BD0E2BC-F92A-BA4D-B01C-A8081C3619AF}" type="presOf" srcId="{2C7FA08F-40A1-474E-9A9E-7DC44F3CB343}" destId="{420EBC8A-47FB-1543-981C-9CD02EBCDB8C}" srcOrd="0" destOrd="0" presId="urn:microsoft.com/office/officeart/2005/8/layout/hierarchy2"/>
    <dgm:cxn modelId="{07B278C8-ACCA-0642-9DC5-C7D3B48C5AB8}" type="presOf" srcId="{CB5D6914-3B7B-8841-8C30-4C8EF1C47B5B}" destId="{2E720182-DA38-2F43-8B3E-DE3CD9B6AE7B}" srcOrd="0" destOrd="0" presId="urn:microsoft.com/office/officeart/2005/8/layout/hierarchy2"/>
    <dgm:cxn modelId="{B27FB3D3-967F-9444-BDBE-53E9336837FF}" srcId="{EB19386E-1DFF-D54F-80F9-16037C2CEFA0}" destId="{2C7FA08F-40A1-474E-9A9E-7DC44F3CB343}" srcOrd="0" destOrd="0" parTransId="{845B36E1-CACC-8743-B647-A8A336468C0A}" sibTransId="{1464434E-2E81-A94C-B15D-99DE886B2E5C}"/>
    <dgm:cxn modelId="{46D769D8-E70A-4240-9B60-C42C65D239C9}" type="presOf" srcId="{E2CF8E12-4E95-D846-AD8B-577A926493FE}" destId="{903FC907-54FF-6544-838C-13588EDD2899}" srcOrd="0" destOrd="0" presId="urn:microsoft.com/office/officeart/2005/8/layout/hierarchy2"/>
    <dgm:cxn modelId="{20D796E1-8AC1-034B-A3EF-B92278C510EF}" type="presOf" srcId="{845B36E1-CACC-8743-B647-A8A336468C0A}" destId="{70EF077B-B671-4542-B6AF-95D8623DDD85}" srcOrd="1" destOrd="0" presId="urn:microsoft.com/office/officeart/2005/8/layout/hierarchy2"/>
    <dgm:cxn modelId="{33209CF1-B9D1-4C4C-8F0D-8406E696B249}" type="presOf" srcId="{EB19386E-1DFF-D54F-80F9-16037C2CEFA0}" destId="{10FB0FFB-53FF-F74E-9B97-A3C5ECB7843E}" srcOrd="0" destOrd="0" presId="urn:microsoft.com/office/officeart/2005/8/layout/hierarchy2"/>
    <dgm:cxn modelId="{39E6D018-1257-D84F-8CAF-3B342AAD9EA5}" type="presParOf" srcId="{F223E32F-B91D-0D48-8C92-CFDE992122E6}" destId="{35650EEF-8FAF-FD4C-8924-69D8B28514B2}" srcOrd="0" destOrd="0" presId="urn:microsoft.com/office/officeart/2005/8/layout/hierarchy2"/>
    <dgm:cxn modelId="{276845BB-0DA5-6B4E-AE48-5E5A033C7988}" type="presParOf" srcId="{35650EEF-8FAF-FD4C-8924-69D8B28514B2}" destId="{08BD24A2-8BF7-AA4C-8812-36E33FC75D39}" srcOrd="0" destOrd="0" presId="urn:microsoft.com/office/officeart/2005/8/layout/hierarchy2"/>
    <dgm:cxn modelId="{F9D0C514-83C2-F74F-A5D1-813F096F5D40}" type="presParOf" srcId="{35650EEF-8FAF-FD4C-8924-69D8B28514B2}" destId="{9624A095-3990-1541-9D4D-0D36B7C10AB0}" srcOrd="1" destOrd="0" presId="urn:microsoft.com/office/officeart/2005/8/layout/hierarchy2"/>
    <dgm:cxn modelId="{3D106D26-4001-1046-BC21-CD411258598B}" type="presParOf" srcId="{9624A095-3990-1541-9D4D-0D36B7C10AB0}" destId="{B330FD26-3D2F-1146-98F8-D908F30B6A5B}" srcOrd="0" destOrd="0" presId="urn:microsoft.com/office/officeart/2005/8/layout/hierarchy2"/>
    <dgm:cxn modelId="{8155C4D5-5E2D-0743-93B6-884FF560CBE5}" type="presParOf" srcId="{B330FD26-3D2F-1146-98F8-D908F30B6A5B}" destId="{B52E74B3-E1BE-7445-840F-F4C0407F0FE2}" srcOrd="0" destOrd="0" presId="urn:microsoft.com/office/officeart/2005/8/layout/hierarchy2"/>
    <dgm:cxn modelId="{B5A8EF5E-948C-B647-BE25-46B010A72EAE}" type="presParOf" srcId="{9624A095-3990-1541-9D4D-0D36B7C10AB0}" destId="{A56CC43C-28B5-4A42-9BEC-4F7F19A80FAD}" srcOrd="1" destOrd="0" presId="urn:microsoft.com/office/officeart/2005/8/layout/hierarchy2"/>
    <dgm:cxn modelId="{B46ABF7D-1113-9644-8F5E-D3D6671CAFB0}" type="presParOf" srcId="{A56CC43C-28B5-4A42-9BEC-4F7F19A80FAD}" destId="{10FB0FFB-53FF-F74E-9B97-A3C5ECB7843E}" srcOrd="0" destOrd="0" presId="urn:microsoft.com/office/officeart/2005/8/layout/hierarchy2"/>
    <dgm:cxn modelId="{84ABCA10-A2AA-F44A-8D50-FDAF2CEAC008}" type="presParOf" srcId="{A56CC43C-28B5-4A42-9BEC-4F7F19A80FAD}" destId="{D14B16FF-3240-314C-975E-3888560AE026}" srcOrd="1" destOrd="0" presId="urn:microsoft.com/office/officeart/2005/8/layout/hierarchy2"/>
    <dgm:cxn modelId="{B676CD35-679F-BC45-B3DD-DE5F2CC818F3}" type="presParOf" srcId="{D14B16FF-3240-314C-975E-3888560AE026}" destId="{DDF5F54C-7619-A342-89A8-40C4797207D8}" srcOrd="0" destOrd="0" presId="urn:microsoft.com/office/officeart/2005/8/layout/hierarchy2"/>
    <dgm:cxn modelId="{EC5A41A1-D9F1-2C42-B019-58CC33F7CAF6}" type="presParOf" srcId="{DDF5F54C-7619-A342-89A8-40C4797207D8}" destId="{70EF077B-B671-4542-B6AF-95D8623DDD85}" srcOrd="0" destOrd="0" presId="urn:microsoft.com/office/officeart/2005/8/layout/hierarchy2"/>
    <dgm:cxn modelId="{A9832BD4-9021-DD48-B37A-E94E70A09025}" type="presParOf" srcId="{D14B16FF-3240-314C-975E-3888560AE026}" destId="{050100E1-AD34-1E40-9EC4-7175FD74D79E}" srcOrd="1" destOrd="0" presId="urn:microsoft.com/office/officeart/2005/8/layout/hierarchy2"/>
    <dgm:cxn modelId="{0AF2D0CB-8C8A-1440-A980-8A10A1402446}" type="presParOf" srcId="{050100E1-AD34-1E40-9EC4-7175FD74D79E}" destId="{420EBC8A-47FB-1543-981C-9CD02EBCDB8C}" srcOrd="0" destOrd="0" presId="urn:microsoft.com/office/officeart/2005/8/layout/hierarchy2"/>
    <dgm:cxn modelId="{3EED8EF1-9CD7-C744-9188-E3E3CFB22D65}" type="presParOf" srcId="{050100E1-AD34-1E40-9EC4-7175FD74D79E}" destId="{6DC0E8E8-6AD1-5C44-86DA-304623C82962}" srcOrd="1" destOrd="0" presId="urn:microsoft.com/office/officeart/2005/8/layout/hierarchy2"/>
    <dgm:cxn modelId="{19EE0099-4B85-284A-86A8-0C414B6C6909}" type="presParOf" srcId="{9624A095-3990-1541-9D4D-0D36B7C10AB0}" destId="{903FC907-54FF-6544-838C-13588EDD2899}" srcOrd="2" destOrd="0" presId="urn:microsoft.com/office/officeart/2005/8/layout/hierarchy2"/>
    <dgm:cxn modelId="{23714B74-1223-DF40-B7AF-189AD2511949}" type="presParOf" srcId="{903FC907-54FF-6544-838C-13588EDD2899}" destId="{FE276712-6543-F143-B0FB-6BA94A98A27E}" srcOrd="0" destOrd="0" presId="urn:microsoft.com/office/officeart/2005/8/layout/hierarchy2"/>
    <dgm:cxn modelId="{A6887220-345B-F648-A699-A30E7DFB4DB8}" type="presParOf" srcId="{9624A095-3990-1541-9D4D-0D36B7C10AB0}" destId="{AF774670-921D-AD46-AA85-275EE8428952}" srcOrd="3" destOrd="0" presId="urn:microsoft.com/office/officeart/2005/8/layout/hierarchy2"/>
    <dgm:cxn modelId="{DD7D86FF-B24E-AA48-AA41-9A355D6BAAD9}" type="presParOf" srcId="{AF774670-921D-AD46-AA85-275EE8428952}" destId="{569EDBB2-C674-5D42-A1BB-F83BD4180CB9}" srcOrd="0" destOrd="0" presId="urn:microsoft.com/office/officeart/2005/8/layout/hierarchy2"/>
    <dgm:cxn modelId="{030AE7D1-4BC3-F34C-B7E0-05593A447FCF}" type="presParOf" srcId="{AF774670-921D-AD46-AA85-275EE8428952}" destId="{C56C0517-D4E0-4640-B2EC-2F0AE9939564}" srcOrd="1" destOrd="0" presId="urn:microsoft.com/office/officeart/2005/8/layout/hierarchy2"/>
    <dgm:cxn modelId="{890DAB44-9F0B-AC4C-8977-F68DFB5F514F}" type="presParOf" srcId="{C56C0517-D4E0-4640-B2EC-2F0AE9939564}" destId="{2E720182-DA38-2F43-8B3E-DE3CD9B6AE7B}" srcOrd="0" destOrd="0" presId="urn:microsoft.com/office/officeart/2005/8/layout/hierarchy2"/>
    <dgm:cxn modelId="{AF40606C-9DE2-1B45-AB62-D46C830084DC}" type="presParOf" srcId="{2E720182-DA38-2F43-8B3E-DE3CD9B6AE7B}" destId="{1D908F6B-DD7E-F346-A2E0-D60C9A12EE3B}" srcOrd="0" destOrd="0" presId="urn:microsoft.com/office/officeart/2005/8/layout/hierarchy2"/>
    <dgm:cxn modelId="{80A5A786-E1EF-4542-B1ED-216C537BB75A}" type="presParOf" srcId="{C56C0517-D4E0-4640-B2EC-2F0AE9939564}" destId="{104C48EC-63BC-5141-B278-90C192598822}" srcOrd="1" destOrd="0" presId="urn:microsoft.com/office/officeart/2005/8/layout/hierarchy2"/>
    <dgm:cxn modelId="{0197B359-874B-2B4F-B65F-F13A2CE64E1E}" type="presParOf" srcId="{104C48EC-63BC-5141-B278-90C192598822}" destId="{0B7E5FB3-E5EF-8647-9232-B7076C8D66E8}" srcOrd="0" destOrd="0" presId="urn:microsoft.com/office/officeart/2005/8/layout/hierarchy2"/>
    <dgm:cxn modelId="{4A26637C-7B71-AF4E-AA65-5456FAEC2231}" type="presParOf" srcId="{104C48EC-63BC-5141-B278-90C192598822}" destId="{8F57D8E1-B045-6542-8D9F-B7963C64ACC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42A07B-081F-564D-8343-5C0541B6AE68}"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s-ES"/>
        </a:p>
      </dgm:t>
    </dgm:pt>
    <dgm:pt modelId="{95FF570B-CCB5-2B47-8B2E-2FF46E9222DE}">
      <dgm:prSet phldrT="[Texto]"/>
      <dgm:spPr>
        <a:solidFill>
          <a:schemeClr val="accent6">
            <a:lumMod val="75000"/>
          </a:schemeClr>
        </a:solidFill>
      </dgm:spPr>
      <dgm:t>
        <a:bodyPr/>
        <a:lstStyle/>
        <a:p>
          <a:r>
            <a:rPr lang="es-ES" dirty="0"/>
            <a:t>Población</a:t>
          </a:r>
        </a:p>
        <a:p>
          <a:r>
            <a:rPr lang="es-ES" dirty="0"/>
            <a:t>(descrita por sus Parámetros)</a:t>
          </a:r>
        </a:p>
      </dgm:t>
    </dgm:pt>
    <dgm:pt modelId="{4F6BDF9E-C3CE-BA40-9224-374EB6A241C0}" type="parTrans" cxnId="{DC8B0BB2-08AA-2C4C-A2C5-2E65769A7E0E}">
      <dgm:prSet/>
      <dgm:spPr/>
      <dgm:t>
        <a:bodyPr/>
        <a:lstStyle/>
        <a:p>
          <a:endParaRPr lang="es-ES"/>
        </a:p>
      </dgm:t>
    </dgm:pt>
    <dgm:pt modelId="{EEE52532-2B8D-BF49-8A46-10DF370BAEF5}" type="sibTrans" cxnId="{DC8B0BB2-08AA-2C4C-A2C5-2E65769A7E0E}">
      <dgm:prSet/>
      <dgm:spPr/>
      <dgm:t>
        <a:bodyPr/>
        <a:lstStyle/>
        <a:p>
          <a:endParaRPr lang="es-ES"/>
        </a:p>
      </dgm:t>
    </dgm:pt>
    <dgm:pt modelId="{EB19386E-1DFF-D54F-80F9-16037C2CEFA0}">
      <dgm:prSet phldrT="[Texto]"/>
      <dgm:spPr>
        <a:solidFill>
          <a:schemeClr val="accent6">
            <a:lumMod val="75000"/>
          </a:schemeClr>
        </a:solidFill>
      </dgm:spPr>
      <dgm:t>
        <a:bodyPr/>
        <a:lstStyle/>
        <a:p>
          <a:r>
            <a:rPr lang="es-ES" dirty="0"/>
            <a:t>Variables Cuantitativas</a:t>
          </a:r>
        </a:p>
      </dgm:t>
    </dgm:pt>
    <dgm:pt modelId="{5E5198C2-513C-574E-AD54-515F7352BFC8}" type="parTrans" cxnId="{3A8E5176-A8F6-ED4A-9482-11DC44CB631B}">
      <dgm:prSet/>
      <dgm:spPr/>
      <dgm:t>
        <a:bodyPr/>
        <a:lstStyle/>
        <a:p>
          <a:endParaRPr lang="es-ES"/>
        </a:p>
      </dgm:t>
    </dgm:pt>
    <dgm:pt modelId="{2A0C701A-94F6-9343-8A46-8D881B52442A}" type="sibTrans" cxnId="{3A8E5176-A8F6-ED4A-9482-11DC44CB631B}">
      <dgm:prSet/>
      <dgm:spPr/>
      <dgm:t>
        <a:bodyPr/>
        <a:lstStyle/>
        <a:p>
          <a:endParaRPr lang="es-ES"/>
        </a:p>
      </dgm:t>
    </dgm:pt>
    <dgm:pt modelId="{2C7FA08F-40A1-474E-9A9E-7DC44F3CB343}">
      <dgm:prSet phldrT="[Texto]" custT="1"/>
      <dgm:spPr>
        <a:blipFill>
          <a:blip xmlns:r="http://schemas.openxmlformats.org/officeDocument/2006/relationships" r:embed="rId1"/>
          <a:stretch>
            <a:fillRect/>
          </a:stretch>
        </a:blipFill>
      </dgm:spPr>
      <dgm:t>
        <a:bodyPr/>
        <a:lstStyle/>
        <a:p>
          <a:r>
            <a:rPr lang="es-CL">
              <a:noFill/>
            </a:rPr>
            <a:t> </a:t>
          </a:r>
        </a:p>
      </dgm:t>
    </dgm:pt>
    <dgm:pt modelId="{845B36E1-CACC-8743-B647-A8A336468C0A}" type="parTrans" cxnId="{B27FB3D3-967F-9444-BDBE-53E9336837FF}">
      <dgm:prSet/>
      <dgm:spPr/>
      <dgm:t>
        <a:bodyPr/>
        <a:lstStyle/>
        <a:p>
          <a:endParaRPr lang="es-ES"/>
        </a:p>
      </dgm:t>
    </dgm:pt>
    <dgm:pt modelId="{1464434E-2E81-A94C-B15D-99DE886B2E5C}" type="sibTrans" cxnId="{B27FB3D3-967F-9444-BDBE-53E9336837FF}">
      <dgm:prSet/>
      <dgm:spPr/>
      <dgm:t>
        <a:bodyPr/>
        <a:lstStyle/>
        <a:p>
          <a:endParaRPr lang="es-ES"/>
        </a:p>
      </dgm:t>
    </dgm:pt>
    <dgm:pt modelId="{A7683D37-99A1-5944-988B-623A3EBF7634}">
      <dgm:prSet phldrT="[Texto]"/>
      <dgm:spPr>
        <a:solidFill>
          <a:schemeClr val="accent6">
            <a:lumMod val="75000"/>
          </a:schemeClr>
        </a:solidFill>
      </dgm:spPr>
      <dgm:t>
        <a:bodyPr/>
        <a:lstStyle/>
        <a:p>
          <a:r>
            <a:rPr lang="es-ES" dirty="0"/>
            <a:t>Variables Cualitativas</a:t>
          </a:r>
        </a:p>
      </dgm:t>
    </dgm:pt>
    <dgm:pt modelId="{E2CF8E12-4E95-D846-AD8B-577A926493FE}" type="parTrans" cxnId="{F96C1A38-4579-7D4C-955B-36ABF0F10289}">
      <dgm:prSet/>
      <dgm:spPr/>
      <dgm:t>
        <a:bodyPr/>
        <a:lstStyle/>
        <a:p>
          <a:endParaRPr lang="es-ES"/>
        </a:p>
      </dgm:t>
    </dgm:pt>
    <dgm:pt modelId="{8C0D3759-78E3-1543-9995-3AA1432571A7}" type="sibTrans" cxnId="{F96C1A38-4579-7D4C-955B-36ABF0F10289}">
      <dgm:prSet/>
      <dgm:spPr/>
      <dgm:t>
        <a:bodyPr/>
        <a:lstStyle/>
        <a:p>
          <a:endParaRPr lang="es-ES"/>
        </a:p>
      </dgm:t>
    </dgm:pt>
    <dgm:pt modelId="{C075D22A-08FA-B345-8F2E-558D33EA93F5}">
      <dgm:prSet phldrT="[Texto]" custT="1"/>
      <dgm:spPr>
        <a:blipFill>
          <a:blip xmlns:r="http://schemas.openxmlformats.org/officeDocument/2006/relationships" r:embed="rId2"/>
          <a:stretch>
            <a:fillRect/>
          </a:stretch>
        </a:blipFill>
      </dgm:spPr>
      <dgm:t>
        <a:bodyPr/>
        <a:lstStyle/>
        <a:p>
          <a:r>
            <a:rPr lang="es-CL">
              <a:noFill/>
            </a:rPr>
            <a:t> </a:t>
          </a:r>
        </a:p>
      </dgm:t>
    </dgm:pt>
    <dgm:pt modelId="{CB5D6914-3B7B-8841-8C30-4C8EF1C47B5B}" type="parTrans" cxnId="{3184C85E-9DC9-CD47-9867-560DA0857573}">
      <dgm:prSet/>
      <dgm:spPr/>
      <dgm:t>
        <a:bodyPr/>
        <a:lstStyle/>
        <a:p>
          <a:endParaRPr lang="es-ES"/>
        </a:p>
      </dgm:t>
    </dgm:pt>
    <dgm:pt modelId="{7D003E40-51D0-734D-8160-ABE777808DB0}" type="sibTrans" cxnId="{3184C85E-9DC9-CD47-9867-560DA0857573}">
      <dgm:prSet/>
      <dgm:spPr/>
      <dgm:t>
        <a:bodyPr/>
        <a:lstStyle/>
        <a:p>
          <a:endParaRPr lang="es-ES"/>
        </a:p>
      </dgm:t>
    </dgm:pt>
    <dgm:pt modelId="{F223E32F-B91D-0D48-8C92-CFDE992122E6}" type="pres">
      <dgm:prSet presAssocID="{7E42A07B-081F-564D-8343-5C0541B6AE68}" presName="diagram" presStyleCnt="0">
        <dgm:presLayoutVars>
          <dgm:chPref val="1"/>
          <dgm:dir/>
          <dgm:animOne val="branch"/>
          <dgm:animLvl val="lvl"/>
          <dgm:resizeHandles val="exact"/>
        </dgm:presLayoutVars>
      </dgm:prSet>
      <dgm:spPr/>
    </dgm:pt>
    <dgm:pt modelId="{35650EEF-8FAF-FD4C-8924-69D8B28514B2}" type="pres">
      <dgm:prSet presAssocID="{95FF570B-CCB5-2B47-8B2E-2FF46E9222DE}" presName="root1" presStyleCnt="0"/>
      <dgm:spPr/>
    </dgm:pt>
    <dgm:pt modelId="{08BD24A2-8BF7-AA4C-8812-36E33FC75D39}" type="pres">
      <dgm:prSet presAssocID="{95FF570B-CCB5-2B47-8B2E-2FF46E9222DE}" presName="LevelOneTextNode" presStyleLbl="node0" presStyleIdx="0" presStyleCnt="1">
        <dgm:presLayoutVars>
          <dgm:chPref val="3"/>
        </dgm:presLayoutVars>
      </dgm:prSet>
      <dgm:spPr/>
    </dgm:pt>
    <dgm:pt modelId="{9624A095-3990-1541-9D4D-0D36B7C10AB0}" type="pres">
      <dgm:prSet presAssocID="{95FF570B-CCB5-2B47-8B2E-2FF46E9222DE}" presName="level2hierChild" presStyleCnt="0"/>
      <dgm:spPr/>
    </dgm:pt>
    <dgm:pt modelId="{B330FD26-3D2F-1146-98F8-D908F30B6A5B}" type="pres">
      <dgm:prSet presAssocID="{5E5198C2-513C-574E-AD54-515F7352BFC8}" presName="conn2-1" presStyleLbl="parChTrans1D2" presStyleIdx="0" presStyleCnt="2"/>
      <dgm:spPr/>
    </dgm:pt>
    <dgm:pt modelId="{B52E74B3-E1BE-7445-840F-F4C0407F0FE2}" type="pres">
      <dgm:prSet presAssocID="{5E5198C2-513C-574E-AD54-515F7352BFC8}" presName="connTx" presStyleLbl="parChTrans1D2" presStyleIdx="0" presStyleCnt="2"/>
      <dgm:spPr/>
    </dgm:pt>
    <dgm:pt modelId="{A56CC43C-28B5-4A42-9BEC-4F7F19A80FAD}" type="pres">
      <dgm:prSet presAssocID="{EB19386E-1DFF-D54F-80F9-16037C2CEFA0}" presName="root2" presStyleCnt="0"/>
      <dgm:spPr/>
    </dgm:pt>
    <dgm:pt modelId="{10FB0FFB-53FF-F74E-9B97-A3C5ECB7843E}" type="pres">
      <dgm:prSet presAssocID="{EB19386E-1DFF-D54F-80F9-16037C2CEFA0}" presName="LevelTwoTextNode" presStyleLbl="node2" presStyleIdx="0" presStyleCnt="2">
        <dgm:presLayoutVars>
          <dgm:chPref val="3"/>
        </dgm:presLayoutVars>
      </dgm:prSet>
      <dgm:spPr/>
    </dgm:pt>
    <dgm:pt modelId="{D14B16FF-3240-314C-975E-3888560AE026}" type="pres">
      <dgm:prSet presAssocID="{EB19386E-1DFF-D54F-80F9-16037C2CEFA0}" presName="level3hierChild" presStyleCnt="0"/>
      <dgm:spPr/>
    </dgm:pt>
    <dgm:pt modelId="{DDF5F54C-7619-A342-89A8-40C4797207D8}" type="pres">
      <dgm:prSet presAssocID="{845B36E1-CACC-8743-B647-A8A336468C0A}" presName="conn2-1" presStyleLbl="parChTrans1D3" presStyleIdx="0" presStyleCnt="2"/>
      <dgm:spPr/>
    </dgm:pt>
    <dgm:pt modelId="{70EF077B-B671-4542-B6AF-95D8623DDD85}" type="pres">
      <dgm:prSet presAssocID="{845B36E1-CACC-8743-B647-A8A336468C0A}" presName="connTx" presStyleLbl="parChTrans1D3" presStyleIdx="0" presStyleCnt="2"/>
      <dgm:spPr/>
    </dgm:pt>
    <dgm:pt modelId="{050100E1-AD34-1E40-9EC4-7175FD74D79E}" type="pres">
      <dgm:prSet presAssocID="{2C7FA08F-40A1-474E-9A9E-7DC44F3CB343}" presName="root2" presStyleCnt="0"/>
      <dgm:spPr/>
    </dgm:pt>
    <dgm:pt modelId="{420EBC8A-47FB-1543-981C-9CD02EBCDB8C}" type="pres">
      <dgm:prSet presAssocID="{2C7FA08F-40A1-474E-9A9E-7DC44F3CB343}" presName="LevelTwoTextNode" presStyleLbl="node3" presStyleIdx="0" presStyleCnt="2">
        <dgm:presLayoutVars>
          <dgm:chPref val="3"/>
        </dgm:presLayoutVars>
      </dgm:prSet>
      <dgm:spPr/>
    </dgm:pt>
    <dgm:pt modelId="{6DC0E8E8-6AD1-5C44-86DA-304623C82962}" type="pres">
      <dgm:prSet presAssocID="{2C7FA08F-40A1-474E-9A9E-7DC44F3CB343}" presName="level3hierChild" presStyleCnt="0"/>
      <dgm:spPr/>
    </dgm:pt>
    <dgm:pt modelId="{903FC907-54FF-6544-838C-13588EDD2899}" type="pres">
      <dgm:prSet presAssocID="{E2CF8E12-4E95-D846-AD8B-577A926493FE}" presName="conn2-1" presStyleLbl="parChTrans1D2" presStyleIdx="1" presStyleCnt="2"/>
      <dgm:spPr/>
    </dgm:pt>
    <dgm:pt modelId="{FE276712-6543-F143-B0FB-6BA94A98A27E}" type="pres">
      <dgm:prSet presAssocID="{E2CF8E12-4E95-D846-AD8B-577A926493FE}" presName="connTx" presStyleLbl="parChTrans1D2" presStyleIdx="1" presStyleCnt="2"/>
      <dgm:spPr/>
    </dgm:pt>
    <dgm:pt modelId="{AF774670-921D-AD46-AA85-275EE8428952}" type="pres">
      <dgm:prSet presAssocID="{A7683D37-99A1-5944-988B-623A3EBF7634}" presName="root2" presStyleCnt="0"/>
      <dgm:spPr/>
    </dgm:pt>
    <dgm:pt modelId="{569EDBB2-C674-5D42-A1BB-F83BD4180CB9}" type="pres">
      <dgm:prSet presAssocID="{A7683D37-99A1-5944-988B-623A3EBF7634}" presName="LevelTwoTextNode" presStyleLbl="node2" presStyleIdx="1" presStyleCnt="2">
        <dgm:presLayoutVars>
          <dgm:chPref val="3"/>
        </dgm:presLayoutVars>
      </dgm:prSet>
      <dgm:spPr/>
    </dgm:pt>
    <dgm:pt modelId="{C56C0517-D4E0-4640-B2EC-2F0AE9939564}" type="pres">
      <dgm:prSet presAssocID="{A7683D37-99A1-5944-988B-623A3EBF7634}" presName="level3hierChild" presStyleCnt="0"/>
      <dgm:spPr/>
    </dgm:pt>
    <dgm:pt modelId="{2E720182-DA38-2F43-8B3E-DE3CD9B6AE7B}" type="pres">
      <dgm:prSet presAssocID="{CB5D6914-3B7B-8841-8C30-4C8EF1C47B5B}" presName="conn2-1" presStyleLbl="parChTrans1D3" presStyleIdx="1" presStyleCnt="2"/>
      <dgm:spPr/>
    </dgm:pt>
    <dgm:pt modelId="{1D908F6B-DD7E-F346-A2E0-D60C9A12EE3B}" type="pres">
      <dgm:prSet presAssocID="{CB5D6914-3B7B-8841-8C30-4C8EF1C47B5B}" presName="connTx" presStyleLbl="parChTrans1D3" presStyleIdx="1" presStyleCnt="2"/>
      <dgm:spPr/>
    </dgm:pt>
    <dgm:pt modelId="{104C48EC-63BC-5141-B278-90C192598822}" type="pres">
      <dgm:prSet presAssocID="{C075D22A-08FA-B345-8F2E-558D33EA93F5}" presName="root2" presStyleCnt="0"/>
      <dgm:spPr/>
    </dgm:pt>
    <dgm:pt modelId="{0B7E5FB3-E5EF-8647-9232-B7076C8D66E8}" type="pres">
      <dgm:prSet presAssocID="{C075D22A-08FA-B345-8F2E-558D33EA93F5}" presName="LevelTwoTextNode" presStyleLbl="node3" presStyleIdx="1" presStyleCnt="2">
        <dgm:presLayoutVars>
          <dgm:chPref val="3"/>
        </dgm:presLayoutVars>
      </dgm:prSet>
      <dgm:spPr/>
    </dgm:pt>
    <dgm:pt modelId="{8F57D8E1-B045-6542-8D9F-B7963C64ACC5}" type="pres">
      <dgm:prSet presAssocID="{C075D22A-08FA-B345-8F2E-558D33EA93F5}" presName="level3hierChild" presStyleCnt="0"/>
      <dgm:spPr/>
    </dgm:pt>
  </dgm:ptLst>
  <dgm:cxnLst>
    <dgm:cxn modelId="{55A0670C-B46E-1D4A-9860-EEAFF92CEAD6}" type="presOf" srcId="{95FF570B-CCB5-2B47-8B2E-2FF46E9222DE}" destId="{08BD24A2-8BF7-AA4C-8812-36E33FC75D39}" srcOrd="0" destOrd="0" presId="urn:microsoft.com/office/officeart/2005/8/layout/hierarchy2"/>
    <dgm:cxn modelId="{D1EBDF0D-2DEE-CF45-A304-D1EBCA9558E9}" type="presOf" srcId="{CB5D6914-3B7B-8841-8C30-4C8EF1C47B5B}" destId="{1D908F6B-DD7E-F346-A2E0-D60C9A12EE3B}" srcOrd="1" destOrd="0" presId="urn:microsoft.com/office/officeart/2005/8/layout/hierarchy2"/>
    <dgm:cxn modelId="{D7EEEB34-C75C-4D40-B437-CCA1CD0396DC}" type="presOf" srcId="{845B36E1-CACC-8743-B647-A8A336468C0A}" destId="{DDF5F54C-7619-A342-89A8-40C4797207D8}" srcOrd="0" destOrd="0" presId="urn:microsoft.com/office/officeart/2005/8/layout/hierarchy2"/>
    <dgm:cxn modelId="{F96C1A38-4579-7D4C-955B-36ABF0F10289}" srcId="{95FF570B-CCB5-2B47-8B2E-2FF46E9222DE}" destId="{A7683D37-99A1-5944-988B-623A3EBF7634}" srcOrd="1" destOrd="0" parTransId="{E2CF8E12-4E95-D846-AD8B-577A926493FE}" sibTransId="{8C0D3759-78E3-1543-9995-3AA1432571A7}"/>
    <dgm:cxn modelId="{5A690352-0FA5-8D46-AA86-184DC7056EDC}" type="presOf" srcId="{C075D22A-08FA-B345-8F2E-558D33EA93F5}" destId="{0B7E5FB3-E5EF-8647-9232-B7076C8D66E8}" srcOrd="0" destOrd="0" presId="urn:microsoft.com/office/officeart/2005/8/layout/hierarchy2"/>
    <dgm:cxn modelId="{3184C85E-9DC9-CD47-9867-560DA0857573}" srcId="{A7683D37-99A1-5944-988B-623A3EBF7634}" destId="{C075D22A-08FA-B345-8F2E-558D33EA93F5}" srcOrd="0" destOrd="0" parTransId="{CB5D6914-3B7B-8841-8C30-4C8EF1C47B5B}" sibTransId="{7D003E40-51D0-734D-8160-ABE777808DB0}"/>
    <dgm:cxn modelId="{3B0FCC74-32C4-B146-A33F-674341356583}" type="presOf" srcId="{7E42A07B-081F-564D-8343-5C0541B6AE68}" destId="{F223E32F-B91D-0D48-8C92-CFDE992122E6}" srcOrd="0" destOrd="0" presId="urn:microsoft.com/office/officeart/2005/8/layout/hierarchy2"/>
    <dgm:cxn modelId="{3A8E5176-A8F6-ED4A-9482-11DC44CB631B}" srcId="{95FF570B-CCB5-2B47-8B2E-2FF46E9222DE}" destId="{EB19386E-1DFF-D54F-80F9-16037C2CEFA0}" srcOrd="0" destOrd="0" parTransId="{5E5198C2-513C-574E-AD54-515F7352BFC8}" sibTransId="{2A0C701A-94F6-9343-8A46-8D881B52442A}"/>
    <dgm:cxn modelId="{3D80178B-4741-FD4F-8A42-A891FDC637DF}" type="presOf" srcId="{5E5198C2-513C-574E-AD54-515F7352BFC8}" destId="{B52E74B3-E1BE-7445-840F-F4C0407F0FE2}" srcOrd="1" destOrd="0" presId="urn:microsoft.com/office/officeart/2005/8/layout/hierarchy2"/>
    <dgm:cxn modelId="{066CDF8F-3DCB-2642-B007-F763B7DD4F84}" type="presOf" srcId="{A7683D37-99A1-5944-988B-623A3EBF7634}" destId="{569EDBB2-C674-5D42-A1BB-F83BD4180CB9}" srcOrd="0" destOrd="0" presId="urn:microsoft.com/office/officeart/2005/8/layout/hierarchy2"/>
    <dgm:cxn modelId="{55123793-475B-8F4B-85F5-BBC1D0505846}" type="presOf" srcId="{E2CF8E12-4E95-D846-AD8B-577A926493FE}" destId="{FE276712-6543-F143-B0FB-6BA94A98A27E}" srcOrd="1" destOrd="0" presId="urn:microsoft.com/office/officeart/2005/8/layout/hierarchy2"/>
    <dgm:cxn modelId="{2D9AB69E-30E5-D248-8BFE-DB4D77147200}" type="presOf" srcId="{5E5198C2-513C-574E-AD54-515F7352BFC8}" destId="{B330FD26-3D2F-1146-98F8-D908F30B6A5B}" srcOrd="0" destOrd="0" presId="urn:microsoft.com/office/officeart/2005/8/layout/hierarchy2"/>
    <dgm:cxn modelId="{DC8B0BB2-08AA-2C4C-A2C5-2E65769A7E0E}" srcId="{7E42A07B-081F-564D-8343-5C0541B6AE68}" destId="{95FF570B-CCB5-2B47-8B2E-2FF46E9222DE}" srcOrd="0" destOrd="0" parTransId="{4F6BDF9E-C3CE-BA40-9224-374EB6A241C0}" sibTransId="{EEE52532-2B8D-BF49-8A46-10DF370BAEF5}"/>
    <dgm:cxn modelId="{4BD0E2BC-F92A-BA4D-B01C-A8081C3619AF}" type="presOf" srcId="{2C7FA08F-40A1-474E-9A9E-7DC44F3CB343}" destId="{420EBC8A-47FB-1543-981C-9CD02EBCDB8C}" srcOrd="0" destOrd="0" presId="urn:microsoft.com/office/officeart/2005/8/layout/hierarchy2"/>
    <dgm:cxn modelId="{07B278C8-ACCA-0642-9DC5-C7D3B48C5AB8}" type="presOf" srcId="{CB5D6914-3B7B-8841-8C30-4C8EF1C47B5B}" destId="{2E720182-DA38-2F43-8B3E-DE3CD9B6AE7B}" srcOrd="0" destOrd="0" presId="urn:microsoft.com/office/officeart/2005/8/layout/hierarchy2"/>
    <dgm:cxn modelId="{B27FB3D3-967F-9444-BDBE-53E9336837FF}" srcId="{EB19386E-1DFF-D54F-80F9-16037C2CEFA0}" destId="{2C7FA08F-40A1-474E-9A9E-7DC44F3CB343}" srcOrd="0" destOrd="0" parTransId="{845B36E1-CACC-8743-B647-A8A336468C0A}" sibTransId="{1464434E-2E81-A94C-B15D-99DE886B2E5C}"/>
    <dgm:cxn modelId="{46D769D8-E70A-4240-9B60-C42C65D239C9}" type="presOf" srcId="{E2CF8E12-4E95-D846-AD8B-577A926493FE}" destId="{903FC907-54FF-6544-838C-13588EDD2899}" srcOrd="0" destOrd="0" presId="urn:microsoft.com/office/officeart/2005/8/layout/hierarchy2"/>
    <dgm:cxn modelId="{20D796E1-8AC1-034B-A3EF-B92278C510EF}" type="presOf" srcId="{845B36E1-CACC-8743-B647-A8A336468C0A}" destId="{70EF077B-B671-4542-B6AF-95D8623DDD85}" srcOrd="1" destOrd="0" presId="urn:microsoft.com/office/officeart/2005/8/layout/hierarchy2"/>
    <dgm:cxn modelId="{33209CF1-B9D1-4C4C-8F0D-8406E696B249}" type="presOf" srcId="{EB19386E-1DFF-D54F-80F9-16037C2CEFA0}" destId="{10FB0FFB-53FF-F74E-9B97-A3C5ECB7843E}" srcOrd="0" destOrd="0" presId="urn:microsoft.com/office/officeart/2005/8/layout/hierarchy2"/>
    <dgm:cxn modelId="{39E6D018-1257-D84F-8CAF-3B342AAD9EA5}" type="presParOf" srcId="{F223E32F-B91D-0D48-8C92-CFDE992122E6}" destId="{35650EEF-8FAF-FD4C-8924-69D8B28514B2}" srcOrd="0" destOrd="0" presId="urn:microsoft.com/office/officeart/2005/8/layout/hierarchy2"/>
    <dgm:cxn modelId="{276845BB-0DA5-6B4E-AE48-5E5A033C7988}" type="presParOf" srcId="{35650EEF-8FAF-FD4C-8924-69D8B28514B2}" destId="{08BD24A2-8BF7-AA4C-8812-36E33FC75D39}" srcOrd="0" destOrd="0" presId="urn:microsoft.com/office/officeart/2005/8/layout/hierarchy2"/>
    <dgm:cxn modelId="{F9D0C514-83C2-F74F-A5D1-813F096F5D40}" type="presParOf" srcId="{35650EEF-8FAF-FD4C-8924-69D8B28514B2}" destId="{9624A095-3990-1541-9D4D-0D36B7C10AB0}" srcOrd="1" destOrd="0" presId="urn:microsoft.com/office/officeart/2005/8/layout/hierarchy2"/>
    <dgm:cxn modelId="{3D106D26-4001-1046-BC21-CD411258598B}" type="presParOf" srcId="{9624A095-3990-1541-9D4D-0D36B7C10AB0}" destId="{B330FD26-3D2F-1146-98F8-D908F30B6A5B}" srcOrd="0" destOrd="0" presId="urn:microsoft.com/office/officeart/2005/8/layout/hierarchy2"/>
    <dgm:cxn modelId="{8155C4D5-5E2D-0743-93B6-884FF560CBE5}" type="presParOf" srcId="{B330FD26-3D2F-1146-98F8-D908F30B6A5B}" destId="{B52E74B3-E1BE-7445-840F-F4C0407F0FE2}" srcOrd="0" destOrd="0" presId="urn:microsoft.com/office/officeart/2005/8/layout/hierarchy2"/>
    <dgm:cxn modelId="{B5A8EF5E-948C-B647-BE25-46B010A72EAE}" type="presParOf" srcId="{9624A095-3990-1541-9D4D-0D36B7C10AB0}" destId="{A56CC43C-28B5-4A42-9BEC-4F7F19A80FAD}" srcOrd="1" destOrd="0" presId="urn:microsoft.com/office/officeart/2005/8/layout/hierarchy2"/>
    <dgm:cxn modelId="{B46ABF7D-1113-9644-8F5E-D3D6671CAFB0}" type="presParOf" srcId="{A56CC43C-28B5-4A42-9BEC-4F7F19A80FAD}" destId="{10FB0FFB-53FF-F74E-9B97-A3C5ECB7843E}" srcOrd="0" destOrd="0" presId="urn:microsoft.com/office/officeart/2005/8/layout/hierarchy2"/>
    <dgm:cxn modelId="{84ABCA10-A2AA-F44A-8D50-FDAF2CEAC008}" type="presParOf" srcId="{A56CC43C-28B5-4A42-9BEC-4F7F19A80FAD}" destId="{D14B16FF-3240-314C-975E-3888560AE026}" srcOrd="1" destOrd="0" presId="urn:microsoft.com/office/officeart/2005/8/layout/hierarchy2"/>
    <dgm:cxn modelId="{B676CD35-679F-BC45-B3DD-DE5F2CC818F3}" type="presParOf" srcId="{D14B16FF-3240-314C-975E-3888560AE026}" destId="{DDF5F54C-7619-A342-89A8-40C4797207D8}" srcOrd="0" destOrd="0" presId="urn:microsoft.com/office/officeart/2005/8/layout/hierarchy2"/>
    <dgm:cxn modelId="{EC5A41A1-D9F1-2C42-B019-58CC33F7CAF6}" type="presParOf" srcId="{DDF5F54C-7619-A342-89A8-40C4797207D8}" destId="{70EF077B-B671-4542-B6AF-95D8623DDD85}" srcOrd="0" destOrd="0" presId="urn:microsoft.com/office/officeart/2005/8/layout/hierarchy2"/>
    <dgm:cxn modelId="{A9832BD4-9021-DD48-B37A-E94E70A09025}" type="presParOf" srcId="{D14B16FF-3240-314C-975E-3888560AE026}" destId="{050100E1-AD34-1E40-9EC4-7175FD74D79E}" srcOrd="1" destOrd="0" presId="urn:microsoft.com/office/officeart/2005/8/layout/hierarchy2"/>
    <dgm:cxn modelId="{0AF2D0CB-8C8A-1440-A980-8A10A1402446}" type="presParOf" srcId="{050100E1-AD34-1E40-9EC4-7175FD74D79E}" destId="{420EBC8A-47FB-1543-981C-9CD02EBCDB8C}" srcOrd="0" destOrd="0" presId="urn:microsoft.com/office/officeart/2005/8/layout/hierarchy2"/>
    <dgm:cxn modelId="{3EED8EF1-9CD7-C744-9188-E3E3CFB22D65}" type="presParOf" srcId="{050100E1-AD34-1E40-9EC4-7175FD74D79E}" destId="{6DC0E8E8-6AD1-5C44-86DA-304623C82962}" srcOrd="1" destOrd="0" presId="urn:microsoft.com/office/officeart/2005/8/layout/hierarchy2"/>
    <dgm:cxn modelId="{19EE0099-4B85-284A-86A8-0C414B6C6909}" type="presParOf" srcId="{9624A095-3990-1541-9D4D-0D36B7C10AB0}" destId="{903FC907-54FF-6544-838C-13588EDD2899}" srcOrd="2" destOrd="0" presId="urn:microsoft.com/office/officeart/2005/8/layout/hierarchy2"/>
    <dgm:cxn modelId="{23714B74-1223-DF40-B7AF-189AD2511949}" type="presParOf" srcId="{903FC907-54FF-6544-838C-13588EDD2899}" destId="{FE276712-6543-F143-B0FB-6BA94A98A27E}" srcOrd="0" destOrd="0" presId="urn:microsoft.com/office/officeart/2005/8/layout/hierarchy2"/>
    <dgm:cxn modelId="{A6887220-345B-F648-A699-A30E7DFB4DB8}" type="presParOf" srcId="{9624A095-3990-1541-9D4D-0D36B7C10AB0}" destId="{AF774670-921D-AD46-AA85-275EE8428952}" srcOrd="3" destOrd="0" presId="urn:microsoft.com/office/officeart/2005/8/layout/hierarchy2"/>
    <dgm:cxn modelId="{DD7D86FF-B24E-AA48-AA41-9A355D6BAAD9}" type="presParOf" srcId="{AF774670-921D-AD46-AA85-275EE8428952}" destId="{569EDBB2-C674-5D42-A1BB-F83BD4180CB9}" srcOrd="0" destOrd="0" presId="urn:microsoft.com/office/officeart/2005/8/layout/hierarchy2"/>
    <dgm:cxn modelId="{030AE7D1-4BC3-F34C-B7E0-05593A447FCF}" type="presParOf" srcId="{AF774670-921D-AD46-AA85-275EE8428952}" destId="{C56C0517-D4E0-4640-B2EC-2F0AE9939564}" srcOrd="1" destOrd="0" presId="urn:microsoft.com/office/officeart/2005/8/layout/hierarchy2"/>
    <dgm:cxn modelId="{890DAB44-9F0B-AC4C-8977-F68DFB5F514F}" type="presParOf" srcId="{C56C0517-D4E0-4640-B2EC-2F0AE9939564}" destId="{2E720182-DA38-2F43-8B3E-DE3CD9B6AE7B}" srcOrd="0" destOrd="0" presId="urn:microsoft.com/office/officeart/2005/8/layout/hierarchy2"/>
    <dgm:cxn modelId="{AF40606C-9DE2-1B45-AB62-D46C830084DC}" type="presParOf" srcId="{2E720182-DA38-2F43-8B3E-DE3CD9B6AE7B}" destId="{1D908F6B-DD7E-F346-A2E0-D60C9A12EE3B}" srcOrd="0" destOrd="0" presId="urn:microsoft.com/office/officeart/2005/8/layout/hierarchy2"/>
    <dgm:cxn modelId="{80A5A786-E1EF-4542-B1ED-216C537BB75A}" type="presParOf" srcId="{C56C0517-D4E0-4640-B2EC-2F0AE9939564}" destId="{104C48EC-63BC-5141-B278-90C192598822}" srcOrd="1" destOrd="0" presId="urn:microsoft.com/office/officeart/2005/8/layout/hierarchy2"/>
    <dgm:cxn modelId="{0197B359-874B-2B4F-B65F-F13A2CE64E1E}" type="presParOf" srcId="{104C48EC-63BC-5141-B278-90C192598822}" destId="{0B7E5FB3-E5EF-8647-9232-B7076C8D66E8}" srcOrd="0" destOrd="0" presId="urn:microsoft.com/office/officeart/2005/8/layout/hierarchy2"/>
    <dgm:cxn modelId="{4A26637C-7B71-AF4E-AA65-5456FAEC2231}" type="presParOf" srcId="{104C48EC-63BC-5141-B278-90C192598822}" destId="{8F57D8E1-B045-6542-8D9F-B7963C64ACC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42A07B-081F-564D-8343-5C0541B6AE68}"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s-ES"/>
        </a:p>
      </dgm:t>
    </dgm:pt>
    <dgm:pt modelId="{95FF570B-CCB5-2B47-8B2E-2FF46E9222DE}">
      <dgm:prSet phldrT="[Texto]" custT="1"/>
      <dgm:spPr>
        <a:solidFill>
          <a:schemeClr val="accent6">
            <a:lumMod val="75000"/>
          </a:schemeClr>
        </a:solidFill>
      </dgm:spPr>
      <dgm:t>
        <a:bodyPr/>
        <a:lstStyle/>
        <a:p>
          <a:r>
            <a:rPr lang="es-ES" sz="2800" dirty="0"/>
            <a:t>Estimación</a:t>
          </a:r>
          <a:endParaRPr lang="es-ES" sz="3600" dirty="0"/>
        </a:p>
      </dgm:t>
    </dgm:pt>
    <dgm:pt modelId="{4F6BDF9E-C3CE-BA40-9224-374EB6A241C0}" type="parTrans" cxnId="{DC8B0BB2-08AA-2C4C-A2C5-2E65769A7E0E}">
      <dgm:prSet/>
      <dgm:spPr/>
      <dgm:t>
        <a:bodyPr/>
        <a:lstStyle/>
        <a:p>
          <a:endParaRPr lang="es-ES"/>
        </a:p>
      </dgm:t>
    </dgm:pt>
    <dgm:pt modelId="{EEE52532-2B8D-BF49-8A46-10DF370BAEF5}" type="sibTrans" cxnId="{DC8B0BB2-08AA-2C4C-A2C5-2E65769A7E0E}">
      <dgm:prSet/>
      <dgm:spPr/>
      <dgm:t>
        <a:bodyPr/>
        <a:lstStyle/>
        <a:p>
          <a:endParaRPr lang="es-ES"/>
        </a:p>
      </dgm:t>
    </dgm:pt>
    <dgm:pt modelId="{EB19386E-1DFF-D54F-80F9-16037C2CEFA0}">
      <dgm:prSet phldrT="[Texto]" custT="1"/>
      <dgm:spPr>
        <a:solidFill>
          <a:schemeClr val="accent6">
            <a:lumMod val="75000"/>
          </a:schemeClr>
        </a:solidFill>
      </dgm:spPr>
      <dgm:t>
        <a:bodyPr/>
        <a:lstStyle/>
        <a:p>
          <a:r>
            <a:rPr lang="es-ES" sz="3200" dirty="0"/>
            <a:t>Puntual</a:t>
          </a:r>
        </a:p>
      </dgm:t>
    </dgm:pt>
    <dgm:pt modelId="{5E5198C2-513C-574E-AD54-515F7352BFC8}" type="parTrans" cxnId="{3A8E5176-A8F6-ED4A-9482-11DC44CB631B}">
      <dgm:prSet/>
      <dgm:spPr/>
      <dgm:t>
        <a:bodyPr/>
        <a:lstStyle/>
        <a:p>
          <a:endParaRPr lang="es-ES"/>
        </a:p>
      </dgm:t>
    </dgm:pt>
    <dgm:pt modelId="{2A0C701A-94F6-9343-8A46-8D881B52442A}" type="sibTrans" cxnId="{3A8E5176-A8F6-ED4A-9482-11DC44CB631B}">
      <dgm:prSet/>
      <dgm:spPr/>
      <dgm:t>
        <a:bodyPr/>
        <a:lstStyle/>
        <a:p>
          <a:endParaRPr lang="es-ES"/>
        </a:p>
      </dgm:t>
    </dgm:pt>
    <dgm:pt modelId="{2C7FA08F-40A1-474E-9A9E-7DC44F3CB343}">
      <dgm:prSet phldrT="[Texto]" custT="1"/>
      <dgm:spPr>
        <a:solidFill>
          <a:schemeClr val="accent6">
            <a:lumMod val="75000"/>
          </a:schemeClr>
        </a:solidFill>
      </dgm:spPr>
      <dgm:t>
        <a:bodyPr/>
        <a:lstStyle/>
        <a:p>
          <a:r>
            <a:rPr lang="es-ES" sz="2000" dirty="0"/>
            <a:t>Calcula un valor a partir de la muestra</a:t>
          </a:r>
        </a:p>
      </dgm:t>
    </dgm:pt>
    <dgm:pt modelId="{845B36E1-CACC-8743-B647-A8A336468C0A}" type="parTrans" cxnId="{B27FB3D3-967F-9444-BDBE-53E9336837FF}">
      <dgm:prSet/>
      <dgm:spPr/>
      <dgm:t>
        <a:bodyPr/>
        <a:lstStyle/>
        <a:p>
          <a:endParaRPr lang="es-ES"/>
        </a:p>
      </dgm:t>
    </dgm:pt>
    <dgm:pt modelId="{1464434E-2E81-A94C-B15D-99DE886B2E5C}" type="sibTrans" cxnId="{B27FB3D3-967F-9444-BDBE-53E9336837FF}">
      <dgm:prSet/>
      <dgm:spPr/>
      <dgm:t>
        <a:bodyPr/>
        <a:lstStyle/>
        <a:p>
          <a:endParaRPr lang="es-ES"/>
        </a:p>
      </dgm:t>
    </dgm:pt>
    <dgm:pt modelId="{A7683D37-99A1-5944-988B-623A3EBF7634}">
      <dgm:prSet phldrT="[Texto]" custT="1"/>
      <dgm:spPr>
        <a:solidFill>
          <a:schemeClr val="accent6">
            <a:lumMod val="75000"/>
          </a:schemeClr>
        </a:solidFill>
      </dgm:spPr>
      <dgm:t>
        <a:bodyPr/>
        <a:lstStyle/>
        <a:p>
          <a:r>
            <a:rPr lang="es-ES" sz="3200" dirty="0"/>
            <a:t>Intervalos</a:t>
          </a:r>
        </a:p>
      </dgm:t>
    </dgm:pt>
    <dgm:pt modelId="{E2CF8E12-4E95-D846-AD8B-577A926493FE}" type="parTrans" cxnId="{F96C1A38-4579-7D4C-955B-36ABF0F10289}">
      <dgm:prSet/>
      <dgm:spPr/>
      <dgm:t>
        <a:bodyPr/>
        <a:lstStyle/>
        <a:p>
          <a:endParaRPr lang="es-ES"/>
        </a:p>
      </dgm:t>
    </dgm:pt>
    <dgm:pt modelId="{8C0D3759-78E3-1543-9995-3AA1432571A7}" type="sibTrans" cxnId="{F96C1A38-4579-7D4C-955B-36ABF0F10289}">
      <dgm:prSet/>
      <dgm:spPr/>
      <dgm:t>
        <a:bodyPr/>
        <a:lstStyle/>
        <a:p>
          <a:endParaRPr lang="es-ES"/>
        </a:p>
      </dgm:t>
    </dgm:pt>
    <dgm:pt modelId="{C075D22A-08FA-B345-8F2E-558D33EA93F5}">
      <dgm:prSet phldrT="[Texto]" custT="1"/>
      <dgm:spPr>
        <a:solidFill>
          <a:schemeClr val="accent6">
            <a:lumMod val="75000"/>
          </a:schemeClr>
        </a:solidFill>
      </dgm:spPr>
      <dgm:t>
        <a:bodyPr/>
        <a:lstStyle/>
        <a:p>
          <a:r>
            <a:rPr lang="es-ES" sz="2000" dirty="0"/>
            <a:t>Se calculan dos números para crear un rango  con un ciento nivel del confianza</a:t>
          </a:r>
        </a:p>
      </dgm:t>
    </dgm:pt>
    <dgm:pt modelId="{CB5D6914-3B7B-8841-8C30-4C8EF1C47B5B}" type="parTrans" cxnId="{3184C85E-9DC9-CD47-9867-560DA0857573}">
      <dgm:prSet/>
      <dgm:spPr/>
      <dgm:t>
        <a:bodyPr/>
        <a:lstStyle/>
        <a:p>
          <a:endParaRPr lang="es-ES"/>
        </a:p>
      </dgm:t>
    </dgm:pt>
    <dgm:pt modelId="{7D003E40-51D0-734D-8160-ABE777808DB0}" type="sibTrans" cxnId="{3184C85E-9DC9-CD47-9867-560DA0857573}">
      <dgm:prSet/>
      <dgm:spPr/>
      <dgm:t>
        <a:bodyPr/>
        <a:lstStyle/>
        <a:p>
          <a:endParaRPr lang="es-ES"/>
        </a:p>
      </dgm:t>
    </dgm:pt>
    <dgm:pt modelId="{F223E32F-B91D-0D48-8C92-CFDE992122E6}" type="pres">
      <dgm:prSet presAssocID="{7E42A07B-081F-564D-8343-5C0541B6AE68}" presName="diagram" presStyleCnt="0">
        <dgm:presLayoutVars>
          <dgm:chPref val="1"/>
          <dgm:dir/>
          <dgm:animOne val="branch"/>
          <dgm:animLvl val="lvl"/>
          <dgm:resizeHandles val="exact"/>
        </dgm:presLayoutVars>
      </dgm:prSet>
      <dgm:spPr/>
    </dgm:pt>
    <dgm:pt modelId="{35650EEF-8FAF-FD4C-8924-69D8B28514B2}" type="pres">
      <dgm:prSet presAssocID="{95FF570B-CCB5-2B47-8B2E-2FF46E9222DE}" presName="root1" presStyleCnt="0"/>
      <dgm:spPr/>
    </dgm:pt>
    <dgm:pt modelId="{08BD24A2-8BF7-AA4C-8812-36E33FC75D39}" type="pres">
      <dgm:prSet presAssocID="{95FF570B-CCB5-2B47-8B2E-2FF46E9222DE}" presName="LevelOneTextNode" presStyleLbl="node0" presStyleIdx="0" presStyleCnt="1">
        <dgm:presLayoutVars>
          <dgm:chPref val="3"/>
        </dgm:presLayoutVars>
      </dgm:prSet>
      <dgm:spPr/>
    </dgm:pt>
    <dgm:pt modelId="{9624A095-3990-1541-9D4D-0D36B7C10AB0}" type="pres">
      <dgm:prSet presAssocID="{95FF570B-CCB5-2B47-8B2E-2FF46E9222DE}" presName="level2hierChild" presStyleCnt="0"/>
      <dgm:spPr/>
    </dgm:pt>
    <dgm:pt modelId="{B330FD26-3D2F-1146-98F8-D908F30B6A5B}" type="pres">
      <dgm:prSet presAssocID="{5E5198C2-513C-574E-AD54-515F7352BFC8}" presName="conn2-1" presStyleLbl="parChTrans1D2" presStyleIdx="0" presStyleCnt="2"/>
      <dgm:spPr/>
    </dgm:pt>
    <dgm:pt modelId="{B52E74B3-E1BE-7445-840F-F4C0407F0FE2}" type="pres">
      <dgm:prSet presAssocID="{5E5198C2-513C-574E-AD54-515F7352BFC8}" presName="connTx" presStyleLbl="parChTrans1D2" presStyleIdx="0" presStyleCnt="2"/>
      <dgm:spPr/>
    </dgm:pt>
    <dgm:pt modelId="{A56CC43C-28B5-4A42-9BEC-4F7F19A80FAD}" type="pres">
      <dgm:prSet presAssocID="{EB19386E-1DFF-D54F-80F9-16037C2CEFA0}" presName="root2" presStyleCnt="0"/>
      <dgm:spPr/>
    </dgm:pt>
    <dgm:pt modelId="{10FB0FFB-53FF-F74E-9B97-A3C5ECB7843E}" type="pres">
      <dgm:prSet presAssocID="{EB19386E-1DFF-D54F-80F9-16037C2CEFA0}" presName="LevelTwoTextNode" presStyleLbl="node2" presStyleIdx="0" presStyleCnt="2">
        <dgm:presLayoutVars>
          <dgm:chPref val="3"/>
        </dgm:presLayoutVars>
      </dgm:prSet>
      <dgm:spPr/>
    </dgm:pt>
    <dgm:pt modelId="{D14B16FF-3240-314C-975E-3888560AE026}" type="pres">
      <dgm:prSet presAssocID="{EB19386E-1DFF-D54F-80F9-16037C2CEFA0}" presName="level3hierChild" presStyleCnt="0"/>
      <dgm:spPr/>
    </dgm:pt>
    <dgm:pt modelId="{DDF5F54C-7619-A342-89A8-40C4797207D8}" type="pres">
      <dgm:prSet presAssocID="{845B36E1-CACC-8743-B647-A8A336468C0A}" presName="conn2-1" presStyleLbl="parChTrans1D3" presStyleIdx="0" presStyleCnt="2"/>
      <dgm:spPr/>
    </dgm:pt>
    <dgm:pt modelId="{70EF077B-B671-4542-B6AF-95D8623DDD85}" type="pres">
      <dgm:prSet presAssocID="{845B36E1-CACC-8743-B647-A8A336468C0A}" presName="connTx" presStyleLbl="parChTrans1D3" presStyleIdx="0" presStyleCnt="2"/>
      <dgm:spPr/>
    </dgm:pt>
    <dgm:pt modelId="{050100E1-AD34-1E40-9EC4-7175FD74D79E}" type="pres">
      <dgm:prSet presAssocID="{2C7FA08F-40A1-474E-9A9E-7DC44F3CB343}" presName="root2" presStyleCnt="0"/>
      <dgm:spPr/>
    </dgm:pt>
    <dgm:pt modelId="{420EBC8A-47FB-1543-981C-9CD02EBCDB8C}" type="pres">
      <dgm:prSet presAssocID="{2C7FA08F-40A1-474E-9A9E-7DC44F3CB343}" presName="LevelTwoTextNode" presStyleLbl="node3" presStyleIdx="0" presStyleCnt="2">
        <dgm:presLayoutVars>
          <dgm:chPref val="3"/>
        </dgm:presLayoutVars>
      </dgm:prSet>
      <dgm:spPr/>
    </dgm:pt>
    <dgm:pt modelId="{6DC0E8E8-6AD1-5C44-86DA-304623C82962}" type="pres">
      <dgm:prSet presAssocID="{2C7FA08F-40A1-474E-9A9E-7DC44F3CB343}" presName="level3hierChild" presStyleCnt="0"/>
      <dgm:spPr/>
    </dgm:pt>
    <dgm:pt modelId="{903FC907-54FF-6544-838C-13588EDD2899}" type="pres">
      <dgm:prSet presAssocID="{E2CF8E12-4E95-D846-AD8B-577A926493FE}" presName="conn2-1" presStyleLbl="parChTrans1D2" presStyleIdx="1" presStyleCnt="2"/>
      <dgm:spPr/>
    </dgm:pt>
    <dgm:pt modelId="{FE276712-6543-F143-B0FB-6BA94A98A27E}" type="pres">
      <dgm:prSet presAssocID="{E2CF8E12-4E95-D846-AD8B-577A926493FE}" presName="connTx" presStyleLbl="parChTrans1D2" presStyleIdx="1" presStyleCnt="2"/>
      <dgm:spPr/>
    </dgm:pt>
    <dgm:pt modelId="{AF774670-921D-AD46-AA85-275EE8428952}" type="pres">
      <dgm:prSet presAssocID="{A7683D37-99A1-5944-988B-623A3EBF7634}" presName="root2" presStyleCnt="0"/>
      <dgm:spPr/>
    </dgm:pt>
    <dgm:pt modelId="{569EDBB2-C674-5D42-A1BB-F83BD4180CB9}" type="pres">
      <dgm:prSet presAssocID="{A7683D37-99A1-5944-988B-623A3EBF7634}" presName="LevelTwoTextNode" presStyleLbl="node2" presStyleIdx="1" presStyleCnt="2">
        <dgm:presLayoutVars>
          <dgm:chPref val="3"/>
        </dgm:presLayoutVars>
      </dgm:prSet>
      <dgm:spPr/>
    </dgm:pt>
    <dgm:pt modelId="{C56C0517-D4E0-4640-B2EC-2F0AE9939564}" type="pres">
      <dgm:prSet presAssocID="{A7683D37-99A1-5944-988B-623A3EBF7634}" presName="level3hierChild" presStyleCnt="0"/>
      <dgm:spPr/>
    </dgm:pt>
    <dgm:pt modelId="{2E720182-DA38-2F43-8B3E-DE3CD9B6AE7B}" type="pres">
      <dgm:prSet presAssocID="{CB5D6914-3B7B-8841-8C30-4C8EF1C47B5B}" presName="conn2-1" presStyleLbl="parChTrans1D3" presStyleIdx="1" presStyleCnt="2"/>
      <dgm:spPr/>
    </dgm:pt>
    <dgm:pt modelId="{1D908F6B-DD7E-F346-A2E0-D60C9A12EE3B}" type="pres">
      <dgm:prSet presAssocID="{CB5D6914-3B7B-8841-8C30-4C8EF1C47B5B}" presName="connTx" presStyleLbl="parChTrans1D3" presStyleIdx="1" presStyleCnt="2"/>
      <dgm:spPr/>
    </dgm:pt>
    <dgm:pt modelId="{104C48EC-63BC-5141-B278-90C192598822}" type="pres">
      <dgm:prSet presAssocID="{C075D22A-08FA-B345-8F2E-558D33EA93F5}" presName="root2" presStyleCnt="0"/>
      <dgm:spPr/>
    </dgm:pt>
    <dgm:pt modelId="{0B7E5FB3-E5EF-8647-9232-B7076C8D66E8}" type="pres">
      <dgm:prSet presAssocID="{C075D22A-08FA-B345-8F2E-558D33EA93F5}" presName="LevelTwoTextNode" presStyleLbl="node3" presStyleIdx="1" presStyleCnt="2" custScaleX="97398" custScaleY="159328">
        <dgm:presLayoutVars>
          <dgm:chPref val="3"/>
        </dgm:presLayoutVars>
      </dgm:prSet>
      <dgm:spPr/>
    </dgm:pt>
    <dgm:pt modelId="{8F57D8E1-B045-6542-8D9F-B7963C64ACC5}" type="pres">
      <dgm:prSet presAssocID="{C075D22A-08FA-B345-8F2E-558D33EA93F5}" presName="level3hierChild" presStyleCnt="0"/>
      <dgm:spPr/>
    </dgm:pt>
  </dgm:ptLst>
  <dgm:cxnLst>
    <dgm:cxn modelId="{55A0670C-B46E-1D4A-9860-EEAFF92CEAD6}" type="presOf" srcId="{95FF570B-CCB5-2B47-8B2E-2FF46E9222DE}" destId="{08BD24A2-8BF7-AA4C-8812-36E33FC75D39}" srcOrd="0" destOrd="0" presId="urn:microsoft.com/office/officeart/2005/8/layout/hierarchy2"/>
    <dgm:cxn modelId="{D1EBDF0D-2DEE-CF45-A304-D1EBCA9558E9}" type="presOf" srcId="{CB5D6914-3B7B-8841-8C30-4C8EF1C47B5B}" destId="{1D908F6B-DD7E-F346-A2E0-D60C9A12EE3B}" srcOrd="1" destOrd="0" presId="urn:microsoft.com/office/officeart/2005/8/layout/hierarchy2"/>
    <dgm:cxn modelId="{D7EEEB34-C75C-4D40-B437-CCA1CD0396DC}" type="presOf" srcId="{845B36E1-CACC-8743-B647-A8A336468C0A}" destId="{DDF5F54C-7619-A342-89A8-40C4797207D8}" srcOrd="0" destOrd="0" presId="urn:microsoft.com/office/officeart/2005/8/layout/hierarchy2"/>
    <dgm:cxn modelId="{F96C1A38-4579-7D4C-955B-36ABF0F10289}" srcId="{95FF570B-CCB5-2B47-8B2E-2FF46E9222DE}" destId="{A7683D37-99A1-5944-988B-623A3EBF7634}" srcOrd="1" destOrd="0" parTransId="{E2CF8E12-4E95-D846-AD8B-577A926493FE}" sibTransId="{8C0D3759-78E3-1543-9995-3AA1432571A7}"/>
    <dgm:cxn modelId="{3184C85E-9DC9-CD47-9867-560DA0857573}" srcId="{A7683D37-99A1-5944-988B-623A3EBF7634}" destId="{C075D22A-08FA-B345-8F2E-558D33EA93F5}" srcOrd="0" destOrd="0" parTransId="{CB5D6914-3B7B-8841-8C30-4C8EF1C47B5B}" sibTransId="{7D003E40-51D0-734D-8160-ABE777808DB0}"/>
    <dgm:cxn modelId="{5A690352-0FA5-8D46-AA86-184DC7056EDC}" type="presOf" srcId="{C075D22A-08FA-B345-8F2E-558D33EA93F5}" destId="{0B7E5FB3-E5EF-8647-9232-B7076C8D66E8}" srcOrd="0" destOrd="0" presId="urn:microsoft.com/office/officeart/2005/8/layout/hierarchy2"/>
    <dgm:cxn modelId="{3B0FCC74-32C4-B146-A33F-674341356583}" type="presOf" srcId="{7E42A07B-081F-564D-8343-5C0541B6AE68}" destId="{F223E32F-B91D-0D48-8C92-CFDE992122E6}" srcOrd="0" destOrd="0" presId="urn:microsoft.com/office/officeart/2005/8/layout/hierarchy2"/>
    <dgm:cxn modelId="{3A8E5176-A8F6-ED4A-9482-11DC44CB631B}" srcId="{95FF570B-CCB5-2B47-8B2E-2FF46E9222DE}" destId="{EB19386E-1DFF-D54F-80F9-16037C2CEFA0}" srcOrd="0" destOrd="0" parTransId="{5E5198C2-513C-574E-AD54-515F7352BFC8}" sibTransId="{2A0C701A-94F6-9343-8A46-8D881B52442A}"/>
    <dgm:cxn modelId="{3D80178B-4741-FD4F-8A42-A891FDC637DF}" type="presOf" srcId="{5E5198C2-513C-574E-AD54-515F7352BFC8}" destId="{B52E74B3-E1BE-7445-840F-F4C0407F0FE2}" srcOrd="1" destOrd="0" presId="urn:microsoft.com/office/officeart/2005/8/layout/hierarchy2"/>
    <dgm:cxn modelId="{066CDF8F-3DCB-2642-B007-F763B7DD4F84}" type="presOf" srcId="{A7683D37-99A1-5944-988B-623A3EBF7634}" destId="{569EDBB2-C674-5D42-A1BB-F83BD4180CB9}" srcOrd="0" destOrd="0" presId="urn:microsoft.com/office/officeart/2005/8/layout/hierarchy2"/>
    <dgm:cxn modelId="{55123793-475B-8F4B-85F5-BBC1D0505846}" type="presOf" srcId="{E2CF8E12-4E95-D846-AD8B-577A926493FE}" destId="{FE276712-6543-F143-B0FB-6BA94A98A27E}" srcOrd="1" destOrd="0" presId="urn:microsoft.com/office/officeart/2005/8/layout/hierarchy2"/>
    <dgm:cxn modelId="{2D9AB69E-30E5-D248-8BFE-DB4D77147200}" type="presOf" srcId="{5E5198C2-513C-574E-AD54-515F7352BFC8}" destId="{B330FD26-3D2F-1146-98F8-D908F30B6A5B}" srcOrd="0" destOrd="0" presId="urn:microsoft.com/office/officeart/2005/8/layout/hierarchy2"/>
    <dgm:cxn modelId="{DC8B0BB2-08AA-2C4C-A2C5-2E65769A7E0E}" srcId="{7E42A07B-081F-564D-8343-5C0541B6AE68}" destId="{95FF570B-CCB5-2B47-8B2E-2FF46E9222DE}" srcOrd="0" destOrd="0" parTransId="{4F6BDF9E-C3CE-BA40-9224-374EB6A241C0}" sibTransId="{EEE52532-2B8D-BF49-8A46-10DF370BAEF5}"/>
    <dgm:cxn modelId="{4BD0E2BC-F92A-BA4D-B01C-A8081C3619AF}" type="presOf" srcId="{2C7FA08F-40A1-474E-9A9E-7DC44F3CB343}" destId="{420EBC8A-47FB-1543-981C-9CD02EBCDB8C}" srcOrd="0" destOrd="0" presId="urn:microsoft.com/office/officeart/2005/8/layout/hierarchy2"/>
    <dgm:cxn modelId="{07B278C8-ACCA-0642-9DC5-C7D3B48C5AB8}" type="presOf" srcId="{CB5D6914-3B7B-8841-8C30-4C8EF1C47B5B}" destId="{2E720182-DA38-2F43-8B3E-DE3CD9B6AE7B}" srcOrd="0" destOrd="0" presId="urn:microsoft.com/office/officeart/2005/8/layout/hierarchy2"/>
    <dgm:cxn modelId="{B27FB3D3-967F-9444-BDBE-53E9336837FF}" srcId="{EB19386E-1DFF-D54F-80F9-16037C2CEFA0}" destId="{2C7FA08F-40A1-474E-9A9E-7DC44F3CB343}" srcOrd="0" destOrd="0" parTransId="{845B36E1-CACC-8743-B647-A8A336468C0A}" sibTransId="{1464434E-2E81-A94C-B15D-99DE886B2E5C}"/>
    <dgm:cxn modelId="{46D769D8-E70A-4240-9B60-C42C65D239C9}" type="presOf" srcId="{E2CF8E12-4E95-D846-AD8B-577A926493FE}" destId="{903FC907-54FF-6544-838C-13588EDD2899}" srcOrd="0" destOrd="0" presId="urn:microsoft.com/office/officeart/2005/8/layout/hierarchy2"/>
    <dgm:cxn modelId="{20D796E1-8AC1-034B-A3EF-B92278C510EF}" type="presOf" srcId="{845B36E1-CACC-8743-B647-A8A336468C0A}" destId="{70EF077B-B671-4542-B6AF-95D8623DDD85}" srcOrd="1" destOrd="0" presId="urn:microsoft.com/office/officeart/2005/8/layout/hierarchy2"/>
    <dgm:cxn modelId="{33209CF1-B9D1-4C4C-8F0D-8406E696B249}" type="presOf" srcId="{EB19386E-1DFF-D54F-80F9-16037C2CEFA0}" destId="{10FB0FFB-53FF-F74E-9B97-A3C5ECB7843E}" srcOrd="0" destOrd="0" presId="urn:microsoft.com/office/officeart/2005/8/layout/hierarchy2"/>
    <dgm:cxn modelId="{39E6D018-1257-D84F-8CAF-3B342AAD9EA5}" type="presParOf" srcId="{F223E32F-B91D-0D48-8C92-CFDE992122E6}" destId="{35650EEF-8FAF-FD4C-8924-69D8B28514B2}" srcOrd="0" destOrd="0" presId="urn:microsoft.com/office/officeart/2005/8/layout/hierarchy2"/>
    <dgm:cxn modelId="{276845BB-0DA5-6B4E-AE48-5E5A033C7988}" type="presParOf" srcId="{35650EEF-8FAF-FD4C-8924-69D8B28514B2}" destId="{08BD24A2-8BF7-AA4C-8812-36E33FC75D39}" srcOrd="0" destOrd="0" presId="urn:microsoft.com/office/officeart/2005/8/layout/hierarchy2"/>
    <dgm:cxn modelId="{F9D0C514-83C2-F74F-A5D1-813F096F5D40}" type="presParOf" srcId="{35650EEF-8FAF-FD4C-8924-69D8B28514B2}" destId="{9624A095-3990-1541-9D4D-0D36B7C10AB0}" srcOrd="1" destOrd="0" presId="urn:microsoft.com/office/officeart/2005/8/layout/hierarchy2"/>
    <dgm:cxn modelId="{3D106D26-4001-1046-BC21-CD411258598B}" type="presParOf" srcId="{9624A095-3990-1541-9D4D-0D36B7C10AB0}" destId="{B330FD26-3D2F-1146-98F8-D908F30B6A5B}" srcOrd="0" destOrd="0" presId="urn:microsoft.com/office/officeart/2005/8/layout/hierarchy2"/>
    <dgm:cxn modelId="{8155C4D5-5E2D-0743-93B6-884FF560CBE5}" type="presParOf" srcId="{B330FD26-3D2F-1146-98F8-D908F30B6A5B}" destId="{B52E74B3-E1BE-7445-840F-F4C0407F0FE2}" srcOrd="0" destOrd="0" presId="urn:microsoft.com/office/officeart/2005/8/layout/hierarchy2"/>
    <dgm:cxn modelId="{B5A8EF5E-948C-B647-BE25-46B010A72EAE}" type="presParOf" srcId="{9624A095-3990-1541-9D4D-0D36B7C10AB0}" destId="{A56CC43C-28B5-4A42-9BEC-4F7F19A80FAD}" srcOrd="1" destOrd="0" presId="urn:microsoft.com/office/officeart/2005/8/layout/hierarchy2"/>
    <dgm:cxn modelId="{B46ABF7D-1113-9644-8F5E-D3D6671CAFB0}" type="presParOf" srcId="{A56CC43C-28B5-4A42-9BEC-4F7F19A80FAD}" destId="{10FB0FFB-53FF-F74E-9B97-A3C5ECB7843E}" srcOrd="0" destOrd="0" presId="urn:microsoft.com/office/officeart/2005/8/layout/hierarchy2"/>
    <dgm:cxn modelId="{84ABCA10-A2AA-F44A-8D50-FDAF2CEAC008}" type="presParOf" srcId="{A56CC43C-28B5-4A42-9BEC-4F7F19A80FAD}" destId="{D14B16FF-3240-314C-975E-3888560AE026}" srcOrd="1" destOrd="0" presId="urn:microsoft.com/office/officeart/2005/8/layout/hierarchy2"/>
    <dgm:cxn modelId="{B676CD35-679F-BC45-B3DD-DE5F2CC818F3}" type="presParOf" srcId="{D14B16FF-3240-314C-975E-3888560AE026}" destId="{DDF5F54C-7619-A342-89A8-40C4797207D8}" srcOrd="0" destOrd="0" presId="urn:microsoft.com/office/officeart/2005/8/layout/hierarchy2"/>
    <dgm:cxn modelId="{EC5A41A1-D9F1-2C42-B019-58CC33F7CAF6}" type="presParOf" srcId="{DDF5F54C-7619-A342-89A8-40C4797207D8}" destId="{70EF077B-B671-4542-B6AF-95D8623DDD85}" srcOrd="0" destOrd="0" presId="urn:microsoft.com/office/officeart/2005/8/layout/hierarchy2"/>
    <dgm:cxn modelId="{A9832BD4-9021-DD48-B37A-E94E70A09025}" type="presParOf" srcId="{D14B16FF-3240-314C-975E-3888560AE026}" destId="{050100E1-AD34-1E40-9EC4-7175FD74D79E}" srcOrd="1" destOrd="0" presId="urn:microsoft.com/office/officeart/2005/8/layout/hierarchy2"/>
    <dgm:cxn modelId="{0AF2D0CB-8C8A-1440-A980-8A10A1402446}" type="presParOf" srcId="{050100E1-AD34-1E40-9EC4-7175FD74D79E}" destId="{420EBC8A-47FB-1543-981C-9CD02EBCDB8C}" srcOrd="0" destOrd="0" presId="urn:microsoft.com/office/officeart/2005/8/layout/hierarchy2"/>
    <dgm:cxn modelId="{3EED8EF1-9CD7-C744-9188-E3E3CFB22D65}" type="presParOf" srcId="{050100E1-AD34-1E40-9EC4-7175FD74D79E}" destId="{6DC0E8E8-6AD1-5C44-86DA-304623C82962}" srcOrd="1" destOrd="0" presId="urn:microsoft.com/office/officeart/2005/8/layout/hierarchy2"/>
    <dgm:cxn modelId="{19EE0099-4B85-284A-86A8-0C414B6C6909}" type="presParOf" srcId="{9624A095-3990-1541-9D4D-0D36B7C10AB0}" destId="{903FC907-54FF-6544-838C-13588EDD2899}" srcOrd="2" destOrd="0" presId="urn:microsoft.com/office/officeart/2005/8/layout/hierarchy2"/>
    <dgm:cxn modelId="{23714B74-1223-DF40-B7AF-189AD2511949}" type="presParOf" srcId="{903FC907-54FF-6544-838C-13588EDD2899}" destId="{FE276712-6543-F143-B0FB-6BA94A98A27E}" srcOrd="0" destOrd="0" presId="urn:microsoft.com/office/officeart/2005/8/layout/hierarchy2"/>
    <dgm:cxn modelId="{A6887220-345B-F648-A699-A30E7DFB4DB8}" type="presParOf" srcId="{9624A095-3990-1541-9D4D-0D36B7C10AB0}" destId="{AF774670-921D-AD46-AA85-275EE8428952}" srcOrd="3" destOrd="0" presId="urn:microsoft.com/office/officeart/2005/8/layout/hierarchy2"/>
    <dgm:cxn modelId="{DD7D86FF-B24E-AA48-AA41-9A355D6BAAD9}" type="presParOf" srcId="{AF774670-921D-AD46-AA85-275EE8428952}" destId="{569EDBB2-C674-5D42-A1BB-F83BD4180CB9}" srcOrd="0" destOrd="0" presId="urn:microsoft.com/office/officeart/2005/8/layout/hierarchy2"/>
    <dgm:cxn modelId="{030AE7D1-4BC3-F34C-B7E0-05593A447FCF}" type="presParOf" srcId="{AF774670-921D-AD46-AA85-275EE8428952}" destId="{C56C0517-D4E0-4640-B2EC-2F0AE9939564}" srcOrd="1" destOrd="0" presId="urn:microsoft.com/office/officeart/2005/8/layout/hierarchy2"/>
    <dgm:cxn modelId="{890DAB44-9F0B-AC4C-8977-F68DFB5F514F}" type="presParOf" srcId="{C56C0517-D4E0-4640-B2EC-2F0AE9939564}" destId="{2E720182-DA38-2F43-8B3E-DE3CD9B6AE7B}" srcOrd="0" destOrd="0" presId="urn:microsoft.com/office/officeart/2005/8/layout/hierarchy2"/>
    <dgm:cxn modelId="{AF40606C-9DE2-1B45-AB62-D46C830084DC}" type="presParOf" srcId="{2E720182-DA38-2F43-8B3E-DE3CD9B6AE7B}" destId="{1D908F6B-DD7E-F346-A2E0-D60C9A12EE3B}" srcOrd="0" destOrd="0" presId="urn:microsoft.com/office/officeart/2005/8/layout/hierarchy2"/>
    <dgm:cxn modelId="{80A5A786-E1EF-4542-B1ED-216C537BB75A}" type="presParOf" srcId="{C56C0517-D4E0-4640-B2EC-2F0AE9939564}" destId="{104C48EC-63BC-5141-B278-90C192598822}" srcOrd="1" destOrd="0" presId="urn:microsoft.com/office/officeart/2005/8/layout/hierarchy2"/>
    <dgm:cxn modelId="{0197B359-874B-2B4F-B65F-F13A2CE64E1E}" type="presParOf" srcId="{104C48EC-63BC-5141-B278-90C192598822}" destId="{0B7E5FB3-E5EF-8647-9232-B7076C8D66E8}" srcOrd="0" destOrd="0" presId="urn:microsoft.com/office/officeart/2005/8/layout/hierarchy2"/>
    <dgm:cxn modelId="{4A26637C-7B71-AF4E-AA65-5456FAEC2231}" type="presParOf" srcId="{104C48EC-63BC-5141-B278-90C192598822}" destId="{8F57D8E1-B045-6542-8D9F-B7963C64ACC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CBCA8-CFB0-664D-8886-28DDA1E188E4}">
      <dsp:nvSpPr>
        <dsp:cNvPr id="0" name=""/>
        <dsp:cNvSpPr/>
      </dsp:nvSpPr>
      <dsp:spPr>
        <a:xfrm>
          <a:off x="6266918" y="3002476"/>
          <a:ext cx="91440" cy="351026"/>
        </a:xfrm>
        <a:custGeom>
          <a:avLst/>
          <a:gdLst/>
          <a:ahLst/>
          <a:cxnLst/>
          <a:rect l="0" t="0" r="0" b="0"/>
          <a:pathLst>
            <a:path>
              <a:moveTo>
                <a:pt x="45720" y="0"/>
              </a:moveTo>
              <a:lnTo>
                <a:pt x="45720" y="35102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08A915DB-AD67-8746-8A2B-6F748BF4C7A4}">
      <dsp:nvSpPr>
        <dsp:cNvPr id="0" name=""/>
        <dsp:cNvSpPr/>
      </dsp:nvSpPr>
      <dsp:spPr>
        <a:xfrm>
          <a:off x="6266918" y="1885024"/>
          <a:ext cx="91440" cy="351026"/>
        </a:xfrm>
        <a:custGeom>
          <a:avLst/>
          <a:gdLst/>
          <a:ahLst/>
          <a:cxnLst/>
          <a:rect l="0" t="0" r="0" b="0"/>
          <a:pathLst>
            <a:path>
              <a:moveTo>
                <a:pt x="45720" y="0"/>
              </a:moveTo>
              <a:lnTo>
                <a:pt x="45720" y="35102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B989C7B5-F154-2D45-B196-966EB8A5E188}">
      <dsp:nvSpPr>
        <dsp:cNvPr id="0" name=""/>
        <dsp:cNvSpPr/>
      </dsp:nvSpPr>
      <dsp:spPr>
        <a:xfrm>
          <a:off x="4767203" y="767572"/>
          <a:ext cx="1545435" cy="351026"/>
        </a:xfrm>
        <a:custGeom>
          <a:avLst/>
          <a:gdLst/>
          <a:ahLst/>
          <a:cxnLst/>
          <a:rect l="0" t="0" r="0" b="0"/>
          <a:pathLst>
            <a:path>
              <a:moveTo>
                <a:pt x="0" y="0"/>
              </a:moveTo>
              <a:lnTo>
                <a:pt x="0" y="239214"/>
              </a:lnTo>
              <a:lnTo>
                <a:pt x="1545435" y="239214"/>
              </a:lnTo>
              <a:lnTo>
                <a:pt x="1545435" y="35102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00D733FF-0700-B844-890B-010B00697335}">
      <dsp:nvSpPr>
        <dsp:cNvPr id="0" name=""/>
        <dsp:cNvSpPr/>
      </dsp:nvSpPr>
      <dsp:spPr>
        <a:xfrm>
          <a:off x="3913640" y="4119928"/>
          <a:ext cx="91440" cy="351026"/>
        </a:xfrm>
        <a:custGeom>
          <a:avLst/>
          <a:gdLst/>
          <a:ahLst/>
          <a:cxnLst/>
          <a:rect l="0" t="0" r="0" b="0"/>
          <a:pathLst>
            <a:path>
              <a:moveTo>
                <a:pt x="45720" y="0"/>
              </a:moveTo>
              <a:lnTo>
                <a:pt x="45720" y="35102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F6E331A8-05C6-9C44-ACF4-297B83DA4E88}">
      <dsp:nvSpPr>
        <dsp:cNvPr id="0" name=""/>
        <dsp:cNvSpPr/>
      </dsp:nvSpPr>
      <dsp:spPr>
        <a:xfrm>
          <a:off x="3221768" y="3002476"/>
          <a:ext cx="737592" cy="351026"/>
        </a:xfrm>
        <a:custGeom>
          <a:avLst/>
          <a:gdLst/>
          <a:ahLst/>
          <a:cxnLst/>
          <a:rect l="0" t="0" r="0" b="0"/>
          <a:pathLst>
            <a:path>
              <a:moveTo>
                <a:pt x="0" y="0"/>
              </a:moveTo>
              <a:lnTo>
                <a:pt x="0" y="239214"/>
              </a:lnTo>
              <a:lnTo>
                <a:pt x="737592" y="239214"/>
              </a:lnTo>
              <a:lnTo>
                <a:pt x="737592" y="35102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D246BA9B-27B7-2048-B66F-5DE97BB579E4}">
      <dsp:nvSpPr>
        <dsp:cNvPr id="0" name=""/>
        <dsp:cNvSpPr/>
      </dsp:nvSpPr>
      <dsp:spPr>
        <a:xfrm>
          <a:off x="2484176" y="3002476"/>
          <a:ext cx="737592" cy="351026"/>
        </a:xfrm>
        <a:custGeom>
          <a:avLst/>
          <a:gdLst/>
          <a:ahLst/>
          <a:cxnLst/>
          <a:rect l="0" t="0" r="0" b="0"/>
          <a:pathLst>
            <a:path>
              <a:moveTo>
                <a:pt x="737592" y="0"/>
              </a:moveTo>
              <a:lnTo>
                <a:pt x="737592" y="239214"/>
              </a:lnTo>
              <a:lnTo>
                <a:pt x="0" y="239214"/>
              </a:lnTo>
              <a:lnTo>
                <a:pt x="0" y="35102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988192CF-4A15-D942-A818-11620BC87E4C}">
      <dsp:nvSpPr>
        <dsp:cNvPr id="0" name=""/>
        <dsp:cNvSpPr/>
      </dsp:nvSpPr>
      <dsp:spPr>
        <a:xfrm>
          <a:off x="3176048" y="1885024"/>
          <a:ext cx="91440" cy="351026"/>
        </a:xfrm>
        <a:custGeom>
          <a:avLst/>
          <a:gdLst/>
          <a:ahLst/>
          <a:cxnLst/>
          <a:rect l="0" t="0" r="0" b="0"/>
          <a:pathLst>
            <a:path>
              <a:moveTo>
                <a:pt x="45720" y="0"/>
              </a:moveTo>
              <a:lnTo>
                <a:pt x="45720" y="35102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BDC40B24-9869-4A46-9165-25B1EF3FAF2D}">
      <dsp:nvSpPr>
        <dsp:cNvPr id="0" name=""/>
        <dsp:cNvSpPr/>
      </dsp:nvSpPr>
      <dsp:spPr>
        <a:xfrm>
          <a:off x="3221768" y="767572"/>
          <a:ext cx="1545435" cy="351026"/>
        </a:xfrm>
        <a:custGeom>
          <a:avLst/>
          <a:gdLst/>
          <a:ahLst/>
          <a:cxnLst/>
          <a:rect l="0" t="0" r="0" b="0"/>
          <a:pathLst>
            <a:path>
              <a:moveTo>
                <a:pt x="1545435" y="0"/>
              </a:moveTo>
              <a:lnTo>
                <a:pt x="1545435" y="239214"/>
              </a:lnTo>
              <a:lnTo>
                <a:pt x="0" y="239214"/>
              </a:lnTo>
              <a:lnTo>
                <a:pt x="0" y="351026"/>
              </a:lnTo>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F4F3D4F9-9827-8842-A256-DCAD4F0D7862}">
      <dsp:nvSpPr>
        <dsp:cNvPr id="0" name=""/>
        <dsp:cNvSpPr/>
      </dsp:nvSpPr>
      <dsp:spPr>
        <a:xfrm>
          <a:off x="4163719" y="1146"/>
          <a:ext cx="1206968" cy="766425"/>
        </a:xfrm>
        <a:prstGeom prst="roundRect">
          <a:avLst>
            <a:gd name="adj" fmla="val 1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434F1C2E-44ED-654F-B3AB-38691E6DD425}">
      <dsp:nvSpPr>
        <dsp:cNvPr id="0" name=""/>
        <dsp:cNvSpPr/>
      </dsp:nvSpPr>
      <dsp:spPr>
        <a:xfrm>
          <a:off x="4297826" y="128549"/>
          <a:ext cx="1206968" cy="766425"/>
        </a:xfrm>
        <a:prstGeom prst="roundRect">
          <a:avLst>
            <a:gd name="adj" fmla="val 10000"/>
          </a:avLst>
        </a:prstGeom>
        <a:solidFill>
          <a:schemeClr val="lt1">
            <a:alpha val="90000"/>
            <a:hueOff val="0"/>
            <a:satOff val="0"/>
            <a:lumOff val="0"/>
            <a:alphaOff val="0"/>
          </a:schemeClr>
        </a:solidFill>
        <a:ln w="6350" cap="flat" cmpd="sng" algn="ctr">
          <a:solidFill>
            <a:schemeClr val="accent6">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Estadística Inferencial</a:t>
          </a:r>
        </a:p>
      </dsp:txBody>
      <dsp:txXfrm>
        <a:off x="4320274" y="150997"/>
        <a:ext cx="1162072" cy="721529"/>
      </dsp:txXfrm>
    </dsp:sp>
    <dsp:sp modelId="{03D07585-0670-984B-A09B-B93EE0547CD6}">
      <dsp:nvSpPr>
        <dsp:cNvPr id="0" name=""/>
        <dsp:cNvSpPr/>
      </dsp:nvSpPr>
      <dsp:spPr>
        <a:xfrm>
          <a:off x="2618284" y="1118598"/>
          <a:ext cx="1206968" cy="766425"/>
        </a:xfrm>
        <a:prstGeom prst="roundRect">
          <a:avLst>
            <a:gd name="adj" fmla="val 1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AC3DCE27-3A2B-A04E-B5AA-9F999D363A8C}">
      <dsp:nvSpPr>
        <dsp:cNvPr id="0" name=""/>
        <dsp:cNvSpPr/>
      </dsp:nvSpPr>
      <dsp:spPr>
        <a:xfrm>
          <a:off x="2752391" y="1246001"/>
          <a:ext cx="1206968" cy="766425"/>
        </a:xfrm>
        <a:prstGeom prst="roundRect">
          <a:avLst>
            <a:gd name="adj" fmla="val 10000"/>
          </a:avLst>
        </a:prstGeom>
        <a:solidFill>
          <a:schemeClr val="lt1">
            <a:alpha val="90000"/>
            <a:hueOff val="0"/>
            <a:satOff val="0"/>
            <a:lumOff val="0"/>
            <a:alphaOff val="0"/>
          </a:schemeClr>
        </a:solidFill>
        <a:ln w="6350" cap="flat" cmpd="sng" algn="ctr">
          <a:solidFill>
            <a:schemeClr val="accent6">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Estadística Inductiva</a:t>
          </a:r>
        </a:p>
      </dsp:txBody>
      <dsp:txXfrm>
        <a:off x="2774839" y="1268449"/>
        <a:ext cx="1162072" cy="721529"/>
      </dsp:txXfrm>
    </dsp:sp>
    <dsp:sp modelId="{F8E6E45D-0453-7B45-8DE9-65CBDC91379C}">
      <dsp:nvSpPr>
        <dsp:cNvPr id="0" name=""/>
        <dsp:cNvSpPr/>
      </dsp:nvSpPr>
      <dsp:spPr>
        <a:xfrm>
          <a:off x="2458795" y="2236050"/>
          <a:ext cx="1525946" cy="766425"/>
        </a:xfrm>
        <a:prstGeom prst="roundRect">
          <a:avLst>
            <a:gd name="adj" fmla="val 1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5745807B-A1EA-2B4D-A43B-BA8E33F5697F}">
      <dsp:nvSpPr>
        <dsp:cNvPr id="0" name=""/>
        <dsp:cNvSpPr/>
      </dsp:nvSpPr>
      <dsp:spPr>
        <a:xfrm>
          <a:off x="2592902" y="2363453"/>
          <a:ext cx="1525946" cy="766425"/>
        </a:xfrm>
        <a:prstGeom prst="roundRect">
          <a:avLst>
            <a:gd name="adj" fmla="val 10000"/>
          </a:avLst>
        </a:prstGeom>
        <a:solidFill>
          <a:schemeClr val="lt1">
            <a:alpha val="90000"/>
            <a:hueOff val="0"/>
            <a:satOff val="0"/>
            <a:lumOff val="0"/>
            <a:alphaOff val="0"/>
          </a:schemeClr>
        </a:solidFill>
        <a:ln w="6350" cap="flat" cmpd="sng" algn="ctr">
          <a:solidFill>
            <a:schemeClr val="accent6">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Estimación de Parámetros</a:t>
          </a:r>
        </a:p>
      </dsp:txBody>
      <dsp:txXfrm>
        <a:off x="2615350" y="2385901"/>
        <a:ext cx="1481050" cy="721529"/>
      </dsp:txXfrm>
    </dsp:sp>
    <dsp:sp modelId="{8A4D2F71-BC42-4042-81B1-FB87C644D933}">
      <dsp:nvSpPr>
        <dsp:cNvPr id="0" name=""/>
        <dsp:cNvSpPr/>
      </dsp:nvSpPr>
      <dsp:spPr>
        <a:xfrm>
          <a:off x="1880692" y="3353502"/>
          <a:ext cx="1206968" cy="766425"/>
        </a:xfrm>
        <a:prstGeom prst="roundRect">
          <a:avLst>
            <a:gd name="adj" fmla="val 1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DA9AEE5B-9235-2141-96F7-544923FBBB43}">
      <dsp:nvSpPr>
        <dsp:cNvPr id="0" name=""/>
        <dsp:cNvSpPr/>
      </dsp:nvSpPr>
      <dsp:spPr>
        <a:xfrm>
          <a:off x="2014799" y="3480905"/>
          <a:ext cx="1206968" cy="766425"/>
        </a:xfrm>
        <a:prstGeom prst="roundRect">
          <a:avLst>
            <a:gd name="adj" fmla="val 10000"/>
          </a:avLst>
        </a:prstGeom>
        <a:solidFill>
          <a:schemeClr val="lt1">
            <a:alpha val="90000"/>
            <a:hueOff val="0"/>
            <a:satOff val="0"/>
            <a:lumOff val="0"/>
            <a:alphaOff val="0"/>
          </a:schemeClr>
        </a:solidFill>
        <a:ln w="6350" cap="flat" cmpd="sng" algn="ctr">
          <a:solidFill>
            <a:schemeClr val="accent6">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Puntual</a:t>
          </a:r>
          <a:endParaRPr lang="es-ES" sz="1100" kern="1200" dirty="0"/>
        </a:p>
      </dsp:txBody>
      <dsp:txXfrm>
        <a:off x="2037247" y="3503353"/>
        <a:ext cx="1162072" cy="721529"/>
      </dsp:txXfrm>
    </dsp:sp>
    <dsp:sp modelId="{A4286740-9954-FB40-AFC4-8837080759E5}">
      <dsp:nvSpPr>
        <dsp:cNvPr id="0" name=""/>
        <dsp:cNvSpPr/>
      </dsp:nvSpPr>
      <dsp:spPr>
        <a:xfrm>
          <a:off x="3355876" y="3353502"/>
          <a:ext cx="1206968" cy="766425"/>
        </a:xfrm>
        <a:prstGeom prst="roundRect">
          <a:avLst>
            <a:gd name="adj" fmla="val 1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970968AC-74BB-C742-8CD4-CA84245FA017}">
      <dsp:nvSpPr>
        <dsp:cNvPr id="0" name=""/>
        <dsp:cNvSpPr/>
      </dsp:nvSpPr>
      <dsp:spPr>
        <a:xfrm>
          <a:off x="3489983" y="3480905"/>
          <a:ext cx="1206968" cy="766425"/>
        </a:xfrm>
        <a:prstGeom prst="roundRect">
          <a:avLst>
            <a:gd name="adj" fmla="val 10000"/>
          </a:avLst>
        </a:prstGeom>
        <a:solidFill>
          <a:schemeClr val="lt1">
            <a:alpha val="90000"/>
            <a:hueOff val="0"/>
            <a:satOff val="0"/>
            <a:lumOff val="0"/>
            <a:alphaOff val="0"/>
          </a:schemeClr>
        </a:solidFill>
        <a:ln w="6350" cap="flat" cmpd="sng" algn="ctr">
          <a:solidFill>
            <a:schemeClr val="accent6">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Intervalos</a:t>
          </a:r>
          <a:endParaRPr lang="es-ES" sz="1100" kern="1200" dirty="0"/>
        </a:p>
      </dsp:txBody>
      <dsp:txXfrm>
        <a:off x="3512431" y="3503353"/>
        <a:ext cx="1162072" cy="721529"/>
      </dsp:txXfrm>
    </dsp:sp>
    <dsp:sp modelId="{618DD7A8-E93B-3E49-953F-484E6965C8A1}">
      <dsp:nvSpPr>
        <dsp:cNvPr id="0" name=""/>
        <dsp:cNvSpPr/>
      </dsp:nvSpPr>
      <dsp:spPr>
        <a:xfrm>
          <a:off x="2803802" y="4470954"/>
          <a:ext cx="2311116" cy="819162"/>
        </a:xfrm>
        <a:prstGeom prst="roundRect">
          <a:avLst>
            <a:gd name="adj" fmla="val 1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01FDF26F-145C-9E49-ABBC-7F9E3804CCCD}">
      <dsp:nvSpPr>
        <dsp:cNvPr id="0" name=""/>
        <dsp:cNvSpPr/>
      </dsp:nvSpPr>
      <dsp:spPr>
        <a:xfrm>
          <a:off x="2937910" y="4598357"/>
          <a:ext cx="2311116" cy="819162"/>
        </a:xfrm>
        <a:prstGeom prst="roundRect">
          <a:avLst>
            <a:gd name="adj" fmla="val 10000"/>
          </a:avLst>
        </a:prstGeom>
        <a:solidFill>
          <a:schemeClr val="lt1">
            <a:alpha val="90000"/>
            <a:hueOff val="0"/>
            <a:satOff val="0"/>
            <a:lumOff val="0"/>
            <a:alphaOff val="0"/>
          </a:schemeClr>
        </a:solidFill>
        <a:ln w="6350" cap="flat" cmpd="sng" algn="ctr">
          <a:solidFill>
            <a:schemeClr val="accent6">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t>1.- Para la Media</a:t>
          </a:r>
        </a:p>
        <a:p>
          <a:pPr marL="0" lvl="0" indent="0" algn="l" defTabSz="711200">
            <a:lnSpc>
              <a:spcPct val="90000"/>
            </a:lnSpc>
            <a:spcBef>
              <a:spcPct val="0"/>
            </a:spcBef>
            <a:spcAft>
              <a:spcPct val="35000"/>
            </a:spcAft>
            <a:buNone/>
          </a:pPr>
          <a:r>
            <a:rPr lang="es-ES" sz="1600" kern="1200" dirty="0"/>
            <a:t>2.- Para Proporciones</a:t>
          </a:r>
        </a:p>
      </dsp:txBody>
      <dsp:txXfrm>
        <a:off x="2961902" y="4622349"/>
        <a:ext cx="2263132" cy="771178"/>
      </dsp:txXfrm>
    </dsp:sp>
    <dsp:sp modelId="{2316BAED-6707-3342-9D25-21B58B5B5F20}">
      <dsp:nvSpPr>
        <dsp:cNvPr id="0" name=""/>
        <dsp:cNvSpPr/>
      </dsp:nvSpPr>
      <dsp:spPr>
        <a:xfrm>
          <a:off x="5709154" y="1118598"/>
          <a:ext cx="1206968" cy="766425"/>
        </a:xfrm>
        <a:prstGeom prst="roundRect">
          <a:avLst>
            <a:gd name="adj" fmla="val 1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F780C083-7465-454E-B4D4-15D12E877516}">
      <dsp:nvSpPr>
        <dsp:cNvPr id="0" name=""/>
        <dsp:cNvSpPr/>
      </dsp:nvSpPr>
      <dsp:spPr>
        <a:xfrm>
          <a:off x="5843262" y="1246001"/>
          <a:ext cx="1206968" cy="766425"/>
        </a:xfrm>
        <a:prstGeom prst="roundRect">
          <a:avLst>
            <a:gd name="adj" fmla="val 10000"/>
          </a:avLst>
        </a:prstGeom>
        <a:solidFill>
          <a:schemeClr val="lt1">
            <a:alpha val="90000"/>
            <a:hueOff val="0"/>
            <a:satOff val="0"/>
            <a:lumOff val="0"/>
            <a:alphaOff val="0"/>
          </a:schemeClr>
        </a:solidFill>
        <a:ln w="6350" cap="flat" cmpd="sng" algn="ctr">
          <a:solidFill>
            <a:schemeClr val="accent6">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Estadística Deductiva</a:t>
          </a:r>
        </a:p>
      </dsp:txBody>
      <dsp:txXfrm>
        <a:off x="5865710" y="1268449"/>
        <a:ext cx="1162072" cy="721529"/>
      </dsp:txXfrm>
    </dsp:sp>
    <dsp:sp modelId="{743AA863-951E-2047-9578-A04E6631DB32}">
      <dsp:nvSpPr>
        <dsp:cNvPr id="0" name=""/>
        <dsp:cNvSpPr/>
      </dsp:nvSpPr>
      <dsp:spPr>
        <a:xfrm>
          <a:off x="5709154" y="2236050"/>
          <a:ext cx="1206968" cy="766425"/>
        </a:xfrm>
        <a:prstGeom prst="roundRect">
          <a:avLst>
            <a:gd name="adj" fmla="val 1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78E28BAE-FBE1-B54B-8FA1-9A4B8F5BA4B0}">
      <dsp:nvSpPr>
        <dsp:cNvPr id="0" name=""/>
        <dsp:cNvSpPr/>
      </dsp:nvSpPr>
      <dsp:spPr>
        <a:xfrm>
          <a:off x="5843262" y="2363453"/>
          <a:ext cx="1206968" cy="766425"/>
        </a:xfrm>
        <a:prstGeom prst="roundRect">
          <a:avLst>
            <a:gd name="adj" fmla="val 10000"/>
          </a:avLst>
        </a:prstGeom>
        <a:solidFill>
          <a:schemeClr val="lt1">
            <a:alpha val="90000"/>
            <a:hueOff val="0"/>
            <a:satOff val="0"/>
            <a:lumOff val="0"/>
            <a:alphaOff val="0"/>
          </a:schemeClr>
        </a:solidFill>
        <a:ln w="6350" cap="flat" cmpd="sng" algn="ctr">
          <a:solidFill>
            <a:schemeClr val="accent6">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Contrate de Hipótesis</a:t>
          </a:r>
        </a:p>
      </dsp:txBody>
      <dsp:txXfrm>
        <a:off x="5865710" y="2385901"/>
        <a:ext cx="1162072" cy="721529"/>
      </dsp:txXfrm>
    </dsp:sp>
    <dsp:sp modelId="{B2BB3886-F754-6D43-A1D4-3D1B88B79B16}">
      <dsp:nvSpPr>
        <dsp:cNvPr id="0" name=""/>
        <dsp:cNvSpPr/>
      </dsp:nvSpPr>
      <dsp:spPr>
        <a:xfrm>
          <a:off x="4831060" y="3353502"/>
          <a:ext cx="2963156" cy="970646"/>
        </a:xfrm>
        <a:prstGeom prst="roundRect">
          <a:avLst>
            <a:gd name="adj" fmla="val 1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FB7941C3-47EB-214D-9E85-8CD571D24D89}">
      <dsp:nvSpPr>
        <dsp:cNvPr id="0" name=""/>
        <dsp:cNvSpPr/>
      </dsp:nvSpPr>
      <dsp:spPr>
        <a:xfrm>
          <a:off x="4965168" y="3480905"/>
          <a:ext cx="2963156" cy="970646"/>
        </a:xfrm>
        <a:prstGeom prst="roundRect">
          <a:avLst>
            <a:gd name="adj" fmla="val 10000"/>
          </a:avLst>
        </a:prstGeom>
        <a:solidFill>
          <a:schemeClr val="lt1">
            <a:alpha val="90000"/>
            <a:hueOff val="0"/>
            <a:satOff val="0"/>
            <a:lumOff val="0"/>
            <a:alphaOff val="0"/>
          </a:schemeClr>
        </a:solidFill>
        <a:ln w="6350" cap="flat" cmpd="sng" algn="ctr">
          <a:solidFill>
            <a:schemeClr val="accent6">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t>1.- Para la Media</a:t>
          </a:r>
        </a:p>
        <a:p>
          <a:pPr marL="0" lvl="0" indent="0" algn="l" defTabSz="711200">
            <a:lnSpc>
              <a:spcPct val="90000"/>
            </a:lnSpc>
            <a:spcBef>
              <a:spcPct val="0"/>
            </a:spcBef>
            <a:spcAft>
              <a:spcPct val="35000"/>
            </a:spcAft>
            <a:buNone/>
          </a:pPr>
          <a:r>
            <a:rPr lang="es-ES" sz="1600" kern="1200" dirty="0"/>
            <a:t>2.- Para Proporciones</a:t>
          </a:r>
        </a:p>
      </dsp:txBody>
      <dsp:txXfrm>
        <a:off x="4993597" y="3509334"/>
        <a:ext cx="2906298" cy="913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E885D-F573-4E45-9F48-26C2814BD824}">
      <dsp:nvSpPr>
        <dsp:cNvPr id="0" name=""/>
        <dsp:cNvSpPr/>
      </dsp:nvSpPr>
      <dsp:spPr>
        <a:xfrm>
          <a:off x="607102" y="0"/>
          <a:ext cx="6907900" cy="494122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D8DD2-BEAC-47B5-BBD0-285B32EE6EA8}">
      <dsp:nvSpPr>
        <dsp:cNvPr id="0" name=""/>
        <dsp:cNvSpPr/>
      </dsp:nvSpPr>
      <dsp:spPr>
        <a:xfrm>
          <a:off x="3968" y="1482368"/>
          <a:ext cx="2452368" cy="1976491"/>
        </a:xfrm>
        <a:prstGeom prst="roundRect">
          <a:avLst/>
        </a:prstGeom>
        <a:solidFill>
          <a:schemeClr val="accent6">
            <a:lumMod val="75000"/>
          </a:schemeClr>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a:t>La inferencia estadística esta basada en el estudio de las </a:t>
          </a:r>
          <a:r>
            <a:rPr lang="es-CL" sz="2000" b="1" i="1" kern="1200" dirty="0">
              <a:solidFill>
                <a:schemeClr val="bg1"/>
              </a:solidFill>
            </a:rPr>
            <a:t>muestras</a:t>
          </a:r>
          <a:r>
            <a:rPr lang="es-CL" sz="2000" kern="1200" dirty="0"/>
            <a:t>.</a:t>
          </a:r>
        </a:p>
      </dsp:txBody>
      <dsp:txXfrm>
        <a:off x="100452" y="1578852"/>
        <a:ext cx="2259400" cy="1783523"/>
      </dsp:txXfrm>
    </dsp:sp>
    <dsp:sp modelId="{D062FF58-2C7E-42A3-BD42-AC8CEF98F41D}">
      <dsp:nvSpPr>
        <dsp:cNvPr id="0" name=""/>
        <dsp:cNvSpPr/>
      </dsp:nvSpPr>
      <dsp:spPr>
        <a:xfrm>
          <a:off x="2837286" y="1482368"/>
          <a:ext cx="2452368" cy="1976491"/>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a:t>Las </a:t>
          </a:r>
          <a:r>
            <a:rPr lang="es-CL" sz="2000" b="1" i="1" kern="1200" dirty="0">
              <a:solidFill>
                <a:schemeClr val="bg1"/>
              </a:solidFill>
            </a:rPr>
            <a:t>muestras</a:t>
          </a:r>
          <a:r>
            <a:rPr lang="es-CL" sz="2000" kern="1200" dirty="0"/>
            <a:t> deben ser representativas de la población para extraer conclusiones válidas sobre esta.</a:t>
          </a:r>
          <a:endParaRPr lang="es-CL" sz="2000" b="1" i="1" kern="1200" dirty="0">
            <a:solidFill>
              <a:schemeClr val="bg1"/>
            </a:solidFill>
          </a:endParaRPr>
        </a:p>
      </dsp:txBody>
      <dsp:txXfrm>
        <a:off x="2933770" y="1578852"/>
        <a:ext cx="2259400" cy="1783523"/>
      </dsp:txXfrm>
    </dsp:sp>
    <dsp:sp modelId="{33E56E98-584C-4EF4-8564-6EF1060B71DF}">
      <dsp:nvSpPr>
        <dsp:cNvPr id="0" name=""/>
        <dsp:cNvSpPr/>
      </dsp:nvSpPr>
      <dsp:spPr>
        <a:xfrm>
          <a:off x="5670605" y="1482368"/>
          <a:ext cx="2452368" cy="1976491"/>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CL" sz="2000" kern="1200" dirty="0"/>
            <a:t>Las muestras deben ser </a:t>
          </a:r>
          <a:r>
            <a:rPr lang="es-CL" sz="2000" b="1" i="1" kern="1200" dirty="0">
              <a:solidFill>
                <a:schemeClr val="bg1"/>
              </a:solidFill>
            </a:rPr>
            <a:t>ALEATORIAS</a:t>
          </a:r>
        </a:p>
      </dsp:txBody>
      <dsp:txXfrm>
        <a:off x="5767089" y="1578852"/>
        <a:ext cx="2259400" cy="17835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D75E8-3B29-5740-A474-A6BFF83C5719}">
      <dsp:nvSpPr>
        <dsp:cNvPr id="0" name=""/>
        <dsp:cNvSpPr/>
      </dsp:nvSpPr>
      <dsp:spPr>
        <a:xfrm>
          <a:off x="3272" y="1231638"/>
          <a:ext cx="2070383" cy="1035191"/>
        </a:xfrm>
        <a:prstGeom prst="roundRect">
          <a:avLst>
            <a:gd name="adj" fmla="val 10000"/>
          </a:avLst>
        </a:prstGeom>
        <a:solidFill>
          <a:schemeClr val="accent6">
            <a:lumMod val="75000"/>
          </a:schemeClr>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s-ES" sz="1700" kern="1200" dirty="0"/>
            <a:t>Muestro Aleatorio</a:t>
          </a:r>
        </a:p>
      </dsp:txBody>
      <dsp:txXfrm>
        <a:off x="33592" y="1261958"/>
        <a:ext cx="2009743" cy="974551"/>
      </dsp:txXfrm>
    </dsp:sp>
    <dsp:sp modelId="{47AFB8ED-302E-6441-A8AE-500A19A7FC13}">
      <dsp:nvSpPr>
        <dsp:cNvPr id="0" name=""/>
        <dsp:cNvSpPr/>
      </dsp:nvSpPr>
      <dsp:spPr>
        <a:xfrm rot="19457599">
          <a:off x="1977794" y="1424986"/>
          <a:ext cx="1019873" cy="53261"/>
        </a:xfrm>
        <a:custGeom>
          <a:avLst/>
          <a:gdLst/>
          <a:ahLst/>
          <a:cxnLst/>
          <a:rect l="0" t="0" r="0" b="0"/>
          <a:pathLst>
            <a:path>
              <a:moveTo>
                <a:pt x="0" y="26630"/>
              </a:moveTo>
              <a:lnTo>
                <a:pt x="1019873" y="266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462235" y="1426120"/>
        <a:ext cx="50993" cy="50993"/>
      </dsp:txXfrm>
    </dsp:sp>
    <dsp:sp modelId="{631288EE-91A1-514A-A2CC-CF323BE70004}">
      <dsp:nvSpPr>
        <dsp:cNvPr id="0" name=""/>
        <dsp:cNvSpPr/>
      </dsp:nvSpPr>
      <dsp:spPr>
        <a:xfrm>
          <a:off x="2901808" y="636403"/>
          <a:ext cx="2070383" cy="1035191"/>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s-ES" sz="1700" kern="1200" dirty="0"/>
            <a:t>Con reposición</a:t>
          </a:r>
        </a:p>
      </dsp:txBody>
      <dsp:txXfrm>
        <a:off x="2932128" y="666723"/>
        <a:ext cx="2009743" cy="974551"/>
      </dsp:txXfrm>
    </dsp:sp>
    <dsp:sp modelId="{3CC28A51-A6A7-8148-B06E-6ADD3B7DAB50}">
      <dsp:nvSpPr>
        <dsp:cNvPr id="0" name=""/>
        <dsp:cNvSpPr/>
      </dsp:nvSpPr>
      <dsp:spPr>
        <a:xfrm>
          <a:off x="4972191" y="1127368"/>
          <a:ext cx="828153" cy="53261"/>
        </a:xfrm>
        <a:custGeom>
          <a:avLst/>
          <a:gdLst/>
          <a:ahLst/>
          <a:cxnLst/>
          <a:rect l="0" t="0" r="0" b="0"/>
          <a:pathLst>
            <a:path>
              <a:moveTo>
                <a:pt x="0" y="26630"/>
              </a:moveTo>
              <a:lnTo>
                <a:pt x="828153" y="266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5365564" y="1133295"/>
        <a:ext cx="41407" cy="41407"/>
      </dsp:txXfrm>
    </dsp:sp>
    <dsp:sp modelId="{B6AC4A03-692F-0D48-89FD-4033B6E5DD82}">
      <dsp:nvSpPr>
        <dsp:cNvPr id="0" name=""/>
        <dsp:cNvSpPr/>
      </dsp:nvSpPr>
      <dsp:spPr>
        <a:xfrm>
          <a:off x="5800344" y="636403"/>
          <a:ext cx="2070383" cy="1035191"/>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s-ES" sz="1700" kern="1200" dirty="0"/>
            <a:t>Las unidades </a:t>
          </a:r>
          <a:r>
            <a:rPr lang="es-ES" sz="1700" kern="1200" dirty="0" err="1"/>
            <a:t>muestrales</a:t>
          </a:r>
          <a:r>
            <a:rPr lang="es-ES" sz="1700" kern="1200" dirty="0"/>
            <a:t> se pueden repetir dentro y entre las muestras</a:t>
          </a:r>
        </a:p>
      </dsp:txBody>
      <dsp:txXfrm>
        <a:off x="5830664" y="666723"/>
        <a:ext cx="2009743" cy="974551"/>
      </dsp:txXfrm>
    </dsp:sp>
    <dsp:sp modelId="{A40CB3F4-FC98-9040-A22C-800E4E81E9D4}">
      <dsp:nvSpPr>
        <dsp:cNvPr id="0" name=""/>
        <dsp:cNvSpPr/>
      </dsp:nvSpPr>
      <dsp:spPr>
        <a:xfrm rot="2142401">
          <a:off x="1977794" y="2020221"/>
          <a:ext cx="1019873" cy="53261"/>
        </a:xfrm>
        <a:custGeom>
          <a:avLst/>
          <a:gdLst/>
          <a:ahLst/>
          <a:cxnLst/>
          <a:rect l="0" t="0" r="0" b="0"/>
          <a:pathLst>
            <a:path>
              <a:moveTo>
                <a:pt x="0" y="26630"/>
              </a:moveTo>
              <a:lnTo>
                <a:pt x="1019873" y="266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462235" y="2021355"/>
        <a:ext cx="50993" cy="50993"/>
      </dsp:txXfrm>
    </dsp:sp>
    <dsp:sp modelId="{B7465B82-AAA8-AE40-8726-5AB84B8747A8}">
      <dsp:nvSpPr>
        <dsp:cNvPr id="0" name=""/>
        <dsp:cNvSpPr/>
      </dsp:nvSpPr>
      <dsp:spPr>
        <a:xfrm>
          <a:off x="2901808" y="1826873"/>
          <a:ext cx="2070383" cy="1035191"/>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s-ES" sz="1700" kern="1200" dirty="0"/>
            <a:t>Sin Reposición</a:t>
          </a:r>
        </a:p>
      </dsp:txBody>
      <dsp:txXfrm>
        <a:off x="2932128" y="1857193"/>
        <a:ext cx="2009743" cy="974551"/>
      </dsp:txXfrm>
    </dsp:sp>
    <dsp:sp modelId="{2A25815D-7D23-9D40-A0CA-F2939392222F}">
      <dsp:nvSpPr>
        <dsp:cNvPr id="0" name=""/>
        <dsp:cNvSpPr/>
      </dsp:nvSpPr>
      <dsp:spPr>
        <a:xfrm>
          <a:off x="4972191" y="2317838"/>
          <a:ext cx="828153" cy="53261"/>
        </a:xfrm>
        <a:custGeom>
          <a:avLst/>
          <a:gdLst/>
          <a:ahLst/>
          <a:cxnLst/>
          <a:rect l="0" t="0" r="0" b="0"/>
          <a:pathLst>
            <a:path>
              <a:moveTo>
                <a:pt x="0" y="26630"/>
              </a:moveTo>
              <a:lnTo>
                <a:pt x="828153" y="266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5365564" y="2323765"/>
        <a:ext cx="41407" cy="41407"/>
      </dsp:txXfrm>
    </dsp:sp>
    <dsp:sp modelId="{ECD12071-A99C-054A-A3BC-DDF6F9E30383}">
      <dsp:nvSpPr>
        <dsp:cNvPr id="0" name=""/>
        <dsp:cNvSpPr/>
      </dsp:nvSpPr>
      <dsp:spPr>
        <a:xfrm>
          <a:off x="5800344" y="1826873"/>
          <a:ext cx="2070383" cy="1035191"/>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s-ES" sz="1700" kern="1200" dirty="0"/>
            <a:t>Las unidades muestrales NO se repiten dentro y entre las muestras</a:t>
          </a:r>
        </a:p>
      </dsp:txBody>
      <dsp:txXfrm>
        <a:off x="5830664" y="1857193"/>
        <a:ext cx="2009743" cy="9745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D24A2-8BF7-AA4C-8812-36E33FC75D39}">
      <dsp:nvSpPr>
        <dsp:cNvPr id="0" name=""/>
        <dsp:cNvSpPr/>
      </dsp:nvSpPr>
      <dsp:spPr>
        <a:xfrm>
          <a:off x="2116" y="2174875"/>
          <a:ext cx="2137833" cy="1068916"/>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t>Población</a:t>
          </a:r>
        </a:p>
        <a:p>
          <a:pPr marL="0" lvl="0" indent="0" algn="ctr" defTabSz="889000">
            <a:lnSpc>
              <a:spcPct val="90000"/>
            </a:lnSpc>
            <a:spcBef>
              <a:spcPct val="0"/>
            </a:spcBef>
            <a:spcAft>
              <a:spcPct val="35000"/>
            </a:spcAft>
            <a:buNone/>
          </a:pPr>
          <a:r>
            <a:rPr lang="es-ES" sz="2000" kern="1200" dirty="0"/>
            <a:t>(descrita por sus Parámetros)</a:t>
          </a:r>
        </a:p>
      </dsp:txBody>
      <dsp:txXfrm>
        <a:off x="33423" y="2206182"/>
        <a:ext cx="2075219" cy="1006302"/>
      </dsp:txXfrm>
    </dsp:sp>
    <dsp:sp modelId="{B330FD26-3D2F-1146-98F8-D908F30B6A5B}">
      <dsp:nvSpPr>
        <dsp:cNvPr id="0" name=""/>
        <dsp:cNvSpPr/>
      </dsp:nvSpPr>
      <dsp:spPr>
        <a:xfrm rot="19457599">
          <a:off x="2040966" y="2384266"/>
          <a:ext cx="1053099" cy="35507"/>
        </a:xfrm>
        <a:custGeom>
          <a:avLst/>
          <a:gdLst/>
          <a:ahLst/>
          <a:cxnLst/>
          <a:rect l="0" t="0" r="0" b="0"/>
          <a:pathLst>
            <a:path>
              <a:moveTo>
                <a:pt x="0" y="17753"/>
              </a:moveTo>
              <a:lnTo>
                <a:pt x="1053099" y="17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541189" y="2375692"/>
        <a:ext cx="52654" cy="52654"/>
      </dsp:txXfrm>
    </dsp:sp>
    <dsp:sp modelId="{10FB0FFB-53FF-F74E-9B97-A3C5ECB7843E}">
      <dsp:nvSpPr>
        <dsp:cNvPr id="0" name=""/>
        <dsp:cNvSpPr/>
      </dsp:nvSpPr>
      <dsp:spPr>
        <a:xfrm>
          <a:off x="2995083" y="1560248"/>
          <a:ext cx="2137833" cy="1068916"/>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t>Variables Cuantitativas</a:t>
          </a:r>
        </a:p>
      </dsp:txBody>
      <dsp:txXfrm>
        <a:off x="3026390" y="1591555"/>
        <a:ext cx="2075219" cy="1006302"/>
      </dsp:txXfrm>
    </dsp:sp>
    <dsp:sp modelId="{DDF5F54C-7619-A342-89A8-40C4797207D8}">
      <dsp:nvSpPr>
        <dsp:cNvPr id="0" name=""/>
        <dsp:cNvSpPr/>
      </dsp:nvSpPr>
      <dsp:spPr>
        <a:xfrm>
          <a:off x="5132916" y="2076952"/>
          <a:ext cx="855133" cy="35507"/>
        </a:xfrm>
        <a:custGeom>
          <a:avLst/>
          <a:gdLst/>
          <a:ahLst/>
          <a:cxnLst/>
          <a:rect l="0" t="0" r="0" b="0"/>
          <a:pathLst>
            <a:path>
              <a:moveTo>
                <a:pt x="0" y="17753"/>
              </a:moveTo>
              <a:lnTo>
                <a:pt x="855133" y="17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5539105" y="2073328"/>
        <a:ext cx="42756" cy="42756"/>
      </dsp:txXfrm>
    </dsp:sp>
    <dsp:sp modelId="{420EBC8A-47FB-1543-981C-9CD02EBCDB8C}">
      <dsp:nvSpPr>
        <dsp:cNvPr id="0" name=""/>
        <dsp:cNvSpPr/>
      </dsp:nvSpPr>
      <dsp:spPr>
        <a:xfrm>
          <a:off x="5988050" y="1560248"/>
          <a:ext cx="2137833" cy="1068916"/>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s-ES" sz="3200" i="1" kern="1200" smtClean="0">
                    <a:latin typeface="Cambria Math" panose="02040503050406030204" pitchFamily="18" charset="0"/>
                    <a:ea typeface="Cambria Math" panose="02040503050406030204" pitchFamily="18" charset="0"/>
                  </a:rPr>
                  <m:t>𝜇</m:t>
                </m:r>
                <m:r>
                  <a:rPr lang="es-ES" sz="3200" b="0" i="1" kern="1200" smtClean="0">
                    <a:latin typeface="Cambria Math" panose="02040503050406030204" pitchFamily="18" charset="0"/>
                    <a:ea typeface="Cambria Math" panose="02040503050406030204" pitchFamily="18" charset="0"/>
                  </a:rPr>
                  <m:t> </m:t>
                </m:r>
                <m:r>
                  <a:rPr lang="es-ES" sz="3200" b="0" i="1" kern="1200" smtClean="0">
                    <a:latin typeface="Cambria Math" panose="02040503050406030204" pitchFamily="18" charset="0"/>
                    <a:ea typeface="Cambria Math" panose="02040503050406030204" pitchFamily="18" charset="0"/>
                  </a:rPr>
                  <m:t>𝑦</m:t>
                </m:r>
                <m:r>
                  <a:rPr lang="es-ES" sz="3200" b="0" i="1" kern="1200" smtClean="0">
                    <a:latin typeface="Cambria Math" panose="02040503050406030204" pitchFamily="18" charset="0"/>
                    <a:ea typeface="Cambria Math" panose="02040503050406030204" pitchFamily="18" charset="0"/>
                  </a:rPr>
                  <m:t> </m:t>
                </m:r>
                <m:r>
                  <a:rPr lang="es-ES" sz="3200" b="0" i="1" kern="1200" smtClean="0">
                    <a:latin typeface="Cambria Math" panose="02040503050406030204" pitchFamily="18" charset="0"/>
                    <a:ea typeface="Cambria Math" panose="02040503050406030204" pitchFamily="18" charset="0"/>
                  </a:rPr>
                  <m:t>𝜎</m:t>
                </m:r>
              </m:oMath>
            </m:oMathPara>
          </a14:m>
          <a:endParaRPr lang="es-ES" sz="2000" kern="1200" dirty="0"/>
        </a:p>
      </dsp:txBody>
      <dsp:txXfrm>
        <a:off x="6019357" y="1591555"/>
        <a:ext cx="2075219" cy="1006302"/>
      </dsp:txXfrm>
    </dsp:sp>
    <dsp:sp modelId="{903FC907-54FF-6544-838C-13588EDD2899}">
      <dsp:nvSpPr>
        <dsp:cNvPr id="0" name=""/>
        <dsp:cNvSpPr/>
      </dsp:nvSpPr>
      <dsp:spPr>
        <a:xfrm rot="2142401">
          <a:off x="2040966" y="2998893"/>
          <a:ext cx="1053099" cy="35507"/>
        </a:xfrm>
        <a:custGeom>
          <a:avLst/>
          <a:gdLst/>
          <a:ahLst/>
          <a:cxnLst/>
          <a:rect l="0" t="0" r="0" b="0"/>
          <a:pathLst>
            <a:path>
              <a:moveTo>
                <a:pt x="0" y="17753"/>
              </a:moveTo>
              <a:lnTo>
                <a:pt x="1053099" y="17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541189" y="2990319"/>
        <a:ext cx="52654" cy="52654"/>
      </dsp:txXfrm>
    </dsp:sp>
    <dsp:sp modelId="{569EDBB2-C674-5D42-A1BB-F83BD4180CB9}">
      <dsp:nvSpPr>
        <dsp:cNvPr id="0" name=""/>
        <dsp:cNvSpPr/>
      </dsp:nvSpPr>
      <dsp:spPr>
        <a:xfrm>
          <a:off x="2995083" y="2789502"/>
          <a:ext cx="2137833" cy="1068916"/>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t>Variables Cualitativas</a:t>
          </a:r>
        </a:p>
      </dsp:txBody>
      <dsp:txXfrm>
        <a:off x="3026390" y="2820809"/>
        <a:ext cx="2075219" cy="1006302"/>
      </dsp:txXfrm>
    </dsp:sp>
    <dsp:sp modelId="{2E720182-DA38-2F43-8B3E-DE3CD9B6AE7B}">
      <dsp:nvSpPr>
        <dsp:cNvPr id="0" name=""/>
        <dsp:cNvSpPr/>
      </dsp:nvSpPr>
      <dsp:spPr>
        <a:xfrm>
          <a:off x="5132916" y="3306206"/>
          <a:ext cx="855133" cy="35507"/>
        </a:xfrm>
        <a:custGeom>
          <a:avLst/>
          <a:gdLst/>
          <a:ahLst/>
          <a:cxnLst/>
          <a:rect l="0" t="0" r="0" b="0"/>
          <a:pathLst>
            <a:path>
              <a:moveTo>
                <a:pt x="0" y="17753"/>
              </a:moveTo>
              <a:lnTo>
                <a:pt x="855133" y="17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5539105" y="3302582"/>
        <a:ext cx="42756" cy="42756"/>
      </dsp:txXfrm>
    </dsp:sp>
    <dsp:sp modelId="{0B7E5FB3-E5EF-8647-9232-B7076C8D66E8}">
      <dsp:nvSpPr>
        <dsp:cNvPr id="0" name=""/>
        <dsp:cNvSpPr/>
      </dsp:nvSpPr>
      <dsp:spPr>
        <a:xfrm>
          <a:off x="5988050" y="2789502"/>
          <a:ext cx="2137833" cy="1068916"/>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s-ES" sz="3600" b="0" i="1" kern="1200" smtClean="0">
                    <a:latin typeface="Cambria Math" panose="02040503050406030204" pitchFamily="18" charset="0"/>
                  </a:rPr>
                  <m:t>𝑝</m:t>
                </m:r>
              </m:oMath>
            </m:oMathPara>
          </a14:m>
          <a:endParaRPr lang="es-ES" sz="2000" kern="1200" dirty="0"/>
        </a:p>
      </dsp:txBody>
      <dsp:txXfrm>
        <a:off x="6019357" y="2820809"/>
        <a:ext cx="2075219" cy="1006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D24A2-8BF7-AA4C-8812-36E33FC75D39}">
      <dsp:nvSpPr>
        <dsp:cNvPr id="0" name=""/>
        <dsp:cNvSpPr/>
      </dsp:nvSpPr>
      <dsp:spPr>
        <a:xfrm>
          <a:off x="6959" y="1940751"/>
          <a:ext cx="2370994" cy="1185497"/>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s-ES" sz="2800" kern="1200" dirty="0"/>
            <a:t>Estimación</a:t>
          </a:r>
          <a:endParaRPr lang="es-ES" sz="3600" kern="1200" dirty="0"/>
        </a:p>
      </dsp:txBody>
      <dsp:txXfrm>
        <a:off x="41681" y="1975473"/>
        <a:ext cx="2301550" cy="1116053"/>
      </dsp:txXfrm>
    </dsp:sp>
    <dsp:sp modelId="{B330FD26-3D2F-1146-98F8-D908F30B6A5B}">
      <dsp:nvSpPr>
        <dsp:cNvPr id="0" name=""/>
        <dsp:cNvSpPr/>
      </dsp:nvSpPr>
      <dsp:spPr>
        <a:xfrm rot="19072901">
          <a:off x="2212865" y="2085063"/>
          <a:ext cx="1278575" cy="39380"/>
        </a:xfrm>
        <a:custGeom>
          <a:avLst/>
          <a:gdLst/>
          <a:ahLst/>
          <a:cxnLst/>
          <a:rect l="0" t="0" r="0" b="0"/>
          <a:pathLst>
            <a:path>
              <a:moveTo>
                <a:pt x="0" y="19690"/>
              </a:moveTo>
              <a:lnTo>
                <a:pt x="1278575" y="1969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820188" y="2072789"/>
        <a:ext cx="63928" cy="63928"/>
      </dsp:txXfrm>
    </dsp:sp>
    <dsp:sp modelId="{10FB0FFB-53FF-F74E-9B97-A3C5ECB7843E}">
      <dsp:nvSpPr>
        <dsp:cNvPr id="0" name=""/>
        <dsp:cNvSpPr/>
      </dsp:nvSpPr>
      <dsp:spPr>
        <a:xfrm>
          <a:off x="3326352" y="1083257"/>
          <a:ext cx="2370994" cy="1185497"/>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a:t>Puntual</a:t>
          </a:r>
        </a:p>
      </dsp:txBody>
      <dsp:txXfrm>
        <a:off x="3361074" y="1117979"/>
        <a:ext cx="2301550" cy="1116053"/>
      </dsp:txXfrm>
    </dsp:sp>
    <dsp:sp modelId="{DDF5F54C-7619-A342-89A8-40C4797207D8}">
      <dsp:nvSpPr>
        <dsp:cNvPr id="0" name=""/>
        <dsp:cNvSpPr/>
      </dsp:nvSpPr>
      <dsp:spPr>
        <a:xfrm>
          <a:off x="5697346" y="1656316"/>
          <a:ext cx="948397" cy="39380"/>
        </a:xfrm>
        <a:custGeom>
          <a:avLst/>
          <a:gdLst/>
          <a:ahLst/>
          <a:cxnLst/>
          <a:rect l="0" t="0" r="0" b="0"/>
          <a:pathLst>
            <a:path>
              <a:moveTo>
                <a:pt x="0" y="19690"/>
              </a:moveTo>
              <a:lnTo>
                <a:pt x="948397" y="1969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147836" y="1652296"/>
        <a:ext cx="47419" cy="47419"/>
      </dsp:txXfrm>
    </dsp:sp>
    <dsp:sp modelId="{420EBC8A-47FB-1543-981C-9CD02EBCDB8C}">
      <dsp:nvSpPr>
        <dsp:cNvPr id="0" name=""/>
        <dsp:cNvSpPr/>
      </dsp:nvSpPr>
      <dsp:spPr>
        <a:xfrm>
          <a:off x="6645744" y="1083257"/>
          <a:ext cx="2370994" cy="1185497"/>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t>Calcula un valor a partir de la muestra</a:t>
          </a:r>
        </a:p>
      </dsp:txBody>
      <dsp:txXfrm>
        <a:off x="6680466" y="1117979"/>
        <a:ext cx="2301550" cy="1116053"/>
      </dsp:txXfrm>
    </dsp:sp>
    <dsp:sp modelId="{903FC907-54FF-6544-838C-13588EDD2899}">
      <dsp:nvSpPr>
        <dsp:cNvPr id="0" name=""/>
        <dsp:cNvSpPr/>
      </dsp:nvSpPr>
      <dsp:spPr>
        <a:xfrm rot="2527099">
          <a:off x="2212865" y="2942557"/>
          <a:ext cx="1278575" cy="39380"/>
        </a:xfrm>
        <a:custGeom>
          <a:avLst/>
          <a:gdLst/>
          <a:ahLst/>
          <a:cxnLst/>
          <a:rect l="0" t="0" r="0" b="0"/>
          <a:pathLst>
            <a:path>
              <a:moveTo>
                <a:pt x="0" y="19690"/>
              </a:moveTo>
              <a:lnTo>
                <a:pt x="1278575" y="1969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820188" y="2930283"/>
        <a:ext cx="63928" cy="63928"/>
      </dsp:txXfrm>
    </dsp:sp>
    <dsp:sp modelId="{569EDBB2-C674-5D42-A1BB-F83BD4180CB9}">
      <dsp:nvSpPr>
        <dsp:cNvPr id="0" name=""/>
        <dsp:cNvSpPr/>
      </dsp:nvSpPr>
      <dsp:spPr>
        <a:xfrm>
          <a:off x="3326352" y="2798245"/>
          <a:ext cx="2370994" cy="1185497"/>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s-ES" sz="3200" kern="1200" dirty="0"/>
            <a:t>Intervalos</a:t>
          </a:r>
        </a:p>
      </dsp:txBody>
      <dsp:txXfrm>
        <a:off x="3361074" y="2832967"/>
        <a:ext cx="2301550" cy="1116053"/>
      </dsp:txXfrm>
    </dsp:sp>
    <dsp:sp modelId="{2E720182-DA38-2F43-8B3E-DE3CD9B6AE7B}">
      <dsp:nvSpPr>
        <dsp:cNvPr id="0" name=""/>
        <dsp:cNvSpPr/>
      </dsp:nvSpPr>
      <dsp:spPr>
        <a:xfrm>
          <a:off x="5697346" y="3371304"/>
          <a:ext cx="948397" cy="39380"/>
        </a:xfrm>
        <a:custGeom>
          <a:avLst/>
          <a:gdLst/>
          <a:ahLst/>
          <a:cxnLst/>
          <a:rect l="0" t="0" r="0" b="0"/>
          <a:pathLst>
            <a:path>
              <a:moveTo>
                <a:pt x="0" y="19690"/>
              </a:moveTo>
              <a:lnTo>
                <a:pt x="948397" y="1969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147836" y="3367284"/>
        <a:ext cx="47419" cy="47419"/>
      </dsp:txXfrm>
    </dsp:sp>
    <dsp:sp modelId="{0B7E5FB3-E5EF-8647-9232-B7076C8D66E8}">
      <dsp:nvSpPr>
        <dsp:cNvPr id="0" name=""/>
        <dsp:cNvSpPr/>
      </dsp:nvSpPr>
      <dsp:spPr>
        <a:xfrm>
          <a:off x="6645744" y="2446579"/>
          <a:ext cx="2309301" cy="188882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t>Se calculan dos números para crear un rango  con un ciento nivel del confianza</a:t>
          </a:r>
        </a:p>
      </dsp:txBody>
      <dsp:txXfrm>
        <a:off x="6701066" y="2501901"/>
        <a:ext cx="2198657" cy="177818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56D9-080C-E84F-AAD6-CF7452784A8F}" type="datetimeFigureOut">
              <a:t>16-12-2020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6E4F7-44F7-344D-83C3-4C344F8CB4B8}" type="slidenum">
              <a:t>‹Nº›</a:t>
            </a:fld>
            <a:endParaRPr lang="es-ES_tradnl"/>
          </a:p>
        </p:txBody>
      </p:sp>
    </p:spTree>
    <p:extLst>
      <p:ext uri="{BB962C8B-B14F-4D97-AF65-F5344CB8AC3E}">
        <p14:creationId xmlns:p14="http://schemas.microsoft.com/office/powerpoint/2010/main" val="372086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5"/>
          </p:nvPr>
        </p:nvSpPr>
        <p:spPr/>
        <p:txBody>
          <a:bodyPr/>
          <a:lstStyle/>
          <a:p>
            <a:fld id="{AA46E4F7-44F7-344D-83C3-4C344F8CB4B8}" type="slidenum">
              <a:rPr lang="es-CL" smtClean="0"/>
              <a:t>1</a:t>
            </a:fld>
            <a:endParaRPr lang="es-CL"/>
          </a:p>
        </p:txBody>
      </p:sp>
    </p:spTree>
    <p:extLst>
      <p:ext uri="{BB962C8B-B14F-4D97-AF65-F5344CB8AC3E}">
        <p14:creationId xmlns:p14="http://schemas.microsoft.com/office/powerpoint/2010/main" val="3891805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13</a:t>
            </a:fld>
            <a:endParaRPr lang="es-CL"/>
          </a:p>
        </p:txBody>
      </p:sp>
    </p:spTree>
    <p:extLst>
      <p:ext uri="{BB962C8B-B14F-4D97-AF65-F5344CB8AC3E}">
        <p14:creationId xmlns:p14="http://schemas.microsoft.com/office/powerpoint/2010/main" val="918320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21</a:t>
            </a:fld>
            <a:endParaRPr lang="es-CL"/>
          </a:p>
        </p:txBody>
      </p:sp>
    </p:spTree>
    <p:extLst>
      <p:ext uri="{BB962C8B-B14F-4D97-AF65-F5344CB8AC3E}">
        <p14:creationId xmlns:p14="http://schemas.microsoft.com/office/powerpoint/2010/main" val="2255715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22</a:t>
            </a:fld>
            <a:endParaRPr lang="es-CL"/>
          </a:p>
        </p:txBody>
      </p:sp>
    </p:spTree>
    <p:extLst>
      <p:ext uri="{BB962C8B-B14F-4D97-AF65-F5344CB8AC3E}">
        <p14:creationId xmlns:p14="http://schemas.microsoft.com/office/powerpoint/2010/main" val="2817998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23</a:t>
            </a:fld>
            <a:endParaRPr lang="es-CL"/>
          </a:p>
        </p:txBody>
      </p:sp>
    </p:spTree>
    <p:extLst>
      <p:ext uri="{BB962C8B-B14F-4D97-AF65-F5344CB8AC3E}">
        <p14:creationId xmlns:p14="http://schemas.microsoft.com/office/powerpoint/2010/main" val="202116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24</a:t>
            </a:fld>
            <a:endParaRPr lang="es-CL"/>
          </a:p>
        </p:txBody>
      </p:sp>
    </p:spTree>
    <p:extLst>
      <p:ext uri="{BB962C8B-B14F-4D97-AF65-F5344CB8AC3E}">
        <p14:creationId xmlns:p14="http://schemas.microsoft.com/office/powerpoint/2010/main" val="2086330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25</a:t>
            </a:fld>
            <a:endParaRPr lang="es-CL"/>
          </a:p>
        </p:txBody>
      </p:sp>
    </p:spTree>
    <p:extLst>
      <p:ext uri="{BB962C8B-B14F-4D97-AF65-F5344CB8AC3E}">
        <p14:creationId xmlns:p14="http://schemas.microsoft.com/office/powerpoint/2010/main" val="3037237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26</a:t>
            </a:fld>
            <a:endParaRPr lang="es-CL"/>
          </a:p>
        </p:txBody>
      </p:sp>
    </p:spTree>
    <p:extLst>
      <p:ext uri="{BB962C8B-B14F-4D97-AF65-F5344CB8AC3E}">
        <p14:creationId xmlns:p14="http://schemas.microsoft.com/office/powerpoint/2010/main" val="2657927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27</a:t>
            </a:fld>
            <a:endParaRPr lang="es-CL"/>
          </a:p>
        </p:txBody>
      </p:sp>
    </p:spTree>
    <p:extLst>
      <p:ext uri="{BB962C8B-B14F-4D97-AF65-F5344CB8AC3E}">
        <p14:creationId xmlns:p14="http://schemas.microsoft.com/office/powerpoint/2010/main" val="2199615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28</a:t>
            </a:fld>
            <a:endParaRPr lang="es-CL"/>
          </a:p>
        </p:txBody>
      </p:sp>
    </p:spTree>
    <p:extLst>
      <p:ext uri="{BB962C8B-B14F-4D97-AF65-F5344CB8AC3E}">
        <p14:creationId xmlns:p14="http://schemas.microsoft.com/office/powerpoint/2010/main" val="1810596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29</a:t>
            </a:fld>
            <a:endParaRPr lang="es-CL"/>
          </a:p>
        </p:txBody>
      </p:sp>
    </p:spTree>
    <p:extLst>
      <p:ext uri="{BB962C8B-B14F-4D97-AF65-F5344CB8AC3E}">
        <p14:creationId xmlns:p14="http://schemas.microsoft.com/office/powerpoint/2010/main" val="4034947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4</a:t>
            </a:fld>
            <a:endParaRPr lang="es-CL"/>
          </a:p>
        </p:txBody>
      </p:sp>
    </p:spTree>
    <p:extLst>
      <p:ext uri="{BB962C8B-B14F-4D97-AF65-F5344CB8AC3E}">
        <p14:creationId xmlns:p14="http://schemas.microsoft.com/office/powerpoint/2010/main" val="932640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30</a:t>
            </a:fld>
            <a:endParaRPr lang="es-CL"/>
          </a:p>
        </p:txBody>
      </p:sp>
    </p:spTree>
    <p:extLst>
      <p:ext uri="{BB962C8B-B14F-4D97-AF65-F5344CB8AC3E}">
        <p14:creationId xmlns:p14="http://schemas.microsoft.com/office/powerpoint/2010/main" val="870626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31</a:t>
            </a:fld>
            <a:endParaRPr lang="es-CL"/>
          </a:p>
        </p:txBody>
      </p:sp>
    </p:spTree>
    <p:extLst>
      <p:ext uri="{BB962C8B-B14F-4D97-AF65-F5344CB8AC3E}">
        <p14:creationId xmlns:p14="http://schemas.microsoft.com/office/powerpoint/2010/main" val="1730784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32</a:t>
            </a:fld>
            <a:endParaRPr lang="es-CL"/>
          </a:p>
        </p:txBody>
      </p:sp>
    </p:spTree>
    <p:extLst>
      <p:ext uri="{BB962C8B-B14F-4D97-AF65-F5344CB8AC3E}">
        <p14:creationId xmlns:p14="http://schemas.microsoft.com/office/powerpoint/2010/main" val="348203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33</a:t>
            </a:fld>
            <a:endParaRPr lang="es-CL"/>
          </a:p>
        </p:txBody>
      </p:sp>
    </p:spTree>
    <p:extLst>
      <p:ext uri="{BB962C8B-B14F-4D97-AF65-F5344CB8AC3E}">
        <p14:creationId xmlns:p14="http://schemas.microsoft.com/office/powerpoint/2010/main" val="3752286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34</a:t>
            </a:fld>
            <a:endParaRPr lang="es-CL"/>
          </a:p>
        </p:txBody>
      </p:sp>
    </p:spTree>
    <p:extLst>
      <p:ext uri="{BB962C8B-B14F-4D97-AF65-F5344CB8AC3E}">
        <p14:creationId xmlns:p14="http://schemas.microsoft.com/office/powerpoint/2010/main" val="583137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35</a:t>
            </a:fld>
            <a:endParaRPr lang="es-CL"/>
          </a:p>
        </p:txBody>
      </p:sp>
    </p:spTree>
    <p:extLst>
      <p:ext uri="{BB962C8B-B14F-4D97-AF65-F5344CB8AC3E}">
        <p14:creationId xmlns:p14="http://schemas.microsoft.com/office/powerpoint/2010/main" val="1773949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36</a:t>
            </a:fld>
            <a:endParaRPr lang="es-CL"/>
          </a:p>
        </p:txBody>
      </p:sp>
    </p:spTree>
    <p:extLst>
      <p:ext uri="{BB962C8B-B14F-4D97-AF65-F5344CB8AC3E}">
        <p14:creationId xmlns:p14="http://schemas.microsoft.com/office/powerpoint/2010/main" val="2237564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37</a:t>
            </a:fld>
            <a:endParaRPr lang="es-CL"/>
          </a:p>
        </p:txBody>
      </p:sp>
    </p:spTree>
    <p:extLst>
      <p:ext uri="{BB962C8B-B14F-4D97-AF65-F5344CB8AC3E}">
        <p14:creationId xmlns:p14="http://schemas.microsoft.com/office/powerpoint/2010/main" val="968747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38</a:t>
            </a:fld>
            <a:endParaRPr lang="es-CL"/>
          </a:p>
        </p:txBody>
      </p:sp>
    </p:spTree>
    <p:extLst>
      <p:ext uri="{BB962C8B-B14F-4D97-AF65-F5344CB8AC3E}">
        <p14:creationId xmlns:p14="http://schemas.microsoft.com/office/powerpoint/2010/main" val="1271597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39</a:t>
            </a:fld>
            <a:endParaRPr lang="es-CL"/>
          </a:p>
        </p:txBody>
      </p:sp>
    </p:spTree>
    <p:extLst>
      <p:ext uri="{BB962C8B-B14F-4D97-AF65-F5344CB8AC3E}">
        <p14:creationId xmlns:p14="http://schemas.microsoft.com/office/powerpoint/2010/main" val="130382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6</a:t>
            </a:fld>
            <a:endParaRPr lang="es-CL"/>
          </a:p>
        </p:txBody>
      </p:sp>
    </p:spTree>
    <p:extLst>
      <p:ext uri="{BB962C8B-B14F-4D97-AF65-F5344CB8AC3E}">
        <p14:creationId xmlns:p14="http://schemas.microsoft.com/office/powerpoint/2010/main" val="3989558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40</a:t>
            </a:fld>
            <a:endParaRPr lang="es-CL"/>
          </a:p>
        </p:txBody>
      </p:sp>
    </p:spTree>
    <p:extLst>
      <p:ext uri="{BB962C8B-B14F-4D97-AF65-F5344CB8AC3E}">
        <p14:creationId xmlns:p14="http://schemas.microsoft.com/office/powerpoint/2010/main" val="773339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41</a:t>
            </a:fld>
            <a:endParaRPr lang="es-CL"/>
          </a:p>
        </p:txBody>
      </p:sp>
    </p:spTree>
    <p:extLst>
      <p:ext uri="{BB962C8B-B14F-4D97-AF65-F5344CB8AC3E}">
        <p14:creationId xmlns:p14="http://schemas.microsoft.com/office/powerpoint/2010/main" val="1047010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7</a:t>
            </a:fld>
            <a:endParaRPr lang="es-CL"/>
          </a:p>
        </p:txBody>
      </p:sp>
    </p:spTree>
    <p:extLst>
      <p:ext uri="{BB962C8B-B14F-4D97-AF65-F5344CB8AC3E}">
        <p14:creationId xmlns:p14="http://schemas.microsoft.com/office/powerpoint/2010/main" val="1515887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8</a:t>
            </a:fld>
            <a:endParaRPr lang="es-CL"/>
          </a:p>
        </p:txBody>
      </p:sp>
    </p:spTree>
    <p:extLst>
      <p:ext uri="{BB962C8B-B14F-4D97-AF65-F5344CB8AC3E}">
        <p14:creationId xmlns:p14="http://schemas.microsoft.com/office/powerpoint/2010/main" val="3514135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9</a:t>
            </a:fld>
            <a:endParaRPr lang="es-CL"/>
          </a:p>
        </p:txBody>
      </p:sp>
    </p:spTree>
    <p:extLst>
      <p:ext uri="{BB962C8B-B14F-4D97-AF65-F5344CB8AC3E}">
        <p14:creationId xmlns:p14="http://schemas.microsoft.com/office/powerpoint/2010/main" val="1578541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10</a:t>
            </a:fld>
            <a:endParaRPr lang="es-CL"/>
          </a:p>
        </p:txBody>
      </p:sp>
    </p:spTree>
    <p:extLst>
      <p:ext uri="{BB962C8B-B14F-4D97-AF65-F5344CB8AC3E}">
        <p14:creationId xmlns:p14="http://schemas.microsoft.com/office/powerpoint/2010/main" val="795199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11</a:t>
            </a:fld>
            <a:endParaRPr lang="es-CL"/>
          </a:p>
        </p:txBody>
      </p:sp>
    </p:spTree>
    <p:extLst>
      <p:ext uri="{BB962C8B-B14F-4D97-AF65-F5344CB8AC3E}">
        <p14:creationId xmlns:p14="http://schemas.microsoft.com/office/powerpoint/2010/main" val="1408491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12</a:t>
            </a:fld>
            <a:endParaRPr lang="es-CL"/>
          </a:p>
        </p:txBody>
      </p:sp>
    </p:spTree>
    <p:extLst>
      <p:ext uri="{BB962C8B-B14F-4D97-AF65-F5344CB8AC3E}">
        <p14:creationId xmlns:p14="http://schemas.microsoft.com/office/powerpoint/2010/main" val="34297166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tif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ítulo principa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00235" y="2297874"/>
            <a:ext cx="10363200" cy="1131126"/>
          </a:xfrm>
          <a:prstGeom prst="rect">
            <a:avLst/>
          </a:prstGeom>
        </p:spPr>
        <p:txBody>
          <a:bodyPr anchor="t">
            <a:noAutofit/>
          </a:bodyPr>
          <a:lstStyle>
            <a:lvl1pPr algn="l">
              <a:defRPr lang="en-US" sz="4000" b="1" kern="1200" dirty="0">
                <a:solidFill>
                  <a:schemeClr val="tx1"/>
                </a:solidFill>
                <a:latin typeface="+mj-lt"/>
                <a:ea typeface="+mj-ea"/>
                <a:cs typeface="+mj-cs"/>
              </a:defRPr>
            </a:lvl1pPr>
          </a:lstStyle>
          <a:p>
            <a:r>
              <a:rPr lang="en-US" dirty="0"/>
              <a:t>Escriba el título de la presentación en un máximo de dos líneas</a:t>
            </a:r>
          </a:p>
        </p:txBody>
      </p:sp>
      <p:sp>
        <p:nvSpPr>
          <p:cNvPr id="3" name="Subtitle 2"/>
          <p:cNvSpPr>
            <a:spLocks noGrp="1"/>
          </p:cNvSpPr>
          <p:nvPr>
            <p:ph type="subTitle" idx="1" hasCustomPrompt="1"/>
          </p:nvPr>
        </p:nvSpPr>
        <p:spPr>
          <a:xfrm>
            <a:off x="1300235" y="3537914"/>
            <a:ext cx="9144000" cy="805486"/>
          </a:xfrm>
          <a:prstGeom prst="rect">
            <a:avLst/>
          </a:prstGeom>
        </p:spPr>
        <p:txBody>
          <a:bodyPr anchor="t"/>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Escriba la bajada del título de la presentación en un máximo de dos líneas</a:t>
            </a:r>
          </a:p>
        </p:txBody>
      </p:sp>
      <p:sp>
        <p:nvSpPr>
          <p:cNvPr id="17" name="Text Placeholder 16">
            <a:extLst>
              <a:ext uri="{FF2B5EF4-FFF2-40B4-BE49-F238E27FC236}">
                <a16:creationId xmlns:a16="http://schemas.microsoft.com/office/drawing/2014/main" id="{CF8AAC48-2EAF-1947-8824-4DCAA8EBCDDE}"/>
              </a:ext>
            </a:extLst>
          </p:cNvPr>
          <p:cNvSpPr>
            <a:spLocks noGrp="1"/>
          </p:cNvSpPr>
          <p:nvPr>
            <p:ph type="body" sz="quarter" idx="10" hasCustomPrompt="1"/>
          </p:nvPr>
        </p:nvSpPr>
        <p:spPr>
          <a:xfrm>
            <a:off x="8064499" y="4412203"/>
            <a:ext cx="3598935" cy="374110"/>
          </a:xfrm>
          <a:prstGeom prst="rect">
            <a:avLst/>
          </a:prstGeom>
        </p:spPr>
        <p:txBody>
          <a:bodyPr anchor="t"/>
          <a:lstStyle>
            <a:lvl1pPr marL="0" indent="0" algn="r">
              <a:spcBef>
                <a:spcPts val="0"/>
              </a:spcBef>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err="1"/>
              <a:t>Nombre</a:t>
            </a:r>
            <a:r>
              <a:rPr lang="en-US" dirty="0"/>
              <a:t> </a:t>
            </a:r>
            <a:r>
              <a:rPr lang="en-US" dirty="0" err="1"/>
              <a:t>Profesor</a:t>
            </a:r>
            <a:r>
              <a:rPr lang="en-US" dirty="0"/>
              <a:t> 2</a:t>
            </a:r>
          </a:p>
        </p:txBody>
      </p:sp>
      <p:sp>
        <p:nvSpPr>
          <p:cNvPr id="19" name="Text Placeholder 16">
            <a:extLst>
              <a:ext uri="{FF2B5EF4-FFF2-40B4-BE49-F238E27FC236}">
                <a16:creationId xmlns:a16="http://schemas.microsoft.com/office/drawing/2014/main" id="{89E84FF2-1C76-E445-AEFC-FAB647D1C0FC}"/>
              </a:ext>
            </a:extLst>
          </p:cNvPr>
          <p:cNvSpPr>
            <a:spLocks noGrp="1"/>
          </p:cNvSpPr>
          <p:nvPr>
            <p:ph type="body" sz="quarter" idx="11" hasCustomPrompt="1"/>
          </p:nvPr>
        </p:nvSpPr>
        <p:spPr>
          <a:xfrm>
            <a:off x="8064499" y="4840691"/>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e-mail</a:t>
            </a:r>
          </a:p>
        </p:txBody>
      </p:sp>
      <p:sp>
        <p:nvSpPr>
          <p:cNvPr id="8" name="Text Placeholder 16">
            <a:extLst>
              <a:ext uri="{FF2B5EF4-FFF2-40B4-BE49-F238E27FC236}">
                <a16:creationId xmlns:a16="http://schemas.microsoft.com/office/drawing/2014/main" id="{3CFFA6BC-13D3-9144-8BC5-135F8C7483F1}"/>
              </a:ext>
            </a:extLst>
          </p:cNvPr>
          <p:cNvSpPr>
            <a:spLocks noGrp="1"/>
          </p:cNvSpPr>
          <p:nvPr>
            <p:ph type="body" sz="quarter" idx="12" hasCustomPrompt="1"/>
          </p:nvPr>
        </p:nvSpPr>
        <p:spPr>
          <a:xfrm>
            <a:off x="8064499" y="5177539"/>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Twitter / Instagram / LinkedIn</a:t>
            </a:r>
          </a:p>
        </p:txBody>
      </p:sp>
      <p:pic>
        <p:nvPicPr>
          <p:cNvPr id="9" name="Picture 8">
            <a:extLst>
              <a:ext uri="{FF2B5EF4-FFF2-40B4-BE49-F238E27FC236}">
                <a16:creationId xmlns:a16="http://schemas.microsoft.com/office/drawing/2014/main" id="{9DF26F4F-6206-8945-8CEF-D474E428BC21}"/>
              </a:ext>
            </a:extLst>
          </p:cNvPr>
          <p:cNvPicPr>
            <a:picLocks noChangeAspect="1"/>
          </p:cNvPicPr>
          <p:nvPr userDrawn="1"/>
        </p:nvPicPr>
        <p:blipFill>
          <a:blip r:embed="rId2"/>
          <a:stretch>
            <a:fillRect/>
          </a:stretch>
        </p:blipFill>
        <p:spPr>
          <a:xfrm>
            <a:off x="10444235" y="149224"/>
            <a:ext cx="1493520" cy="607765"/>
          </a:xfrm>
          <a:prstGeom prst="rect">
            <a:avLst/>
          </a:prstGeom>
        </p:spPr>
      </p:pic>
      <p:pic>
        <p:nvPicPr>
          <p:cNvPr id="10" name="Picture 2" descr="https://lh6.googleusercontent.com/ZLGXLiyYQBDC3pNpzHlajnnY_WFW4j1mFpcX-qbvfs-xIsFhx2UUvf9cSRhJuQ-mGmXch_v7iOKH5eOYv2CunZheDTkcgPle13S0W0a56GxS1VAULDj-2kKjIumYR8nb6RJ32us8">
            <a:extLst>
              <a:ext uri="{FF2B5EF4-FFF2-40B4-BE49-F238E27FC236}">
                <a16:creationId xmlns:a16="http://schemas.microsoft.com/office/drawing/2014/main" id="{E07D9194-18D1-3F46-AD8D-78B13508536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5177" y="5373586"/>
            <a:ext cx="2606224" cy="14844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6">
            <a:extLst>
              <a:ext uri="{FF2B5EF4-FFF2-40B4-BE49-F238E27FC236}">
                <a16:creationId xmlns:a16="http://schemas.microsoft.com/office/drawing/2014/main" id="{B0F403C9-3321-264F-9FC7-14086E44593C}"/>
              </a:ext>
            </a:extLst>
          </p:cNvPr>
          <p:cNvSpPr>
            <a:spLocks noGrp="1"/>
          </p:cNvSpPr>
          <p:nvPr>
            <p:ph type="body" sz="quarter" idx="13" hasCustomPrompt="1"/>
          </p:nvPr>
        </p:nvSpPr>
        <p:spPr>
          <a:xfrm>
            <a:off x="4402065" y="4412203"/>
            <a:ext cx="3598935" cy="374110"/>
          </a:xfrm>
          <a:prstGeom prst="rect">
            <a:avLst/>
          </a:prstGeom>
        </p:spPr>
        <p:txBody>
          <a:bodyPr anchor="t"/>
          <a:lstStyle>
            <a:lvl1pPr marL="0" indent="0" algn="r">
              <a:spcBef>
                <a:spcPts val="0"/>
              </a:spcBef>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err="1"/>
              <a:t>Nombre</a:t>
            </a:r>
            <a:r>
              <a:rPr lang="en-US" dirty="0"/>
              <a:t> </a:t>
            </a:r>
            <a:r>
              <a:rPr lang="en-US" dirty="0" err="1"/>
              <a:t>Profesor</a:t>
            </a:r>
            <a:r>
              <a:rPr lang="en-US" dirty="0"/>
              <a:t> 1</a:t>
            </a:r>
          </a:p>
        </p:txBody>
      </p:sp>
      <p:sp>
        <p:nvSpPr>
          <p:cNvPr id="12" name="Text Placeholder 16">
            <a:extLst>
              <a:ext uri="{FF2B5EF4-FFF2-40B4-BE49-F238E27FC236}">
                <a16:creationId xmlns:a16="http://schemas.microsoft.com/office/drawing/2014/main" id="{77588184-A05E-0B4F-86B4-9100DFEE70E3}"/>
              </a:ext>
            </a:extLst>
          </p:cNvPr>
          <p:cNvSpPr>
            <a:spLocks noGrp="1"/>
          </p:cNvSpPr>
          <p:nvPr>
            <p:ph type="body" sz="quarter" idx="14" hasCustomPrompt="1"/>
          </p:nvPr>
        </p:nvSpPr>
        <p:spPr>
          <a:xfrm>
            <a:off x="4402065" y="4840691"/>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e-mail</a:t>
            </a:r>
          </a:p>
        </p:txBody>
      </p:sp>
      <p:sp>
        <p:nvSpPr>
          <p:cNvPr id="13" name="Text Placeholder 16">
            <a:extLst>
              <a:ext uri="{FF2B5EF4-FFF2-40B4-BE49-F238E27FC236}">
                <a16:creationId xmlns:a16="http://schemas.microsoft.com/office/drawing/2014/main" id="{51771A43-AD57-B041-8D6B-8DAA65244E19}"/>
              </a:ext>
            </a:extLst>
          </p:cNvPr>
          <p:cNvSpPr>
            <a:spLocks noGrp="1"/>
          </p:cNvSpPr>
          <p:nvPr>
            <p:ph type="body" sz="quarter" idx="15" hasCustomPrompt="1"/>
          </p:nvPr>
        </p:nvSpPr>
        <p:spPr>
          <a:xfrm>
            <a:off x="4402065" y="5177539"/>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Twitter / Instagram / LinkedIn</a:t>
            </a:r>
          </a:p>
        </p:txBody>
      </p:sp>
    </p:spTree>
    <p:extLst>
      <p:ext uri="{BB962C8B-B14F-4D97-AF65-F5344CB8AC3E}">
        <p14:creationId xmlns:p14="http://schemas.microsoft.com/office/powerpoint/2010/main" val="4169069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un contenedor CON bullets Grec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A5A216-2E4C-E74C-B515-ED3FDB5F0A3F}"/>
              </a:ext>
            </a:extLst>
          </p:cNvPr>
          <p:cNvSpPr>
            <a:spLocks noGrp="1"/>
          </p:cNvSpPr>
          <p:nvPr>
            <p:ph type="title" hasCustomPrompt="1"/>
          </p:nvPr>
        </p:nvSpPr>
        <p:spPr>
          <a:xfrm>
            <a:off x="838200" y="345124"/>
            <a:ext cx="10515600" cy="621528"/>
          </a:xfrm>
          <a:prstGeom prst="rect">
            <a:avLst/>
          </a:prstGeom>
        </p:spPr>
        <p:txBody>
          <a:bodyPr>
            <a:noAutofit/>
          </a:bodyPr>
          <a:lstStyle>
            <a:lvl1pPr>
              <a:defRPr sz="3600" b="1"/>
            </a:lvl1pPr>
          </a:lstStyle>
          <a:p>
            <a:r>
              <a:rPr lang="en-US" dirty="0"/>
              <a:t>Título en una </a:t>
            </a:r>
            <a:r>
              <a:rPr lang="en-US" dirty="0" err="1"/>
              <a:t>línea</a:t>
            </a:r>
            <a:r>
              <a:rPr lang="en-US" dirty="0"/>
              <a:t> (</a:t>
            </a:r>
            <a:r>
              <a:rPr lang="en-US" dirty="0" err="1"/>
              <a:t>Calibrí</a:t>
            </a:r>
            <a:r>
              <a:rPr lang="en-US" dirty="0"/>
              <a:t> Light - Headings 36)</a:t>
            </a:r>
          </a:p>
        </p:txBody>
      </p:sp>
      <p:sp>
        <p:nvSpPr>
          <p:cNvPr id="5" name="Google Shape;22;p3">
            <a:extLst>
              <a:ext uri="{FF2B5EF4-FFF2-40B4-BE49-F238E27FC236}">
                <a16:creationId xmlns:a16="http://schemas.microsoft.com/office/drawing/2014/main" id="{77E12CF4-46D4-3246-B576-B3C6C1739F5C}"/>
              </a:ext>
            </a:extLst>
          </p:cNvPr>
          <p:cNvSpPr txBox="1">
            <a:spLocks noGrp="1"/>
          </p:cNvSpPr>
          <p:nvPr>
            <p:ph type="subTitle" idx="10" hasCustomPrompt="1"/>
          </p:nvPr>
        </p:nvSpPr>
        <p:spPr>
          <a:xfrm>
            <a:off x="838200" y="1005842"/>
            <a:ext cx="10515600" cy="261256"/>
          </a:xfrm>
          <a:prstGeom prst="rect">
            <a:avLst/>
          </a:prstGeom>
          <a:noFill/>
          <a:ln>
            <a:noFill/>
          </a:ln>
        </p:spPr>
        <p:txBody>
          <a:bodyPr spcFirstLastPara="1" wrap="square" lIns="91425" tIns="0" rIns="91425" bIns="0" anchor="ctr" anchorCtr="0">
            <a:noAutofit/>
          </a:bodyPr>
          <a:lstStyle>
            <a:lvl1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sz="1800">
                <a:solidFill>
                  <a:srgbClr val="3F3F3F"/>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a:pPr>
            <a:r>
              <a:rPr lang="es-ES" dirty="0" err="1"/>
              <a:t>Click</a:t>
            </a:r>
            <a:r>
              <a:rPr lang="es-ES" dirty="0"/>
              <a:t> para añadir subtítulo en una línea (</a:t>
            </a:r>
            <a:r>
              <a:rPr lang="es-ES" dirty="0" err="1"/>
              <a:t>Calibrí</a:t>
            </a:r>
            <a:r>
              <a:rPr lang="es-ES" dirty="0"/>
              <a:t> 18)</a:t>
            </a:r>
          </a:p>
        </p:txBody>
      </p:sp>
      <p:sp>
        <p:nvSpPr>
          <p:cNvPr id="6" name="Content Placeholder 2">
            <a:extLst>
              <a:ext uri="{FF2B5EF4-FFF2-40B4-BE49-F238E27FC236}">
                <a16:creationId xmlns:a16="http://schemas.microsoft.com/office/drawing/2014/main" id="{4B3E94AE-98D0-4049-8A4D-E7D3A5F0951C}"/>
              </a:ext>
            </a:extLst>
          </p:cNvPr>
          <p:cNvSpPr>
            <a:spLocks noGrp="1"/>
          </p:cNvSpPr>
          <p:nvPr>
            <p:ph idx="11" hasCustomPrompt="1"/>
          </p:nvPr>
        </p:nvSpPr>
        <p:spPr>
          <a:xfrm>
            <a:off x="838200" y="6223263"/>
            <a:ext cx="10515600" cy="382214"/>
          </a:xfrm>
          <a:prstGeom prst="rect">
            <a:avLst/>
          </a:prstGeom>
        </p:spPr>
        <p:txBody>
          <a:bodyPr anchor="t"/>
          <a:lstStyle>
            <a:lvl1pPr marL="0" marR="0" indent="0" algn="l" defTabSz="914400" rtl="0" eaLnBrk="1" fontAlgn="auto" latinLnBrk="0" hangingPunct="1">
              <a:lnSpc>
                <a:spcPct val="90000"/>
              </a:lnSpc>
              <a:spcBef>
                <a:spcPts val="0"/>
              </a:spcBef>
              <a:spcAft>
                <a:spcPts val="0"/>
              </a:spcAft>
              <a:buClr>
                <a:srgbClr val="00B0F0"/>
              </a:buClr>
              <a:buSzTx/>
              <a:buFont typeface="Arial" panose="020B0604020202020204" pitchFamily="34" charset="0"/>
              <a:buNone/>
              <a:tabLst/>
              <a:defRPr sz="1200">
                <a:solidFill>
                  <a:schemeClr val="tx1">
                    <a:lumMod val="65000"/>
                    <a:lumOff val="35000"/>
                  </a:schemeClr>
                </a:solidFill>
              </a:defRPr>
            </a:lvl1pPr>
          </a:lstStyle>
          <a:p>
            <a:pPr lvl="0"/>
            <a:r>
              <a:rPr lang="en-US" dirty="0"/>
              <a:t>Fuente:</a:t>
            </a:r>
          </a:p>
          <a:p>
            <a:pPr marL="0" marR="0" lvl="0" indent="0" algn="l" defTabSz="914400" rtl="0" eaLnBrk="1" fontAlgn="auto" latinLnBrk="0" hangingPunct="1">
              <a:lnSpc>
                <a:spcPct val="90000"/>
              </a:lnSpc>
              <a:spcBef>
                <a:spcPts val="0"/>
              </a:spcBef>
              <a:spcAft>
                <a:spcPts val="0"/>
              </a:spcAft>
              <a:buClr>
                <a:srgbClr val="00B0F0"/>
              </a:buClr>
              <a:buSzTx/>
              <a:buFont typeface="Arial" panose="020B0604020202020204" pitchFamily="34" charset="0"/>
              <a:buNone/>
              <a:tabLst/>
              <a:defRPr/>
            </a:pPr>
            <a:r>
              <a:rPr lang="en-US" dirty="0"/>
              <a:t>Lorem ipsum at </a:t>
            </a:r>
            <a:r>
              <a:rPr lang="en-US" dirty="0" err="1"/>
              <a:t>dolomen</a:t>
            </a:r>
            <a:r>
              <a:rPr lang="en-US" dirty="0"/>
              <a:t> (Calibri Body 12)</a:t>
            </a:r>
          </a:p>
          <a:p>
            <a:pPr lvl="0"/>
            <a:endParaRPr lang="en-US" dirty="0"/>
          </a:p>
          <a:p>
            <a:pPr lvl="0"/>
            <a:endParaRPr lang="en-US" dirty="0"/>
          </a:p>
        </p:txBody>
      </p:sp>
    </p:spTree>
    <p:extLst>
      <p:ext uri="{BB962C8B-B14F-4D97-AF65-F5344CB8AC3E}">
        <p14:creationId xmlns:p14="http://schemas.microsoft.com/office/powerpoint/2010/main" val="211914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Dinámica o sprint">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F53FB506-A610-1F40-A648-464F5C492EB4}"/>
              </a:ext>
            </a:extLst>
          </p:cNvPr>
          <p:cNvSpPr>
            <a:spLocks noGrp="1"/>
          </p:cNvSpPr>
          <p:nvPr>
            <p:ph type="ctrTitle" hasCustomPrompt="1"/>
          </p:nvPr>
        </p:nvSpPr>
        <p:spPr>
          <a:xfrm>
            <a:off x="2452438" y="658912"/>
            <a:ext cx="9225035" cy="1131126"/>
          </a:xfrm>
          <a:prstGeom prst="rect">
            <a:avLst/>
          </a:prstGeom>
        </p:spPr>
        <p:txBody>
          <a:bodyPr anchor="t">
            <a:norm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2800" b="1"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Título de la dinámica o sprint (Calibri Light Headings 28)</a:t>
            </a:r>
            <a:br>
              <a:rPr lang="en-US" dirty="0"/>
            </a:br>
            <a:endParaRPr lang="en-US" dirty="0"/>
          </a:p>
        </p:txBody>
      </p:sp>
      <p:sp>
        <p:nvSpPr>
          <p:cNvPr id="35" name="Subtitle 2">
            <a:extLst>
              <a:ext uri="{FF2B5EF4-FFF2-40B4-BE49-F238E27FC236}">
                <a16:creationId xmlns:a16="http://schemas.microsoft.com/office/drawing/2014/main" id="{9582FACD-B802-BC4C-BCCA-6103EAC9508C}"/>
              </a:ext>
            </a:extLst>
          </p:cNvPr>
          <p:cNvSpPr>
            <a:spLocks noGrp="1"/>
          </p:cNvSpPr>
          <p:nvPr>
            <p:ph type="subTitle" idx="1" hasCustomPrompt="1"/>
          </p:nvPr>
        </p:nvSpPr>
        <p:spPr>
          <a:xfrm>
            <a:off x="2438399" y="1967875"/>
            <a:ext cx="9225035" cy="4305925"/>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Instrucciones de la dinámica o sprint (Calibri - Body 20)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Objetivo</a:t>
            </a:r>
            <a:r>
              <a:rPr lang="en-US" dirty="0"/>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Instrucciones</a:t>
            </a:r>
            <a:r>
              <a:rPr lang="en-US" dirty="0"/>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Resultados</a:t>
            </a:r>
            <a:r>
              <a:rPr lang="en-US" dirty="0"/>
              <a:t> </a:t>
            </a:r>
            <a:r>
              <a:rPr lang="en-US" dirty="0" err="1"/>
              <a:t>esperados</a:t>
            </a:r>
            <a:r>
              <a:rPr lang="en-US" dirty="0"/>
              <a:t>:</a:t>
            </a:r>
          </a:p>
          <a:p>
            <a:endParaRPr lang="en-US" dirty="0"/>
          </a:p>
        </p:txBody>
      </p:sp>
      <p:grpSp>
        <p:nvGrpSpPr>
          <p:cNvPr id="2" name="Group 1">
            <a:extLst>
              <a:ext uri="{FF2B5EF4-FFF2-40B4-BE49-F238E27FC236}">
                <a16:creationId xmlns:a16="http://schemas.microsoft.com/office/drawing/2014/main" id="{526ABAD3-DE8C-FB45-8C5F-B52CDBE0DE6A}"/>
              </a:ext>
            </a:extLst>
          </p:cNvPr>
          <p:cNvGrpSpPr/>
          <p:nvPr userDrawn="1"/>
        </p:nvGrpSpPr>
        <p:grpSpPr>
          <a:xfrm>
            <a:off x="-232535" y="166175"/>
            <a:ext cx="1862727" cy="3262825"/>
            <a:chOff x="2485265" y="581759"/>
            <a:chExt cx="1862727" cy="3262825"/>
          </a:xfrm>
        </p:grpSpPr>
        <p:sp>
          <p:nvSpPr>
            <p:cNvPr id="12" name="Triangle 11">
              <a:extLst>
                <a:ext uri="{FF2B5EF4-FFF2-40B4-BE49-F238E27FC236}">
                  <a16:creationId xmlns:a16="http://schemas.microsoft.com/office/drawing/2014/main" id="{1AA1BA26-4BCF-8848-B264-64E71A4518E7}"/>
                </a:ext>
              </a:extLst>
            </p:cNvPr>
            <p:cNvSpPr/>
            <p:nvPr userDrawn="1"/>
          </p:nvSpPr>
          <p:spPr>
            <a:xfrm rot="12600000">
              <a:off x="2485265" y="581759"/>
              <a:ext cx="810774" cy="698943"/>
            </a:xfrm>
            <a:prstGeom prst="triangle">
              <a:avLst/>
            </a:prstGeom>
            <a:solidFill>
              <a:srgbClr val="FAD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3" name="Triangle 12">
              <a:extLst>
                <a:ext uri="{FF2B5EF4-FFF2-40B4-BE49-F238E27FC236}">
                  <a16:creationId xmlns:a16="http://schemas.microsoft.com/office/drawing/2014/main" id="{5CBC9CB3-A0C8-8642-B3F2-E147AC27C904}"/>
                </a:ext>
              </a:extLst>
            </p:cNvPr>
            <p:cNvSpPr/>
            <p:nvPr userDrawn="1"/>
          </p:nvSpPr>
          <p:spPr>
            <a:xfrm rot="12600000">
              <a:off x="3185107" y="989259"/>
              <a:ext cx="810774" cy="698943"/>
            </a:xfrm>
            <a:prstGeom prst="triangle">
              <a:avLst/>
            </a:prstGeom>
            <a:solidFill>
              <a:srgbClr val="FF7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4" name="Triangle 13">
              <a:extLst>
                <a:ext uri="{FF2B5EF4-FFF2-40B4-BE49-F238E27FC236}">
                  <a16:creationId xmlns:a16="http://schemas.microsoft.com/office/drawing/2014/main" id="{9D3F80EE-5E39-A348-8194-E8ED9494F397}"/>
                </a:ext>
              </a:extLst>
            </p:cNvPr>
            <p:cNvSpPr/>
            <p:nvPr userDrawn="1"/>
          </p:nvSpPr>
          <p:spPr>
            <a:xfrm rot="1794778">
              <a:off x="2833478" y="785511"/>
              <a:ext cx="810774" cy="698943"/>
            </a:xfrm>
            <a:prstGeom prst="triangle">
              <a:avLst/>
            </a:prstGeom>
            <a:solidFill>
              <a:srgbClr val="F7A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5" name="Triangle 14">
              <a:extLst>
                <a:ext uri="{FF2B5EF4-FFF2-40B4-BE49-F238E27FC236}">
                  <a16:creationId xmlns:a16="http://schemas.microsoft.com/office/drawing/2014/main" id="{2DEC1EFA-368D-5446-9007-231C2C3DE741}"/>
                </a:ext>
              </a:extLst>
            </p:cNvPr>
            <p:cNvSpPr/>
            <p:nvPr userDrawn="1"/>
          </p:nvSpPr>
          <p:spPr>
            <a:xfrm rot="1794778">
              <a:off x="3536736" y="1193015"/>
              <a:ext cx="810774" cy="698943"/>
            </a:xfrm>
            <a:prstGeom prst="triangle">
              <a:avLst/>
            </a:prstGeom>
            <a:solidFill>
              <a:srgbClr val="FF4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6" name="Triangle 15">
              <a:extLst>
                <a:ext uri="{FF2B5EF4-FFF2-40B4-BE49-F238E27FC236}">
                  <a16:creationId xmlns:a16="http://schemas.microsoft.com/office/drawing/2014/main" id="{AA634918-0738-414A-845D-A91A2395D3BE}"/>
                </a:ext>
              </a:extLst>
            </p:cNvPr>
            <p:cNvSpPr/>
            <p:nvPr userDrawn="1"/>
          </p:nvSpPr>
          <p:spPr>
            <a:xfrm rot="12600000">
              <a:off x="3188198" y="2737033"/>
              <a:ext cx="810774" cy="698943"/>
            </a:xfrm>
            <a:prstGeom prst="triangle">
              <a:avLst/>
            </a:prstGeom>
            <a:solidFill>
              <a:srgbClr val="008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7" name="Triangle 16">
              <a:extLst>
                <a:ext uri="{FF2B5EF4-FFF2-40B4-BE49-F238E27FC236}">
                  <a16:creationId xmlns:a16="http://schemas.microsoft.com/office/drawing/2014/main" id="{54606F2B-0509-C144-8221-9A51D6B321EF}"/>
                </a:ext>
              </a:extLst>
            </p:cNvPr>
            <p:cNvSpPr/>
            <p:nvPr userDrawn="1"/>
          </p:nvSpPr>
          <p:spPr>
            <a:xfrm rot="12600000">
              <a:off x="2485266" y="3145641"/>
              <a:ext cx="810774" cy="698943"/>
            </a:xfrm>
            <a:prstGeom prst="triangle">
              <a:avLst/>
            </a:prstGeom>
            <a:solidFill>
              <a:srgbClr val="008F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8" name="Triangle 17">
              <a:extLst>
                <a:ext uri="{FF2B5EF4-FFF2-40B4-BE49-F238E27FC236}">
                  <a16:creationId xmlns:a16="http://schemas.microsoft.com/office/drawing/2014/main" id="{C774F452-A397-7641-A7CF-20EFE9487EC5}"/>
                </a:ext>
              </a:extLst>
            </p:cNvPr>
            <p:cNvSpPr/>
            <p:nvPr userDrawn="1"/>
          </p:nvSpPr>
          <p:spPr>
            <a:xfrm rot="1794778">
              <a:off x="2834762" y="2539064"/>
              <a:ext cx="810774" cy="698943"/>
            </a:xfrm>
            <a:prstGeom prst="triangle">
              <a:avLst/>
            </a:prstGeom>
            <a:solidFill>
              <a:srgbClr val="03A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9" name="Triangle 18">
              <a:extLst>
                <a:ext uri="{FF2B5EF4-FFF2-40B4-BE49-F238E27FC236}">
                  <a16:creationId xmlns:a16="http://schemas.microsoft.com/office/drawing/2014/main" id="{4FF3DCC4-AA57-3B4F-9E38-A886B9CEE9C8}"/>
                </a:ext>
              </a:extLst>
            </p:cNvPr>
            <p:cNvSpPr/>
            <p:nvPr userDrawn="1"/>
          </p:nvSpPr>
          <p:spPr>
            <a:xfrm rot="1794778">
              <a:off x="3537218" y="2130454"/>
              <a:ext cx="810774" cy="698943"/>
            </a:xfrm>
            <a:prstGeom prst="triangle">
              <a:avLst/>
            </a:prstGeom>
            <a:solidFill>
              <a:srgbClr val="40A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grpSp>
    </p:spTree>
    <p:extLst>
      <p:ext uri="{BB962C8B-B14F-4D97-AF65-F5344CB8AC3E}">
        <p14:creationId xmlns:p14="http://schemas.microsoft.com/office/powerpoint/2010/main" val="1395812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Cier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46C2F8-8DE9-734A-B5BF-FB5AE0FBF392}"/>
              </a:ext>
            </a:extLst>
          </p:cNvPr>
          <p:cNvPicPr>
            <a:picLocks noChangeAspect="1"/>
          </p:cNvPicPr>
          <p:nvPr userDrawn="1"/>
        </p:nvPicPr>
        <p:blipFill>
          <a:blip r:embed="rId2"/>
          <a:stretch>
            <a:fillRect/>
          </a:stretch>
        </p:blipFill>
        <p:spPr>
          <a:xfrm>
            <a:off x="265594" y="-2231"/>
            <a:ext cx="11660813" cy="6858000"/>
          </a:xfrm>
          <a:prstGeom prst="rect">
            <a:avLst/>
          </a:prstGeom>
        </p:spPr>
      </p:pic>
      <p:pic>
        <p:nvPicPr>
          <p:cNvPr id="19" name="Picture 18">
            <a:extLst>
              <a:ext uri="{FF2B5EF4-FFF2-40B4-BE49-F238E27FC236}">
                <a16:creationId xmlns:a16="http://schemas.microsoft.com/office/drawing/2014/main" id="{E9AE157C-E297-F049-9F65-44B1861A6394}"/>
              </a:ext>
            </a:extLst>
          </p:cNvPr>
          <p:cNvPicPr>
            <a:picLocks noChangeAspect="1"/>
          </p:cNvPicPr>
          <p:nvPr userDrawn="1"/>
        </p:nvPicPr>
        <p:blipFill>
          <a:blip r:embed="rId3"/>
          <a:stretch>
            <a:fillRect/>
          </a:stretch>
        </p:blipFill>
        <p:spPr>
          <a:xfrm>
            <a:off x="2928785" y="4411606"/>
            <a:ext cx="2043857" cy="831716"/>
          </a:xfrm>
          <a:prstGeom prst="rect">
            <a:avLst/>
          </a:prstGeom>
        </p:spPr>
      </p:pic>
      <p:pic>
        <p:nvPicPr>
          <p:cNvPr id="20" name="Picture 2" descr="https://lh6.googleusercontent.com/ZLGXLiyYQBDC3pNpzHlajnnY_WFW4j1mFpcX-qbvfs-xIsFhx2UUvf9cSRhJuQ-mGmXch_v7iOKH5eOYv2CunZheDTkcgPle13S0W0a56GxS1VAULDj-2kKjIumYR8nb6RJ32us8">
            <a:extLst>
              <a:ext uri="{FF2B5EF4-FFF2-40B4-BE49-F238E27FC236}">
                <a16:creationId xmlns:a16="http://schemas.microsoft.com/office/drawing/2014/main" id="{E063C76F-AF6C-A642-A4AF-6962FD1A1604}"/>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14821" b="31638"/>
          <a:stretch/>
        </p:blipFill>
        <p:spPr bwMode="auto">
          <a:xfrm>
            <a:off x="5557533" y="4439638"/>
            <a:ext cx="2635516" cy="803684"/>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C9A69EBE-EB5E-7343-8BBA-6A30EC3F544D}"/>
              </a:ext>
            </a:extLst>
          </p:cNvPr>
          <p:cNvSpPr txBox="1">
            <a:spLocks/>
          </p:cNvSpPr>
          <p:nvPr userDrawn="1"/>
        </p:nvSpPr>
        <p:spPr>
          <a:xfrm>
            <a:off x="2624554" y="2663563"/>
            <a:ext cx="5846081" cy="11654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lang="en-US" sz="1600" b="0" i="0" kern="1200">
                <a:solidFill>
                  <a:schemeClr val="tx1"/>
                </a:solidFill>
                <a:effectLst/>
                <a:latin typeface="+mj-lt"/>
                <a:ea typeface="+mj-ea"/>
                <a:cs typeface="+mj-cs"/>
              </a:defRPr>
            </a:lvl1pPr>
          </a:lstStyle>
          <a:p>
            <a:r>
              <a:rPr lang="en-US" sz="6000" b="1" dirty="0"/>
              <a:t>Muchas gracias</a:t>
            </a:r>
          </a:p>
        </p:txBody>
      </p:sp>
      <p:sp>
        <p:nvSpPr>
          <p:cNvPr id="25" name="Title 1">
            <a:extLst>
              <a:ext uri="{FF2B5EF4-FFF2-40B4-BE49-F238E27FC236}">
                <a16:creationId xmlns:a16="http://schemas.microsoft.com/office/drawing/2014/main" id="{D17DD490-99D8-3146-A681-AB0DF499E70A}"/>
              </a:ext>
            </a:extLst>
          </p:cNvPr>
          <p:cNvSpPr txBox="1">
            <a:spLocks/>
          </p:cNvSpPr>
          <p:nvPr userDrawn="1"/>
        </p:nvSpPr>
        <p:spPr>
          <a:xfrm>
            <a:off x="2624553" y="3683146"/>
            <a:ext cx="5846081" cy="229186"/>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lang="en-US" sz="1600" b="0" i="0" kern="1200">
                <a:solidFill>
                  <a:schemeClr val="tx1"/>
                </a:solidFill>
                <a:effectLst/>
                <a:latin typeface="+mj-lt"/>
                <a:ea typeface="+mj-ea"/>
                <a:cs typeface="+mj-cs"/>
              </a:defRPr>
            </a:lvl1pPr>
          </a:lstStyle>
          <a:p>
            <a:br>
              <a:rPr lang="en-US" sz="600" dirty="0"/>
            </a:br>
            <a:r>
              <a:rPr lang="en-US" sz="600" b="0" i="0">
                <a:solidFill>
                  <a:srgbClr val="444444"/>
                </a:solidFill>
                <a:effectLst/>
                <a:latin typeface="HelveticaNeue" panose="02000503000000020004" pitchFamily="2" charset="0"/>
              </a:rPr>
              <a:t>01001101 01110101 01100011 01101000 01100001 01110011 00100000 01100111 01110010 01100001 01100011 01101001 01100001 01110011</a:t>
            </a:r>
            <a:endParaRPr lang="en-US" sz="600" b="1" dirty="0"/>
          </a:p>
        </p:txBody>
      </p:sp>
      <p:grpSp>
        <p:nvGrpSpPr>
          <p:cNvPr id="2" name="Group 1">
            <a:extLst>
              <a:ext uri="{FF2B5EF4-FFF2-40B4-BE49-F238E27FC236}">
                <a16:creationId xmlns:a16="http://schemas.microsoft.com/office/drawing/2014/main" id="{4C0A4174-F5EA-F04D-936E-20EF7C3850CF}"/>
              </a:ext>
            </a:extLst>
          </p:cNvPr>
          <p:cNvGrpSpPr/>
          <p:nvPr userDrawn="1"/>
        </p:nvGrpSpPr>
        <p:grpSpPr>
          <a:xfrm>
            <a:off x="-12700" y="-2229"/>
            <a:ext cx="2450686" cy="6860233"/>
            <a:chOff x="-12700" y="-2229"/>
            <a:chExt cx="2450686" cy="6860233"/>
          </a:xfrm>
        </p:grpSpPr>
        <p:sp>
          <p:nvSpPr>
            <p:cNvPr id="21" name="Triangle 20">
              <a:extLst>
                <a:ext uri="{FF2B5EF4-FFF2-40B4-BE49-F238E27FC236}">
                  <a16:creationId xmlns:a16="http://schemas.microsoft.com/office/drawing/2014/main" id="{194091D0-03E7-A84A-83E6-2BFE9C55302B}"/>
                </a:ext>
              </a:extLst>
            </p:cNvPr>
            <p:cNvSpPr/>
            <p:nvPr userDrawn="1"/>
          </p:nvSpPr>
          <p:spPr>
            <a:xfrm>
              <a:off x="-270" y="5986919"/>
              <a:ext cx="1742170" cy="87108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22" name="Triangle 21">
              <a:extLst>
                <a:ext uri="{FF2B5EF4-FFF2-40B4-BE49-F238E27FC236}">
                  <a16:creationId xmlns:a16="http://schemas.microsoft.com/office/drawing/2014/main" id="{CE1DC128-5F83-9646-B0C3-3FE56F113D53}"/>
                </a:ext>
              </a:extLst>
            </p:cNvPr>
            <p:cNvSpPr/>
            <p:nvPr userDrawn="1"/>
          </p:nvSpPr>
          <p:spPr>
            <a:xfrm rot="5400000">
              <a:off x="-409146" y="403358"/>
              <a:ext cx="1616927" cy="805754"/>
            </a:xfrm>
            <a:prstGeom prst="triangle">
              <a:avLst/>
            </a:prstGeom>
            <a:solidFill>
              <a:srgbClr val="F05C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3" name="Rectangle 22">
              <a:extLst>
                <a:ext uri="{FF2B5EF4-FFF2-40B4-BE49-F238E27FC236}">
                  <a16:creationId xmlns:a16="http://schemas.microsoft.com/office/drawing/2014/main" id="{85CF54DB-17E9-714F-A445-190A56BF22D9}"/>
                </a:ext>
              </a:extLst>
            </p:cNvPr>
            <p:cNvSpPr/>
            <p:nvPr userDrawn="1"/>
          </p:nvSpPr>
          <p:spPr>
            <a:xfrm rot="2700000">
              <a:off x="255135" y="1128813"/>
              <a:ext cx="1231900" cy="1231900"/>
            </a:xfrm>
            <a:prstGeom prst="rect">
              <a:avLst/>
            </a:prstGeom>
            <a:solidFill>
              <a:srgbClr val="374E6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6" name="Triangle 25">
              <a:extLst>
                <a:ext uri="{FF2B5EF4-FFF2-40B4-BE49-F238E27FC236}">
                  <a16:creationId xmlns:a16="http://schemas.microsoft.com/office/drawing/2014/main" id="{FBA2E1C0-F52F-DE47-8770-45BA764AB2D7}"/>
                </a:ext>
              </a:extLst>
            </p:cNvPr>
            <p:cNvSpPr/>
            <p:nvPr userDrawn="1"/>
          </p:nvSpPr>
          <p:spPr>
            <a:xfrm rot="5400000">
              <a:off x="-418287" y="5523999"/>
              <a:ext cx="1616927" cy="805754"/>
            </a:xfrm>
            <a:prstGeom prst="triangle">
              <a:avLst/>
            </a:prstGeom>
            <a:solidFill>
              <a:srgbClr val="F05C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7" name="Rectangle 26">
              <a:extLst>
                <a:ext uri="{FF2B5EF4-FFF2-40B4-BE49-F238E27FC236}">
                  <a16:creationId xmlns:a16="http://schemas.microsoft.com/office/drawing/2014/main" id="{7183B2E9-53EF-2E44-B2EE-D505E9FCBD29}"/>
                </a:ext>
              </a:extLst>
            </p:cNvPr>
            <p:cNvSpPr/>
            <p:nvPr userDrawn="1"/>
          </p:nvSpPr>
          <p:spPr>
            <a:xfrm rot="2700000">
              <a:off x="254864" y="4372397"/>
              <a:ext cx="1231900" cy="1231900"/>
            </a:xfrm>
            <a:prstGeom prst="rect">
              <a:avLst/>
            </a:prstGeom>
            <a:solidFill>
              <a:srgbClr val="FAD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8" name="Rectangle 27">
              <a:extLst>
                <a:ext uri="{FF2B5EF4-FFF2-40B4-BE49-F238E27FC236}">
                  <a16:creationId xmlns:a16="http://schemas.microsoft.com/office/drawing/2014/main" id="{48571C50-4BC1-4C4E-8423-E5FE66F193F6}"/>
                </a:ext>
              </a:extLst>
            </p:cNvPr>
            <p:cNvSpPr/>
            <p:nvPr userDrawn="1"/>
          </p:nvSpPr>
          <p:spPr>
            <a:xfrm rot="2700000">
              <a:off x="1206086" y="5311919"/>
              <a:ext cx="1231900" cy="1231900"/>
            </a:xfrm>
            <a:prstGeom prst="rect">
              <a:avLst/>
            </a:prstGeom>
            <a:solidFill>
              <a:srgbClr val="40A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grpSp>
    </p:spTree>
    <p:extLst>
      <p:ext uri="{BB962C8B-B14F-4D97-AF65-F5344CB8AC3E}">
        <p14:creationId xmlns:p14="http://schemas.microsoft.com/office/powerpoint/2010/main" val="155435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un contenedor SIN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825625"/>
            <a:ext cx="10515600" cy="4351338"/>
          </a:xfrm>
          <a:prstGeom prst="rect">
            <a:avLst/>
          </a:prstGeom>
        </p:spPr>
        <p:txBody>
          <a:bodyPr/>
          <a:lstStyle>
            <a:lvl1pPr marL="0" indent="0">
              <a:buNone/>
              <a:defRPr/>
            </a:lvl1pPr>
            <a:lvl2pPr marL="457200" indent="0">
              <a:buNone/>
              <a:defRPr/>
            </a:lvl2pPr>
          </a:lstStyle>
          <a:p>
            <a:pPr lvl="0"/>
            <a:r>
              <a:rPr lang="en-US" dirty="0"/>
              <a:t>Click to edit Master text styles</a:t>
            </a:r>
          </a:p>
        </p:txBody>
      </p:sp>
      <p:sp>
        <p:nvSpPr>
          <p:cNvPr id="4" name="Title 1">
            <a:extLst>
              <a:ext uri="{FF2B5EF4-FFF2-40B4-BE49-F238E27FC236}">
                <a16:creationId xmlns:a16="http://schemas.microsoft.com/office/drawing/2014/main" id="{C4A5A216-2E4C-E74C-B515-ED3FDB5F0A3F}"/>
              </a:ext>
            </a:extLst>
          </p:cNvPr>
          <p:cNvSpPr>
            <a:spLocks noGrp="1"/>
          </p:cNvSpPr>
          <p:nvPr>
            <p:ph type="title" hasCustomPrompt="1"/>
          </p:nvPr>
        </p:nvSpPr>
        <p:spPr>
          <a:xfrm>
            <a:off x="838200" y="345124"/>
            <a:ext cx="10515600" cy="621528"/>
          </a:xfrm>
          <a:prstGeom prst="rect">
            <a:avLst/>
          </a:prstGeom>
        </p:spPr>
        <p:txBody>
          <a:bodyPr>
            <a:noAutofit/>
          </a:bodyPr>
          <a:lstStyle>
            <a:lvl1pPr>
              <a:defRPr sz="3600" b="1"/>
            </a:lvl1pPr>
          </a:lstStyle>
          <a:p>
            <a:r>
              <a:rPr lang="en-US" dirty="0"/>
              <a:t>Título en una línea</a:t>
            </a:r>
          </a:p>
        </p:txBody>
      </p:sp>
      <p:sp>
        <p:nvSpPr>
          <p:cNvPr id="5" name="Google Shape;22;p3">
            <a:extLst>
              <a:ext uri="{FF2B5EF4-FFF2-40B4-BE49-F238E27FC236}">
                <a16:creationId xmlns:a16="http://schemas.microsoft.com/office/drawing/2014/main" id="{77E12CF4-46D4-3246-B576-B3C6C1739F5C}"/>
              </a:ext>
            </a:extLst>
          </p:cNvPr>
          <p:cNvSpPr txBox="1">
            <a:spLocks noGrp="1"/>
          </p:cNvSpPr>
          <p:nvPr>
            <p:ph type="subTitle" idx="10" hasCustomPrompt="1"/>
          </p:nvPr>
        </p:nvSpPr>
        <p:spPr>
          <a:xfrm>
            <a:off x="838200" y="1005842"/>
            <a:ext cx="10515600" cy="261256"/>
          </a:xfrm>
          <a:prstGeom prst="rect">
            <a:avLst/>
          </a:prstGeom>
          <a:noFill/>
          <a:ln>
            <a:noFill/>
          </a:ln>
        </p:spPr>
        <p:txBody>
          <a:bodyPr spcFirstLastPara="1" wrap="square" lIns="91425" tIns="0" rIns="91425" bIns="0" anchor="ctr" anchorCtr="0">
            <a:noAutofit/>
          </a:bodyPr>
          <a:lstStyle>
            <a:lvl1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sz="1800">
                <a:solidFill>
                  <a:srgbClr val="3F3F3F"/>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a:pPr>
            <a:r>
              <a:rPr lang="es-ES"/>
              <a:t>Click para añadir subtítulo en una línea</a:t>
            </a:r>
          </a:p>
        </p:txBody>
      </p:sp>
      <p:sp>
        <p:nvSpPr>
          <p:cNvPr id="6" name="Content Placeholder 2">
            <a:extLst>
              <a:ext uri="{FF2B5EF4-FFF2-40B4-BE49-F238E27FC236}">
                <a16:creationId xmlns:a16="http://schemas.microsoft.com/office/drawing/2014/main" id="{0D7554AD-1FF2-A54F-83D6-FF272FC46884}"/>
              </a:ext>
            </a:extLst>
          </p:cNvPr>
          <p:cNvSpPr>
            <a:spLocks noGrp="1"/>
          </p:cNvSpPr>
          <p:nvPr>
            <p:ph idx="11" hasCustomPrompt="1"/>
          </p:nvPr>
        </p:nvSpPr>
        <p:spPr>
          <a:xfrm>
            <a:off x="838200" y="6223263"/>
            <a:ext cx="10515600" cy="382214"/>
          </a:xfrm>
          <a:prstGeom prst="rect">
            <a:avLst/>
          </a:prstGeom>
        </p:spPr>
        <p:txBody>
          <a:bodyPr anchor="t"/>
          <a:lstStyle>
            <a:lvl1pPr marL="0" indent="0">
              <a:lnSpc>
                <a:spcPct val="90000"/>
              </a:lnSpc>
              <a:spcBef>
                <a:spcPts val="0"/>
              </a:spcBef>
              <a:buClr>
                <a:srgbClr val="00B0F0"/>
              </a:buClr>
              <a:buNone/>
              <a:defRPr sz="1200">
                <a:solidFill>
                  <a:schemeClr val="tx1">
                    <a:lumMod val="65000"/>
                    <a:lumOff val="35000"/>
                  </a:schemeClr>
                </a:solidFill>
              </a:defRPr>
            </a:lvl1pPr>
          </a:lstStyle>
          <a:p>
            <a:pPr lvl="0"/>
            <a:r>
              <a:rPr lang="en-US" dirty="0"/>
              <a:t>Fuente:</a:t>
            </a:r>
          </a:p>
          <a:p>
            <a:pPr lvl="0"/>
            <a:r>
              <a:rPr lang="en-US" dirty="0"/>
              <a:t>Lorem ipsum at dolomen</a:t>
            </a:r>
          </a:p>
          <a:p>
            <a:pPr lvl="0"/>
            <a:endParaRPr lang="en-US" dirty="0"/>
          </a:p>
        </p:txBody>
      </p:sp>
    </p:spTree>
    <p:extLst>
      <p:ext uri="{BB962C8B-B14F-4D97-AF65-F5344CB8AC3E}">
        <p14:creationId xmlns:p14="http://schemas.microsoft.com/office/powerpoint/2010/main" val="254859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bliografía y lecturas complementaria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825625"/>
            <a:ext cx="10515600" cy="4351338"/>
          </a:xfrm>
          <a:prstGeom prst="rect">
            <a:avLst/>
          </a:prstGeom>
        </p:spPr>
        <p:txBody>
          <a:bodyPr/>
          <a:lstStyle>
            <a:lvl1pPr>
              <a:buClr>
                <a:srgbClr val="00B0F0"/>
              </a:buClr>
              <a:defRPr sz="2000"/>
            </a:lvl1pPr>
          </a:lstStyle>
          <a:p>
            <a:pPr lvl="0"/>
            <a:r>
              <a:rPr lang="en-US" dirty="0" err="1"/>
              <a:t>Biblio</a:t>
            </a:r>
            <a:r>
              <a:rPr lang="en-US" dirty="0"/>
              <a:t> 1 (Calibri Body 20)</a:t>
            </a:r>
          </a:p>
          <a:p>
            <a:pPr lvl="0"/>
            <a:r>
              <a:rPr lang="en-US" dirty="0"/>
              <a:t>Biblio 2</a:t>
            </a:r>
          </a:p>
          <a:p>
            <a:pPr lvl="0"/>
            <a:endParaRPr lang="en-US" dirty="0"/>
          </a:p>
        </p:txBody>
      </p:sp>
      <p:sp>
        <p:nvSpPr>
          <p:cNvPr id="7" name="Title 1">
            <a:extLst>
              <a:ext uri="{FF2B5EF4-FFF2-40B4-BE49-F238E27FC236}">
                <a16:creationId xmlns:a16="http://schemas.microsoft.com/office/drawing/2014/main" id="{0723F675-34FE-0642-B747-6BB2FC82BB8B}"/>
              </a:ext>
            </a:extLst>
          </p:cNvPr>
          <p:cNvSpPr txBox="1">
            <a:spLocks/>
          </p:cNvSpPr>
          <p:nvPr userDrawn="1"/>
        </p:nvSpPr>
        <p:spPr>
          <a:xfrm>
            <a:off x="838200" y="347971"/>
            <a:ext cx="10515600" cy="621528"/>
          </a:xfrm>
          <a:prstGeom prst="rect">
            <a:avLst/>
          </a:prstGeom>
        </p:spPr>
        <p:txBody>
          <a:bodyPr>
            <a:noAutofit/>
          </a:bodyPr>
          <a:lstStyle>
            <a:lvl1pPr algn="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3600" dirty="0"/>
              <a:t>Bibliografía y lecturas complementarias</a:t>
            </a:r>
          </a:p>
        </p:txBody>
      </p:sp>
    </p:spTree>
    <p:extLst>
      <p:ext uri="{BB962C8B-B14F-4D97-AF65-F5344CB8AC3E}">
        <p14:creationId xmlns:p14="http://schemas.microsoft.com/office/powerpoint/2010/main" val="1638965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C808CC-E3D2-9F40-B8A9-376F3E766D2A}"/>
              </a:ext>
            </a:extLst>
          </p:cNvPr>
          <p:cNvPicPr>
            <a:picLocks noChangeAspect="1"/>
          </p:cNvPicPr>
          <p:nvPr userDrawn="1"/>
        </p:nvPicPr>
        <p:blipFill rotWithShape="1">
          <a:blip r:embed="rId8"/>
          <a:srcRect t="5616" b="6542"/>
          <a:stretch/>
        </p:blipFill>
        <p:spPr>
          <a:xfrm>
            <a:off x="0" y="0"/>
            <a:ext cx="596675" cy="6858000"/>
          </a:xfrm>
          <a:prstGeom prst="rect">
            <a:avLst/>
          </a:prstGeom>
        </p:spPr>
      </p:pic>
    </p:spTree>
    <p:extLst>
      <p:ext uri="{BB962C8B-B14F-4D97-AF65-F5344CB8AC3E}">
        <p14:creationId xmlns:p14="http://schemas.microsoft.com/office/powerpoint/2010/main" val="3155392697"/>
      </p:ext>
    </p:extLst>
  </p:cSld>
  <p:clrMap bg1="lt1" tx1="dk1" bg2="lt2" tx2="dk2" accent1="accent1" accent2="accent2" accent3="accent3" accent4="accent4" accent5="accent5" accent6="accent6" hlink="hlink" folHlink="folHlink"/>
  <p:sldLayoutIdLst>
    <p:sldLayoutId id="2147483705" r:id="rId1"/>
    <p:sldLayoutId id="2147483679" r:id="rId2"/>
    <p:sldLayoutId id="2147483707" r:id="rId3"/>
    <p:sldLayoutId id="2147483712" r:id="rId4"/>
    <p:sldLayoutId id="2147483660" r:id="rId5"/>
    <p:sldLayoutId id="214748367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Leiva@udd.c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r.miranda@udd.cl" TargetMode="External"/><Relationship Id="rId5" Type="http://schemas.openxmlformats.org/officeDocument/2006/relationships/image" Target="../media/image5.tiff"/><Relationship Id="rId4" Type="http://schemas.openxmlformats.org/officeDocument/2006/relationships/hyperlink" Target="mailto:j.miranda@udd.c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5.png"/><Relationship Id="rId10"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21.png"/><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0.pn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gif"/><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62.png"/><Relationship Id="rId7" Type="http://schemas.openxmlformats.org/officeDocument/2006/relationships/image" Target="../media/image64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3.gif"/><Relationship Id="rId4"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5.png"/><Relationship Id="rId7"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40.png"/><Relationship Id="rId5" Type="http://schemas.openxmlformats.org/officeDocument/2006/relationships/image" Target="../media/image69.png"/><Relationship Id="rId4" Type="http://schemas.openxmlformats.org/officeDocument/2006/relationships/image" Target="../media/image220.png"/></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79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80.pn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670.png"/><Relationship Id="rId7"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690.png"/><Relationship Id="rId4" Type="http://schemas.openxmlformats.org/officeDocument/2006/relationships/image" Target="../media/image680.png"/><Relationship Id="rId9"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2.png"/><Relationship Id="rId7"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30.png"/><Relationship Id="rId5" Type="http://schemas.openxmlformats.org/officeDocument/2006/relationships/image" Target="../media/image320.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853F-4F6D-9943-91CD-E3B2661CAFB5}"/>
              </a:ext>
            </a:extLst>
          </p:cNvPr>
          <p:cNvSpPr>
            <a:spLocks noGrp="1"/>
          </p:cNvSpPr>
          <p:nvPr>
            <p:ph type="ctrTitle"/>
          </p:nvPr>
        </p:nvSpPr>
        <p:spPr>
          <a:xfrm>
            <a:off x="2213113" y="2231540"/>
            <a:ext cx="8678652" cy="1131126"/>
          </a:xfrm>
        </p:spPr>
        <p:txBody>
          <a:bodyPr/>
          <a:lstStyle/>
          <a:p>
            <a:r>
              <a:rPr lang="es-ES_tradnl" sz="3600" dirty="0"/>
              <a:t>Presentación Módulo Inferencia Estadística</a:t>
            </a:r>
          </a:p>
        </p:txBody>
      </p:sp>
      <p:sp>
        <p:nvSpPr>
          <p:cNvPr id="4" name="Text Placeholder 3">
            <a:extLst>
              <a:ext uri="{FF2B5EF4-FFF2-40B4-BE49-F238E27FC236}">
                <a16:creationId xmlns:a16="http://schemas.microsoft.com/office/drawing/2014/main" id="{C8424A80-FEDB-5F4F-AEB4-AF268A476BB1}"/>
              </a:ext>
            </a:extLst>
          </p:cNvPr>
          <p:cNvSpPr>
            <a:spLocks noGrp="1"/>
          </p:cNvSpPr>
          <p:nvPr>
            <p:ph type="body" sz="quarter" idx="10"/>
          </p:nvPr>
        </p:nvSpPr>
        <p:spPr>
          <a:xfrm>
            <a:off x="8064499" y="4412203"/>
            <a:ext cx="3040823" cy="374110"/>
          </a:xfrm>
        </p:spPr>
        <p:txBody>
          <a:bodyPr>
            <a:noAutofit/>
          </a:bodyPr>
          <a:lstStyle/>
          <a:p>
            <a:pPr marL="0" indent="0" defTabSz="914400" rtl="0" eaLnBrk="1" latinLnBrk="0" hangingPunct="1">
              <a:lnSpc>
                <a:spcPct val="90000"/>
              </a:lnSpc>
              <a:spcBef>
                <a:spcPts val="0"/>
              </a:spcBef>
              <a:buFont typeface="Arial" panose="020B0604020202020204" pitchFamily="34" charset="0"/>
              <a:buNone/>
            </a:pPr>
            <a:r>
              <a:rPr lang="es-ES_tradnl" dirty="0"/>
              <a:t>Yanina Leiva Araos</a:t>
            </a:r>
          </a:p>
        </p:txBody>
      </p:sp>
      <p:sp>
        <p:nvSpPr>
          <p:cNvPr id="5" name="Text Placeholder 4">
            <a:extLst>
              <a:ext uri="{FF2B5EF4-FFF2-40B4-BE49-F238E27FC236}">
                <a16:creationId xmlns:a16="http://schemas.microsoft.com/office/drawing/2014/main" id="{0B52F970-23C1-EE48-9417-FED343775566}"/>
              </a:ext>
            </a:extLst>
          </p:cNvPr>
          <p:cNvSpPr>
            <a:spLocks noGrp="1"/>
          </p:cNvSpPr>
          <p:nvPr>
            <p:ph type="body" sz="quarter" idx="11"/>
          </p:nvPr>
        </p:nvSpPr>
        <p:spPr>
          <a:xfrm>
            <a:off x="8064500" y="4840691"/>
            <a:ext cx="2948058" cy="282295"/>
          </a:xfrm>
        </p:spPr>
        <p:txBody>
          <a:bodyPr>
            <a:normAutofit fontScale="92500" lnSpcReduction="20000"/>
          </a:bodyPr>
          <a:lstStyle/>
          <a:p>
            <a:pPr marL="0" indent="0" defTabSz="914400" rtl="0" eaLnBrk="1" latinLnBrk="0" hangingPunct="1">
              <a:lnSpc>
                <a:spcPct val="90000"/>
              </a:lnSpc>
              <a:spcBef>
                <a:spcPts val="0"/>
              </a:spcBef>
              <a:buFont typeface="Arial" panose="020B0604020202020204" pitchFamily="34" charset="0"/>
              <a:buNone/>
            </a:pPr>
            <a:r>
              <a:rPr lang="es-ES_tradnl" sz="1700" dirty="0">
                <a:hlinkClick r:id="rId3"/>
              </a:rPr>
              <a:t>y.Leiva@udd.cl</a:t>
            </a:r>
            <a:endParaRPr lang="es-ES_tradnl" sz="1700" dirty="0"/>
          </a:p>
          <a:p>
            <a:pPr marL="0" indent="0" algn="l" defTabSz="914400" rtl="0" eaLnBrk="1" latinLnBrk="0" hangingPunct="1">
              <a:lnSpc>
                <a:spcPct val="90000"/>
              </a:lnSpc>
              <a:spcBef>
                <a:spcPts val="0"/>
              </a:spcBef>
              <a:buFont typeface="Arial" panose="020B0604020202020204" pitchFamily="34" charset="0"/>
              <a:buNone/>
            </a:pPr>
            <a:endParaRPr lang="es-ES_tradnl" dirty="0"/>
          </a:p>
        </p:txBody>
      </p:sp>
      <p:sp>
        <p:nvSpPr>
          <p:cNvPr id="9" name="Text Placeholder 8">
            <a:extLst>
              <a:ext uri="{FF2B5EF4-FFF2-40B4-BE49-F238E27FC236}">
                <a16:creationId xmlns:a16="http://schemas.microsoft.com/office/drawing/2014/main" id="{0345F29D-CC91-7C46-8231-A0258D3DC581}"/>
              </a:ext>
            </a:extLst>
          </p:cNvPr>
          <p:cNvSpPr>
            <a:spLocks noGrp="1"/>
          </p:cNvSpPr>
          <p:nvPr>
            <p:ph type="body" sz="quarter" idx="13"/>
          </p:nvPr>
        </p:nvSpPr>
        <p:spPr/>
        <p:txBody>
          <a:bodyPr/>
          <a:lstStyle/>
          <a:p>
            <a:pPr marL="0" indent="0" defTabSz="914400" rtl="0" eaLnBrk="1" latinLnBrk="0" hangingPunct="1">
              <a:lnSpc>
                <a:spcPct val="90000"/>
              </a:lnSpc>
              <a:spcBef>
                <a:spcPts val="0"/>
              </a:spcBef>
              <a:buFont typeface="Arial" panose="020B0604020202020204" pitchFamily="34" charset="0"/>
              <a:buNone/>
            </a:pPr>
            <a:r>
              <a:rPr lang="es-ES_tradnl" dirty="0"/>
              <a:t>Karina Miranda Toledo</a:t>
            </a:r>
          </a:p>
        </p:txBody>
      </p:sp>
      <p:sp>
        <p:nvSpPr>
          <p:cNvPr id="10" name="Text Placeholder 9">
            <a:extLst>
              <a:ext uri="{FF2B5EF4-FFF2-40B4-BE49-F238E27FC236}">
                <a16:creationId xmlns:a16="http://schemas.microsoft.com/office/drawing/2014/main" id="{9001352C-2C9A-514C-8F3E-6471D8870FCC}"/>
              </a:ext>
            </a:extLst>
          </p:cNvPr>
          <p:cNvSpPr>
            <a:spLocks noGrp="1"/>
          </p:cNvSpPr>
          <p:nvPr>
            <p:ph type="body" sz="quarter" idx="14"/>
          </p:nvPr>
        </p:nvSpPr>
        <p:spPr>
          <a:xfrm>
            <a:off x="5847347" y="4840691"/>
            <a:ext cx="2153653" cy="282295"/>
          </a:xfrm>
        </p:spPr>
        <p:txBody>
          <a:bodyPr/>
          <a:lstStyle/>
          <a:p>
            <a:pPr marL="0" indent="0" defTabSz="914400" rtl="0" eaLnBrk="1" latinLnBrk="0" hangingPunct="1">
              <a:lnSpc>
                <a:spcPct val="90000"/>
              </a:lnSpc>
              <a:spcBef>
                <a:spcPts val="0"/>
              </a:spcBef>
              <a:buFont typeface="Arial" panose="020B0604020202020204" pitchFamily="34" charset="0"/>
              <a:buNone/>
            </a:pPr>
            <a:r>
              <a:rPr lang="es-ES_tradnl" dirty="0">
                <a:hlinkClick r:id="rId4"/>
              </a:rPr>
              <a:t>j.miranda@udd.cl</a:t>
            </a:r>
            <a:endParaRPr lang="es-ES_tradnl" dirty="0"/>
          </a:p>
          <a:p>
            <a:pPr marL="0" indent="0" algn="l" defTabSz="914400" rtl="0" eaLnBrk="1" latinLnBrk="0" hangingPunct="1">
              <a:lnSpc>
                <a:spcPct val="90000"/>
              </a:lnSpc>
              <a:spcBef>
                <a:spcPts val="0"/>
              </a:spcBef>
              <a:buFont typeface="Arial" panose="020B0604020202020204" pitchFamily="34" charset="0"/>
              <a:buNone/>
            </a:pPr>
            <a:endParaRPr lang="es-ES_tradnl" dirty="0"/>
          </a:p>
        </p:txBody>
      </p:sp>
      <p:pic>
        <p:nvPicPr>
          <p:cNvPr id="7" name="Picture 6">
            <a:extLst>
              <a:ext uri="{FF2B5EF4-FFF2-40B4-BE49-F238E27FC236}">
                <a16:creationId xmlns:a16="http://schemas.microsoft.com/office/drawing/2014/main" id="{67ADD3F3-2AB1-0E4B-8241-533AC20C813B}"/>
              </a:ext>
            </a:extLst>
          </p:cNvPr>
          <p:cNvPicPr>
            <a:picLocks noChangeAspect="1"/>
          </p:cNvPicPr>
          <p:nvPr/>
        </p:nvPicPr>
        <p:blipFill>
          <a:blip r:embed="rId5"/>
          <a:stretch>
            <a:fillRect/>
          </a:stretch>
        </p:blipFill>
        <p:spPr>
          <a:xfrm>
            <a:off x="3711448" y="5682607"/>
            <a:ext cx="2384552" cy="874336"/>
          </a:xfrm>
          <a:prstGeom prst="rect">
            <a:avLst/>
          </a:prstGeom>
        </p:spPr>
      </p:pic>
      <p:sp>
        <p:nvSpPr>
          <p:cNvPr id="8" name="Text Placeholder 8">
            <a:extLst>
              <a:ext uri="{FF2B5EF4-FFF2-40B4-BE49-F238E27FC236}">
                <a16:creationId xmlns:a16="http://schemas.microsoft.com/office/drawing/2014/main" id="{77427EFF-5D85-7C49-A121-F8017D05C406}"/>
              </a:ext>
            </a:extLst>
          </p:cNvPr>
          <p:cNvSpPr txBox="1">
            <a:spLocks/>
          </p:cNvSpPr>
          <p:nvPr/>
        </p:nvSpPr>
        <p:spPr>
          <a:xfrm>
            <a:off x="1086679" y="4412203"/>
            <a:ext cx="3040823" cy="374110"/>
          </a:xfrm>
          <a:prstGeom prst="rect">
            <a:avLst/>
          </a:prstGeom>
        </p:spPr>
        <p:txBody>
          <a:bodyPr anchor="t"/>
          <a:lstStyle>
            <a:lvl1pPr marL="0" indent="0" algn="r" defTabSz="914400" rtl="0" eaLnBrk="1" latinLnBrk="0" hangingPunct="1">
              <a:lnSpc>
                <a:spcPct val="90000"/>
              </a:lnSpc>
              <a:spcBef>
                <a:spcPts val="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Roberto Moraga Díaz</a:t>
            </a:r>
          </a:p>
        </p:txBody>
      </p:sp>
      <p:sp>
        <p:nvSpPr>
          <p:cNvPr id="11" name="Text Placeholder 9">
            <a:extLst>
              <a:ext uri="{FF2B5EF4-FFF2-40B4-BE49-F238E27FC236}">
                <a16:creationId xmlns:a16="http://schemas.microsoft.com/office/drawing/2014/main" id="{B8A86B85-CCBC-2A46-ADE1-218ECAB0A2BE}"/>
              </a:ext>
            </a:extLst>
          </p:cNvPr>
          <p:cNvSpPr txBox="1">
            <a:spLocks/>
          </p:cNvSpPr>
          <p:nvPr/>
        </p:nvSpPr>
        <p:spPr>
          <a:xfrm>
            <a:off x="1973848" y="4840691"/>
            <a:ext cx="2153653" cy="282295"/>
          </a:xfrm>
          <a:prstGeom prst="rect">
            <a:avLst/>
          </a:prstGeom>
        </p:spPr>
        <p:txBody>
          <a:bodyPr anchor="t"/>
          <a:lstStyle>
            <a:lvl1pPr marL="0" indent="0" algn="r" defTabSz="914400" rtl="0" eaLnBrk="1" latinLnBrk="0" hangingPunct="1">
              <a:lnSpc>
                <a:spcPct val="90000"/>
              </a:lnSpc>
              <a:spcBef>
                <a:spcPts val="0"/>
              </a:spcBef>
              <a:buFont typeface="Arial" panose="020B0604020202020204" pitchFamily="34" charset="0"/>
              <a:buNone/>
              <a:defRPr sz="1600" kern="1200">
                <a:solidFill>
                  <a:srgbClr val="0070C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hlinkClick r:id="rId6"/>
              </a:rPr>
              <a:t>r.moraga@udd.cl</a:t>
            </a:r>
            <a:endParaRPr lang="es-ES_tradnl" dirty="0"/>
          </a:p>
          <a:p>
            <a:pPr algn="l"/>
            <a:endParaRPr lang="es-ES_tradnl" dirty="0"/>
          </a:p>
        </p:txBody>
      </p:sp>
    </p:spTree>
    <p:extLst>
      <p:ext uri="{BB962C8B-B14F-4D97-AF65-F5344CB8AC3E}">
        <p14:creationId xmlns:p14="http://schemas.microsoft.com/office/powerpoint/2010/main" val="300902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media muestral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10" name="Rectángulo 9">
            <a:extLst>
              <a:ext uri="{FF2B5EF4-FFF2-40B4-BE49-F238E27FC236}">
                <a16:creationId xmlns:a16="http://schemas.microsoft.com/office/drawing/2014/main" id="{EB3D1792-F8C6-0B42-94E7-9882AC8E926A}"/>
              </a:ext>
            </a:extLst>
          </p:cNvPr>
          <p:cNvSpPr/>
          <p:nvPr/>
        </p:nvSpPr>
        <p:spPr>
          <a:xfrm>
            <a:off x="2120733" y="1756374"/>
            <a:ext cx="9070431" cy="369332"/>
          </a:xfrm>
          <a:prstGeom prst="rect">
            <a:avLst/>
          </a:prstGeom>
          <a:solidFill>
            <a:schemeClr val="accent6">
              <a:lumMod val="75000"/>
            </a:schemeClr>
          </a:solidFill>
        </p:spPr>
        <p:txBody>
          <a:bodyPr wrap="square">
            <a:spAutoFit/>
          </a:bodyPr>
          <a:lstStyle/>
          <a:p>
            <a:pPr algn="ctr">
              <a:defRPr/>
            </a:pPr>
            <a:r>
              <a:rPr lang="es-CL" b="1" dirty="0">
                <a:solidFill>
                  <a:schemeClr val="bg1"/>
                </a:solidFill>
              </a:rPr>
              <a:t>Resultado</a:t>
            </a:r>
          </a:p>
        </p:txBody>
      </p:sp>
      <p:graphicFrame>
        <p:nvGraphicFramePr>
          <p:cNvPr id="3" name="Tabla 4">
            <a:extLst>
              <a:ext uri="{FF2B5EF4-FFF2-40B4-BE49-F238E27FC236}">
                <a16:creationId xmlns:a16="http://schemas.microsoft.com/office/drawing/2014/main" id="{EDD208B2-B832-AD48-B29C-1C5A31A3D630}"/>
              </a:ext>
            </a:extLst>
          </p:cNvPr>
          <p:cNvGraphicFramePr>
            <a:graphicFrameLocks noGrp="1"/>
          </p:cNvGraphicFramePr>
          <p:nvPr>
            <p:extLst>
              <p:ext uri="{D42A27DB-BD31-4B8C-83A1-F6EECF244321}">
                <p14:modId xmlns:p14="http://schemas.microsoft.com/office/powerpoint/2010/main" val="1835047164"/>
              </p:ext>
            </p:extLst>
          </p:nvPr>
        </p:nvGraphicFramePr>
        <p:xfrm>
          <a:off x="2120733" y="2592288"/>
          <a:ext cx="9070432" cy="3606800"/>
        </p:xfrm>
        <a:graphic>
          <a:graphicData uri="http://schemas.openxmlformats.org/drawingml/2006/table">
            <a:tbl>
              <a:tblPr firstRow="1" bandRow="1">
                <a:tableStyleId>{5940675A-B579-460E-94D1-54222C63F5DA}</a:tableStyleId>
              </a:tblPr>
              <a:tblGrid>
                <a:gridCol w="1133804">
                  <a:extLst>
                    <a:ext uri="{9D8B030D-6E8A-4147-A177-3AD203B41FA5}">
                      <a16:colId xmlns:a16="http://schemas.microsoft.com/office/drawing/2014/main" val="2950978624"/>
                    </a:ext>
                  </a:extLst>
                </a:gridCol>
                <a:gridCol w="1133804">
                  <a:extLst>
                    <a:ext uri="{9D8B030D-6E8A-4147-A177-3AD203B41FA5}">
                      <a16:colId xmlns:a16="http://schemas.microsoft.com/office/drawing/2014/main" val="1511925355"/>
                    </a:ext>
                  </a:extLst>
                </a:gridCol>
                <a:gridCol w="1133804">
                  <a:extLst>
                    <a:ext uri="{9D8B030D-6E8A-4147-A177-3AD203B41FA5}">
                      <a16:colId xmlns:a16="http://schemas.microsoft.com/office/drawing/2014/main" val="3126856593"/>
                    </a:ext>
                  </a:extLst>
                </a:gridCol>
                <a:gridCol w="1133804">
                  <a:extLst>
                    <a:ext uri="{9D8B030D-6E8A-4147-A177-3AD203B41FA5}">
                      <a16:colId xmlns:a16="http://schemas.microsoft.com/office/drawing/2014/main" val="1944032868"/>
                    </a:ext>
                  </a:extLst>
                </a:gridCol>
                <a:gridCol w="1133804">
                  <a:extLst>
                    <a:ext uri="{9D8B030D-6E8A-4147-A177-3AD203B41FA5}">
                      <a16:colId xmlns:a16="http://schemas.microsoft.com/office/drawing/2014/main" val="3339081580"/>
                    </a:ext>
                  </a:extLst>
                </a:gridCol>
                <a:gridCol w="1133804">
                  <a:extLst>
                    <a:ext uri="{9D8B030D-6E8A-4147-A177-3AD203B41FA5}">
                      <a16:colId xmlns:a16="http://schemas.microsoft.com/office/drawing/2014/main" val="2161605648"/>
                    </a:ext>
                  </a:extLst>
                </a:gridCol>
                <a:gridCol w="1133804">
                  <a:extLst>
                    <a:ext uri="{9D8B030D-6E8A-4147-A177-3AD203B41FA5}">
                      <a16:colId xmlns:a16="http://schemas.microsoft.com/office/drawing/2014/main" val="799410455"/>
                    </a:ext>
                  </a:extLst>
                </a:gridCol>
                <a:gridCol w="1133804">
                  <a:extLst>
                    <a:ext uri="{9D8B030D-6E8A-4147-A177-3AD203B41FA5}">
                      <a16:colId xmlns:a16="http://schemas.microsoft.com/office/drawing/2014/main" val="485499028"/>
                    </a:ext>
                  </a:extLst>
                </a:gridCol>
              </a:tblGrid>
              <a:tr h="370840">
                <a:tc>
                  <a:txBody>
                    <a:bodyPr/>
                    <a:lstStyle/>
                    <a:p>
                      <a:pPr algn="ctr"/>
                      <a:r>
                        <a:rPr lang="es-CL" dirty="0"/>
                        <a:t>Muestra</a:t>
                      </a:r>
                    </a:p>
                  </a:txBody>
                  <a:tcPr/>
                </a:tc>
                <a:tc>
                  <a:txBody>
                    <a:bodyPr/>
                    <a:lstStyle/>
                    <a:p>
                      <a:pPr algn="ctr"/>
                      <a:r>
                        <a:rPr lang="es-CL" dirty="0"/>
                        <a:t>Plantas</a:t>
                      </a:r>
                    </a:p>
                  </a:txBody>
                  <a:tcPr/>
                </a:tc>
                <a:tc>
                  <a:txBody>
                    <a:bodyPr/>
                    <a:lstStyle/>
                    <a:p>
                      <a:pPr algn="ctr"/>
                      <a:r>
                        <a:rPr lang="es-CL" dirty="0"/>
                        <a:t>Nro. Frutos</a:t>
                      </a:r>
                    </a:p>
                  </a:txBody>
                  <a:tcPr/>
                </a:tc>
                <a:tc>
                  <a:txBody>
                    <a:bodyPr/>
                    <a:lstStyle/>
                    <a:p>
                      <a:pPr algn="ctr"/>
                      <a:r>
                        <a:rPr lang="es-CL" dirty="0">
                          <a:solidFill>
                            <a:srgbClr val="FF0000"/>
                          </a:solidFill>
                        </a:rPr>
                        <a:t>Media Muestral</a:t>
                      </a:r>
                    </a:p>
                  </a:txBody>
                  <a:tcPr/>
                </a:tc>
                <a:tc>
                  <a:txBody>
                    <a:bodyPr/>
                    <a:lstStyle/>
                    <a:p>
                      <a:pPr algn="ctr"/>
                      <a:r>
                        <a:rPr lang="es-CL" dirty="0"/>
                        <a:t>Muestra</a:t>
                      </a:r>
                    </a:p>
                  </a:txBody>
                  <a:tcPr/>
                </a:tc>
                <a:tc>
                  <a:txBody>
                    <a:bodyPr/>
                    <a:lstStyle/>
                    <a:p>
                      <a:pPr algn="ctr"/>
                      <a:r>
                        <a:rPr lang="es-CL" dirty="0"/>
                        <a:t>Plantas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dirty="0"/>
                        <a:t>Nro. Frutos</a:t>
                      </a:r>
                    </a:p>
                  </a:txBody>
                  <a:tcPr/>
                </a:tc>
                <a:tc>
                  <a:txBody>
                    <a:bodyPr/>
                    <a:lstStyle/>
                    <a:p>
                      <a:pPr marL="0" algn="ctr" defTabSz="914400" rtl="0" eaLnBrk="1" latinLnBrk="0" hangingPunct="1"/>
                      <a:r>
                        <a:rPr lang="es-CL" sz="1800" kern="1200" dirty="0">
                          <a:solidFill>
                            <a:srgbClr val="FF0000"/>
                          </a:solidFill>
                          <a:latin typeface="+mn-lt"/>
                          <a:ea typeface="+mn-ea"/>
                          <a:cs typeface="+mn-cs"/>
                        </a:rPr>
                        <a:t>Media Muestral</a:t>
                      </a:r>
                    </a:p>
                  </a:txBody>
                  <a:tcPr/>
                </a:tc>
                <a:extLst>
                  <a:ext uri="{0D108BD9-81ED-4DB2-BD59-A6C34878D82A}">
                    <a16:rowId xmlns:a16="http://schemas.microsoft.com/office/drawing/2014/main" val="167947134"/>
                  </a:ext>
                </a:extLst>
              </a:tr>
              <a:tr h="370840">
                <a:tc>
                  <a:txBody>
                    <a:bodyPr/>
                    <a:lstStyle/>
                    <a:p>
                      <a:pPr algn="ctr"/>
                      <a:r>
                        <a:rPr lang="es-CL" dirty="0"/>
                        <a:t>1</a:t>
                      </a:r>
                    </a:p>
                  </a:txBody>
                  <a:tcPr/>
                </a:tc>
                <a:tc>
                  <a:txBody>
                    <a:bodyPr/>
                    <a:lstStyle/>
                    <a:p>
                      <a:pPr algn="ctr"/>
                      <a:r>
                        <a:rPr lang="es-CL" dirty="0"/>
                        <a:t>Z</a:t>
                      </a:r>
                      <a:r>
                        <a:rPr lang="es-CL" baseline="-25000" dirty="0"/>
                        <a:t>1</a:t>
                      </a:r>
                      <a:r>
                        <a:rPr lang="es-CL" baseline="0" dirty="0"/>
                        <a:t>Z</a:t>
                      </a:r>
                      <a:r>
                        <a:rPr lang="es-CL" baseline="-25000" dirty="0"/>
                        <a:t>1</a:t>
                      </a:r>
                      <a:endParaRPr lang="es-CL" dirty="0"/>
                    </a:p>
                  </a:txBody>
                  <a:tcPr/>
                </a:tc>
                <a:tc>
                  <a:txBody>
                    <a:bodyPr/>
                    <a:lstStyle/>
                    <a:p>
                      <a:pPr algn="ctr"/>
                      <a:r>
                        <a:rPr lang="es-CL" dirty="0"/>
                        <a:t>3 ; 3</a:t>
                      </a:r>
                    </a:p>
                  </a:txBody>
                  <a:tcPr/>
                </a:tc>
                <a:tc>
                  <a:txBody>
                    <a:bodyPr/>
                    <a:lstStyle/>
                    <a:p>
                      <a:pPr algn="ctr"/>
                      <a:r>
                        <a:rPr lang="es-CL">
                          <a:solidFill>
                            <a:srgbClr val="FF0000"/>
                          </a:solidFill>
                        </a:rPr>
                        <a:t>3,0</a:t>
                      </a:r>
                      <a:endParaRPr lang="es-CL" dirty="0">
                        <a:solidFill>
                          <a:srgbClr val="FF0000"/>
                        </a:solidFill>
                      </a:endParaRPr>
                    </a:p>
                  </a:txBody>
                  <a:tcPr/>
                </a:tc>
                <a:tc>
                  <a:txBody>
                    <a:bodyPr/>
                    <a:lstStyle/>
                    <a:p>
                      <a:pPr algn="ctr"/>
                      <a:r>
                        <a:rPr lang="es-CL" dirty="0"/>
                        <a:t>9</a:t>
                      </a:r>
                    </a:p>
                  </a:txBody>
                  <a:tcPr/>
                </a:tc>
                <a:tc>
                  <a:txBody>
                    <a:bodyPr/>
                    <a:lstStyle/>
                    <a:p>
                      <a:pPr algn="ctr"/>
                      <a:r>
                        <a:rPr lang="es-CL" dirty="0"/>
                        <a:t>Z</a:t>
                      </a:r>
                      <a:r>
                        <a:rPr lang="es-CL" baseline="-25000" dirty="0"/>
                        <a:t>3</a:t>
                      </a:r>
                      <a:r>
                        <a:rPr lang="es-CL" baseline="0" dirty="0"/>
                        <a:t>Z</a:t>
                      </a:r>
                      <a:r>
                        <a:rPr lang="es-CL" baseline="-25000" dirty="0"/>
                        <a:t>1</a:t>
                      </a:r>
                      <a:endParaRPr lang="es-CL" dirty="0"/>
                    </a:p>
                  </a:txBody>
                  <a:tcPr/>
                </a:tc>
                <a:tc>
                  <a:txBody>
                    <a:bodyPr/>
                    <a:lstStyle/>
                    <a:p>
                      <a:pPr algn="ctr"/>
                      <a:r>
                        <a:rPr lang="es-CL"/>
                        <a:t>1,3</a:t>
                      </a:r>
                      <a:endParaRPr lang="es-CL" dirty="0"/>
                    </a:p>
                  </a:txBody>
                  <a:tcPr/>
                </a:tc>
                <a:tc>
                  <a:txBody>
                    <a:bodyPr/>
                    <a:lstStyle/>
                    <a:p>
                      <a:pPr marL="0" algn="ctr" defTabSz="914400" rtl="0" eaLnBrk="1" latinLnBrk="0" hangingPunct="1"/>
                      <a:r>
                        <a:rPr lang="es-CL" sz="1800" kern="1200">
                          <a:solidFill>
                            <a:srgbClr val="FF0000"/>
                          </a:solidFill>
                          <a:latin typeface="+mn-lt"/>
                          <a:ea typeface="+mn-ea"/>
                          <a:cs typeface="+mn-cs"/>
                        </a:rPr>
                        <a:t>2,0</a:t>
                      </a:r>
                      <a:endParaRPr lang="es-CL" sz="1800" kern="1200" dirty="0">
                        <a:solidFill>
                          <a:srgbClr val="FF0000"/>
                        </a:solidFill>
                        <a:latin typeface="+mn-lt"/>
                        <a:ea typeface="+mn-ea"/>
                        <a:cs typeface="+mn-cs"/>
                      </a:endParaRPr>
                    </a:p>
                  </a:txBody>
                  <a:tcPr/>
                </a:tc>
                <a:extLst>
                  <a:ext uri="{0D108BD9-81ED-4DB2-BD59-A6C34878D82A}">
                    <a16:rowId xmlns:a16="http://schemas.microsoft.com/office/drawing/2014/main" val="2061833646"/>
                  </a:ext>
                </a:extLst>
              </a:tr>
              <a:tr h="370840">
                <a:tc>
                  <a:txBody>
                    <a:bodyPr/>
                    <a:lstStyle/>
                    <a:p>
                      <a:pPr algn="ctr"/>
                      <a:r>
                        <a:rPr lang="es-CL"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1</a:t>
                      </a: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algn="ctr"/>
                      <a:r>
                        <a:rPr lang="es-CL" dirty="0"/>
                        <a:t>3 ; 2</a:t>
                      </a:r>
                    </a:p>
                  </a:txBody>
                  <a:tcPr/>
                </a:tc>
                <a:tc>
                  <a:txBody>
                    <a:bodyPr/>
                    <a:lstStyle/>
                    <a:p>
                      <a:pPr algn="ctr"/>
                      <a:r>
                        <a:rPr lang="es-CL">
                          <a:solidFill>
                            <a:srgbClr val="FF0000"/>
                          </a:solidFill>
                        </a:rPr>
                        <a:t>2,5</a:t>
                      </a:r>
                      <a:endParaRPr lang="es-CL" dirty="0">
                        <a:solidFill>
                          <a:srgbClr val="FF0000"/>
                        </a:solidFill>
                      </a:endParaRPr>
                    </a:p>
                  </a:txBody>
                  <a:tcPr/>
                </a:tc>
                <a:tc>
                  <a:txBody>
                    <a:bodyPr/>
                    <a:lstStyle/>
                    <a:p>
                      <a:pPr algn="ctr"/>
                      <a:r>
                        <a:rPr lang="es-CL" dirty="0"/>
                        <a:t>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algn="ctr"/>
                      <a:r>
                        <a:rPr lang="es-CL"/>
                        <a:t>1,2</a:t>
                      </a:r>
                      <a:endParaRPr lang="es-CL" dirty="0"/>
                    </a:p>
                  </a:txBody>
                  <a:tcPr/>
                </a:tc>
                <a:tc>
                  <a:txBody>
                    <a:bodyPr/>
                    <a:lstStyle/>
                    <a:p>
                      <a:pPr marL="0" algn="ctr" defTabSz="914400" rtl="0" eaLnBrk="1" latinLnBrk="0" hangingPunct="1"/>
                      <a:r>
                        <a:rPr lang="es-CL" sz="1800" kern="1200">
                          <a:solidFill>
                            <a:srgbClr val="FF0000"/>
                          </a:solidFill>
                          <a:latin typeface="+mn-lt"/>
                          <a:ea typeface="+mn-ea"/>
                          <a:cs typeface="+mn-cs"/>
                        </a:rPr>
                        <a:t>1,5</a:t>
                      </a:r>
                      <a:endParaRPr lang="es-CL" sz="1800" kern="1200" dirty="0">
                        <a:solidFill>
                          <a:srgbClr val="FF0000"/>
                        </a:solidFill>
                        <a:latin typeface="+mn-lt"/>
                        <a:ea typeface="+mn-ea"/>
                        <a:cs typeface="+mn-cs"/>
                      </a:endParaRPr>
                    </a:p>
                  </a:txBody>
                  <a:tcPr/>
                </a:tc>
                <a:extLst>
                  <a:ext uri="{0D108BD9-81ED-4DB2-BD59-A6C34878D82A}">
                    <a16:rowId xmlns:a16="http://schemas.microsoft.com/office/drawing/2014/main" val="1207103226"/>
                  </a:ext>
                </a:extLst>
              </a:tr>
              <a:tr h="370840">
                <a:tc>
                  <a:txBody>
                    <a:bodyPr/>
                    <a:lstStyle/>
                    <a:p>
                      <a:pPr algn="ctr"/>
                      <a:r>
                        <a:rPr lang="es-CL"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1</a:t>
                      </a: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3</a:t>
                      </a: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algn="ctr"/>
                      <a:r>
                        <a:rPr lang="es-CL" dirty="0"/>
                        <a:t>3 ; 1</a:t>
                      </a:r>
                    </a:p>
                  </a:txBody>
                  <a:tcPr/>
                </a:tc>
                <a:tc>
                  <a:txBody>
                    <a:bodyPr/>
                    <a:lstStyle/>
                    <a:p>
                      <a:pPr algn="ctr"/>
                      <a:r>
                        <a:rPr lang="es-CL">
                          <a:solidFill>
                            <a:srgbClr val="FF0000"/>
                          </a:solidFill>
                        </a:rPr>
                        <a:t>2,0</a:t>
                      </a:r>
                      <a:endParaRPr lang="es-CL" dirty="0">
                        <a:solidFill>
                          <a:srgbClr val="FF0000"/>
                        </a:solidFill>
                      </a:endParaRPr>
                    </a:p>
                  </a:txBody>
                  <a:tcPr/>
                </a:tc>
                <a:tc>
                  <a:txBody>
                    <a:bodyPr/>
                    <a:lstStyle/>
                    <a:p>
                      <a:pPr algn="ctr"/>
                      <a:r>
                        <a:rPr lang="es-CL" dirty="0"/>
                        <a:t>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3</a:t>
                      </a: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algn="ctr"/>
                      <a:r>
                        <a:rPr lang="es-CL"/>
                        <a:t>1,1</a:t>
                      </a:r>
                      <a:endParaRPr lang="es-CL" dirty="0"/>
                    </a:p>
                  </a:txBody>
                  <a:tcPr/>
                </a:tc>
                <a:tc>
                  <a:txBody>
                    <a:bodyPr/>
                    <a:lstStyle/>
                    <a:p>
                      <a:pPr marL="0" algn="ctr" defTabSz="914400" rtl="0" eaLnBrk="1" latinLnBrk="0" hangingPunct="1"/>
                      <a:r>
                        <a:rPr lang="es-CL" sz="1800" kern="1200" dirty="0">
                          <a:solidFill>
                            <a:srgbClr val="FF0000"/>
                          </a:solidFill>
                          <a:latin typeface="+mn-lt"/>
                          <a:ea typeface="+mn-ea"/>
                          <a:cs typeface="+mn-cs"/>
                        </a:rPr>
                        <a:t>1</a:t>
                      </a:r>
                    </a:p>
                  </a:txBody>
                  <a:tcPr/>
                </a:tc>
                <a:extLst>
                  <a:ext uri="{0D108BD9-81ED-4DB2-BD59-A6C34878D82A}">
                    <a16:rowId xmlns:a16="http://schemas.microsoft.com/office/drawing/2014/main" val="2765282759"/>
                  </a:ext>
                </a:extLst>
              </a:tr>
              <a:tr h="370840">
                <a:tc>
                  <a:txBody>
                    <a:bodyPr/>
                    <a:lstStyle/>
                    <a:p>
                      <a:pPr algn="ctr"/>
                      <a:r>
                        <a:rPr lang="es-CL"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1</a:t>
                      </a: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4</a:t>
                      </a: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algn="ctr"/>
                      <a:r>
                        <a:rPr lang="es-CL" dirty="0"/>
                        <a:t>3 ; 4</a:t>
                      </a:r>
                    </a:p>
                  </a:txBody>
                  <a:tcPr/>
                </a:tc>
                <a:tc>
                  <a:txBody>
                    <a:bodyPr/>
                    <a:lstStyle/>
                    <a:p>
                      <a:pPr algn="ctr"/>
                      <a:r>
                        <a:rPr lang="es-CL">
                          <a:solidFill>
                            <a:srgbClr val="FF0000"/>
                          </a:solidFill>
                        </a:rPr>
                        <a:t>3,5</a:t>
                      </a:r>
                      <a:endParaRPr lang="es-CL" dirty="0">
                        <a:solidFill>
                          <a:srgbClr val="FF0000"/>
                        </a:solidFill>
                      </a:endParaRPr>
                    </a:p>
                  </a:txBody>
                  <a:tcPr/>
                </a:tc>
                <a:tc>
                  <a:txBody>
                    <a:bodyPr/>
                    <a:lstStyle/>
                    <a:p>
                      <a:pPr algn="ctr"/>
                      <a:r>
                        <a:rPr lang="es-CL" dirty="0"/>
                        <a:t>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4</a:t>
                      </a: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algn="ctr"/>
                      <a:r>
                        <a:rPr lang="es-CL"/>
                        <a:t>1,4</a:t>
                      </a:r>
                      <a:endParaRPr lang="es-CL" dirty="0"/>
                    </a:p>
                  </a:txBody>
                  <a:tcPr/>
                </a:tc>
                <a:tc>
                  <a:txBody>
                    <a:bodyPr/>
                    <a:lstStyle/>
                    <a:p>
                      <a:pPr marL="0" algn="ctr" defTabSz="914400" rtl="0" eaLnBrk="1" latinLnBrk="0" hangingPunct="1"/>
                      <a:r>
                        <a:rPr lang="es-CL" sz="1800" kern="1200">
                          <a:solidFill>
                            <a:srgbClr val="FF0000"/>
                          </a:solidFill>
                          <a:latin typeface="+mn-lt"/>
                          <a:ea typeface="+mn-ea"/>
                          <a:cs typeface="+mn-cs"/>
                        </a:rPr>
                        <a:t>2,5</a:t>
                      </a:r>
                      <a:endParaRPr lang="es-CL" sz="1800" kern="1200" dirty="0">
                        <a:solidFill>
                          <a:srgbClr val="FF0000"/>
                        </a:solidFill>
                        <a:latin typeface="+mn-lt"/>
                        <a:ea typeface="+mn-ea"/>
                        <a:cs typeface="+mn-cs"/>
                      </a:endParaRPr>
                    </a:p>
                  </a:txBody>
                  <a:tcPr/>
                </a:tc>
                <a:extLst>
                  <a:ext uri="{0D108BD9-81ED-4DB2-BD59-A6C34878D82A}">
                    <a16:rowId xmlns:a16="http://schemas.microsoft.com/office/drawing/2014/main" val="2127304528"/>
                  </a:ext>
                </a:extLst>
              </a:tr>
              <a:tr h="370840">
                <a:tc>
                  <a:txBody>
                    <a:bodyPr/>
                    <a:lstStyle/>
                    <a:p>
                      <a:pPr algn="ctr"/>
                      <a:r>
                        <a:rPr lang="es-CL" dirty="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2</a:t>
                      </a: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1</a:t>
                      </a: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algn="ctr"/>
                      <a:r>
                        <a:rPr lang="es-CL" dirty="0"/>
                        <a:t>2 ; 3</a:t>
                      </a:r>
                    </a:p>
                  </a:txBody>
                  <a:tcPr/>
                </a:tc>
                <a:tc>
                  <a:txBody>
                    <a:bodyPr/>
                    <a:lstStyle/>
                    <a:p>
                      <a:pPr algn="ctr"/>
                      <a:r>
                        <a:rPr lang="es-CL">
                          <a:solidFill>
                            <a:srgbClr val="FF0000"/>
                          </a:solidFill>
                        </a:rPr>
                        <a:t>2,5</a:t>
                      </a:r>
                      <a:endParaRPr lang="es-CL" dirty="0">
                        <a:solidFill>
                          <a:srgbClr val="FF0000"/>
                        </a:solidFill>
                      </a:endParaRPr>
                    </a:p>
                  </a:txBody>
                  <a:tcPr/>
                </a:tc>
                <a:tc>
                  <a:txBody>
                    <a:bodyPr/>
                    <a:lstStyle/>
                    <a:p>
                      <a:pPr algn="ctr"/>
                      <a:r>
                        <a:rPr lang="es-CL" dirty="0"/>
                        <a:t>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4</a:t>
                      </a: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1</a:t>
                      </a: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algn="ctr"/>
                      <a:r>
                        <a:rPr lang="es-CL"/>
                        <a:t>4,3</a:t>
                      </a:r>
                      <a:endParaRPr lang="es-CL" dirty="0"/>
                    </a:p>
                  </a:txBody>
                  <a:tcPr/>
                </a:tc>
                <a:tc>
                  <a:txBody>
                    <a:bodyPr/>
                    <a:lstStyle/>
                    <a:p>
                      <a:pPr marL="0" algn="ctr" defTabSz="914400" rtl="0" eaLnBrk="1" latinLnBrk="0" hangingPunct="1"/>
                      <a:r>
                        <a:rPr lang="es-CL" sz="1800" kern="1200">
                          <a:solidFill>
                            <a:srgbClr val="FF0000"/>
                          </a:solidFill>
                          <a:latin typeface="+mn-lt"/>
                          <a:ea typeface="+mn-ea"/>
                          <a:cs typeface="+mn-cs"/>
                        </a:rPr>
                        <a:t>3,5</a:t>
                      </a:r>
                      <a:endParaRPr lang="es-CL" sz="1800" kern="1200" dirty="0">
                        <a:solidFill>
                          <a:srgbClr val="FF0000"/>
                        </a:solidFill>
                        <a:latin typeface="+mn-lt"/>
                        <a:ea typeface="+mn-ea"/>
                        <a:cs typeface="+mn-cs"/>
                      </a:endParaRPr>
                    </a:p>
                  </a:txBody>
                  <a:tcPr/>
                </a:tc>
                <a:extLst>
                  <a:ext uri="{0D108BD9-81ED-4DB2-BD59-A6C34878D82A}">
                    <a16:rowId xmlns:a16="http://schemas.microsoft.com/office/drawing/2014/main" val="506610332"/>
                  </a:ext>
                </a:extLst>
              </a:tr>
              <a:tr h="370840">
                <a:tc>
                  <a:txBody>
                    <a:bodyPr/>
                    <a:lstStyle/>
                    <a:p>
                      <a:pPr algn="ctr"/>
                      <a:r>
                        <a:rPr lang="es-CL" dirty="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2</a:t>
                      </a: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1</a:t>
                      </a: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algn="ctr"/>
                      <a:r>
                        <a:rPr lang="es-CL" dirty="0"/>
                        <a:t>2 ; 2</a:t>
                      </a:r>
                    </a:p>
                  </a:txBody>
                  <a:tcPr/>
                </a:tc>
                <a:tc>
                  <a:txBody>
                    <a:bodyPr/>
                    <a:lstStyle/>
                    <a:p>
                      <a:pPr algn="ctr"/>
                      <a:r>
                        <a:rPr lang="es-CL">
                          <a:solidFill>
                            <a:srgbClr val="FF0000"/>
                          </a:solidFill>
                        </a:rPr>
                        <a:t>2,0</a:t>
                      </a:r>
                      <a:endParaRPr lang="es-CL" dirty="0">
                        <a:solidFill>
                          <a:srgbClr val="FF0000"/>
                        </a:solidFill>
                      </a:endParaRPr>
                    </a:p>
                  </a:txBody>
                  <a:tcPr/>
                </a:tc>
                <a:tc>
                  <a:txBody>
                    <a:bodyPr/>
                    <a:lstStyle/>
                    <a:p>
                      <a:pPr algn="ctr"/>
                      <a:r>
                        <a:rPr lang="es-CL" dirty="0"/>
                        <a:t>14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3</a:t>
                      </a: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1</a:t>
                      </a: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algn="ctr"/>
                      <a:r>
                        <a:rPr lang="es-CL"/>
                        <a:t>4,2</a:t>
                      </a:r>
                      <a:endParaRPr lang="es-CL" dirty="0"/>
                    </a:p>
                  </a:txBody>
                  <a:tcPr/>
                </a:tc>
                <a:tc>
                  <a:txBody>
                    <a:bodyPr/>
                    <a:lstStyle/>
                    <a:p>
                      <a:pPr marL="0" algn="ctr" defTabSz="914400" rtl="0" eaLnBrk="1" latinLnBrk="0" hangingPunct="1"/>
                      <a:r>
                        <a:rPr lang="es-CL" sz="1800" kern="1200">
                          <a:solidFill>
                            <a:srgbClr val="FF0000"/>
                          </a:solidFill>
                          <a:latin typeface="+mn-lt"/>
                          <a:ea typeface="+mn-ea"/>
                          <a:cs typeface="+mn-cs"/>
                        </a:rPr>
                        <a:t>3,0</a:t>
                      </a:r>
                      <a:endParaRPr lang="es-CL" sz="1800" kern="1200" dirty="0">
                        <a:solidFill>
                          <a:srgbClr val="FF0000"/>
                        </a:solidFill>
                        <a:latin typeface="+mn-lt"/>
                        <a:ea typeface="+mn-ea"/>
                        <a:cs typeface="+mn-cs"/>
                      </a:endParaRPr>
                    </a:p>
                  </a:txBody>
                  <a:tcPr/>
                </a:tc>
                <a:extLst>
                  <a:ext uri="{0D108BD9-81ED-4DB2-BD59-A6C34878D82A}">
                    <a16:rowId xmlns:a16="http://schemas.microsoft.com/office/drawing/2014/main" val="2747664226"/>
                  </a:ext>
                </a:extLst>
              </a:tr>
              <a:tr h="370840">
                <a:tc>
                  <a:txBody>
                    <a:bodyPr/>
                    <a:lstStyle/>
                    <a:p>
                      <a:pPr algn="ctr"/>
                      <a:r>
                        <a:rPr lang="es-CL" dirty="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2</a:t>
                      </a: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1</a:t>
                      </a: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algn="ctr"/>
                      <a:r>
                        <a:rPr lang="es-CL" dirty="0"/>
                        <a:t>2 ; 1</a:t>
                      </a:r>
                    </a:p>
                  </a:txBody>
                  <a:tcPr/>
                </a:tc>
                <a:tc>
                  <a:txBody>
                    <a:bodyPr/>
                    <a:lstStyle/>
                    <a:p>
                      <a:pPr algn="ctr"/>
                      <a:r>
                        <a:rPr lang="es-CL">
                          <a:solidFill>
                            <a:srgbClr val="FF0000"/>
                          </a:solidFill>
                        </a:rPr>
                        <a:t>1,5</a:t>
                      </a:r>
                      <a:endParaRPr lang="es-CL" dirty="0">
                        <a:solidFill>
                          <a:srgbClr val="FF0000"/>
                        </a:solidFill>
                      </a:endParaRPr>
                    </a:p>
                  </a:txBody>
                  <a:tcPr/>
                </a:tc>
                <a:tc>
                  <a:txBody>
                    <a:bodyPr/>
                    <a:lstStyle/>
                    <a:p>
                      <a:pPr algn="ctr"/>
                      <a:r>
                        <a:rPr lang="es-CL" dirty="0"/>
                        <a:t>15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4</a:t>
                      </a: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1</a:t>
                      </a: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algn="ctr"/>
                      <a:r>
                        <a:rPr lang="es-CL"/>
                        <a:t>4,1</a:t>
                      </a:r>
                      <a:endParaRPr lang="es-CL" dirty="0"/>
                    </a:p>
                  </a:txBody>
                  <a:tcPr/>
                </a:tc>
                <a:tc>
                  <a:txBody>
                    <a:bodyPr/>
                    <a:lstStyle/>
                    <a:p>
                      <a:pPr marL="0" algn="ctr" defTabSz="914400" rtl="0" eaLnBrk="1" latinLnBrk="0" hangingPunct="1"/>
                      <a:r>
                        <a:rPr lang="es-CL" sz="1800" kern="1200">
                          <a:solidFill>
                            <a:srgbClr val="FF0000"/>
                          </a:solidFill>
                          <a:latin typeface="+mn-lt"/>
                          <a:ea typeface="+mn-ea"/>
                          <a:cs typeface="+mn-cs"/>
                        </a:rPr>
                        <a:t>2,5</a:t>
                      </a:r>
                      <a:endParaRPr lang="es-CL" sz="1800" kern="1200" dirty="0">
                        <a:solidFill>
                          <a:srgbClr val="FF0000"/>
                        </a:solidFill>
                        <a:latin typeface="+mn-lt"/>
                        <a:ea typeface="+mn-ea"/>
                        <a:cs typeface="+mn-cs"/>
                      </a:endParaRPr>
                    </a:p>
                  </a:txBody>
                  <a:tcPr/>
                </a:tc>
                <a:extLst>
                  <a:ext uri="{0D108BD9-81ED-4DB2-BD59-A6C34878D82A}">
                    <a16:rowId xmlns:a16="http://schemas.microsoft.com/office/drawing/2014/main" val="761641467"/>
                  </a:ext>
                </a:extLst>
              </a:tr>
              <a:tr h="370840">
                <a:tc>
                  <a:txBody>
                    <a:bodyPr/>
                    <a:lstStyle/>
                    <a:p>
                      <a:pPr algn="ctr"/>
                      <a:r>
                        <a:rPr lang="es-CL" dirty="0"/>
                        <a:t>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4</a:t>
                      </a: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1</a:t>
                      </a: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algn="ctr"/>
                      <a:r>
                        <a:rPr lang="es-CL" dirty="0"/>
                        <a:t>2 ; 4</a:t>
                      </a:r>
                    </a:p>
                  </a:txBody>
                  <a:tcPr/>
                </a:tc>
                <a:tc>
                  <a:txBody>
                    <a:bodyPr/>
                    <a:lstStyle/>
                    <a:p>
                      <a:pPr algn="ctr"/>
                      <a:r>
                        <a:rPr lang="es-CL">
                          <a:solidFill>
                            <a:srgbClr val="FF0000"/>
                          </a:solidFill>
                        </a:rPr>
                        <a:t>3,0</a:t>
                      </a:r>
                      <a:endParaRPr lang="es-CL" dirty="0">
                        <a:solidFill>
                          <a:srgbClr val="FF0000"/>
                        </a:solidFill>
                      </a:endParaRPr>
                    </a:p>
                  </a:txBody>
                  <a:tcPr/>
                </a:tc>
                <a:tc>
                  <a:txBody>
                    <a:bodyPr/>
                    <a:lstStyle/>
                    <a:p>
                      <a:pPr algn="ctr"/>
                      <a:r>
                        <a:rPr lang="es-CL" dirty="0"/>
                        <a:t>16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4</a:t>
                      </a: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es-CL" sz="1800" b="0" i="0" u="none" strike="noStrike" kern="1200" cap="none" spc="0" normalizeH="0" baseline="-25000" noProof="0" dirty="0">
                          <a:ln>
                            <a:noFill/>
                          </a:ln>
                          <a:solidFill>
                            <a:prstClr val="black"/>
                          </a:solidFill>
                          <a:effectLst/>
                          <a:uLnTx/>
                          <a:uFillTx/>
                          <a:latin typeface="Calibri" panose="020F0502020204030204"/>
                          <a:ea typeface="+mn-ea"/>
                          <a:cs typeface="+mn-cs"/>
                        </a:rPr>
                        <a:t>1</a:t>
                      </a:r>
                      <a:endPar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algn="ctr"/>
                      <a:r>
                        <a:rPr lang="es-CL"/>
                        <a:t>4,4</a:t>
                      </a:r>
                      <a:endParaRPr lang="es-CL" dirty="0"/>
                    </a:p>
                  </a:txBody>
                  <a:tcPr/>
                </a:tc>
                <a:tc>
                  <a:txBody>
                    <a:bodyPr/>
                    <a:lstStyle/>
                    <a:p>
                      <a:pPr marL="0" algn="ctr" defTabSz="914400" rtl="0" eaLnBrk="1" latinLnBrk="0" hangingPunct="1"/>
                      <a:r>
                        <a:rPr lang="es-CL" sz="1800" kern="1200" dirty="0">
                          <a:solidFill>
                            <a:srgbClr val="FF0000"/>
                          </a:solidFill>
                          <a:latin typeface="+mn-lt"/>
                          <a:ea typeface="+mn-ea"/>
                          <a:cs typeface="+mn-cs"/>
                        </a:rPr>
                        <a:t>4,0</a:t>
                      </a:r>
                    </a:p>
                  </a:txBody>
                  <a:tcPr/>
                </a:tc>
                <a:extLst>
                  <a:ext uri="{0D108BD9-81ED-4DB2-BD59-A6C34878D82A}">
                    <a16:rowId xmlns:a16="http://schemas.microsoft.com/office/drawing/2014/main" val="3438152441"/>
                  </a:ext>
                </a:extLst>
              </a:tr>
            </a:tbl>
          </a:graphicData>
        </a:graphic>
      </p:graphicFrame>
    </p:spTree>
    <p:extLst>
      <p:ext uri="{BB962C8B-B14F-4D97-AF65-F5344CB8AC3E}">
        <p14:creationId xmlns:p14="http://schemas.microsoft.com/office/powerpoint/2010/main" val="4077529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media muestral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graphicFrame>
            <p:nvGraphicFramePr>
              <p:cNvPr id="3" name="Tabla 4">
                <a:extLst>
                  <a:ext uri="{FF2B5EF4-FFF2-40B4-BE49-F238E27FC236}">
                    <a16:creationId xmlns:a16="http://schemas.microsoft.com/office/drawing/2014/main" id="{EDD208B2-B832-AD48-B29C-1C5A31A3D630}"/>
                  </a:ext>
                </a:extLst>
              </p:cNvPr>
              <p:cNvGraphicFramePr>
                <a:graphicFrameLocks noGrp="1"/>
              </p:cNvGraphicFramePr>
              <p:nvPr>
                <p:extLst>
                  <p:ext uri="{D42A27DB-BD31-4B8C-83A1-F6EECF244321}">
                    <p14:modId xmlns:p14="http://schemas.microsoft.com/office/powerpoint/2010/main" val="1013342860"/>
                  </p:ext>
                </p:extLst>
              </p:nvPr>
            </p:nvGraphicFramePr>
            <p:xfrm>
              <a:off x="2120733" y="2592288"/>
              <a:ext cx="3805935" cy="3606800"/>
            </p:xfrm>
            <a:graphic>
              <a:graphicData uri="http://schemas.openxmlformats.org/drawingml/2006/table">
                <a:tbl>
                  <a:tblPr firstRow="1" bandRow="1">
                    <a:tableStyleId>{5940675A-B579-460E-94D1-54222C63F5DA}</a:tableStyleId>
                  </a:tblPr>
                  <a:tblGrid>
                    <a:gridCol w="1268645">
                      <a:extLst>
                        <a:ext uri="{9D8B030D-6E8A-4147-A177-3AD203B41FA5}">
                          <a16:colId xmlns:a16="http://schemas.microsoft.com/office/drawing/2014/main" val="2950978624"/>
                        </a:ext>
                      </a:extLst>
                    </a:gridCol>
                    <a:gridCol w="1268645">
                      <a:extLst>
                        <a:ext uri="{9D8B030D-6E8A-4147-A177-3AD203B41FA5}">
                          <a16:colId xmlns:a16="http://schemas.microsoft.com/office/drawing/2014/main" val="1511925355"/>
                        </a:ext>
                      </a:extLst>
                    </a:gridCol>
                    <a:gridCol w="1268645">
                      <a:extLst>
                        <a:ext uri="{9D8B030D-6E8A-4147-A177-3AD203B41FA5}">
                          <a16:colId xmlns:a16="http://schemas.microsoft.com/office/drawing/2014/main" val="1944032868"/>
                        </a:ext>
                      </a:extLst>
                    </a:gridCol>
                  </a:tblGrid>
                  <a:tr h="370840">
                    <a:tc>
                      <a:txBody>
                        <a:bodyPr/>
                        <a:lstStyle/>
                        <a:p>
                          <a:pPr algn="ctr"/>
                          <a:r>
                            <a:rPr lang="es-CL" dirty="0"/>
                            <a:t>Media Muestral</a:t>
                          </a:r>
                        </a:p>
                      </a:txBody>
                      <a:tcPr/>
                    </a:tc>
                    <a:tc>
                      <a:txBody>
                        <a:bodyPr/>
                        <a:lstStyle/>
                        <a:p>
                          <a:pPr algn="ct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𝑓</m:t>
                                </m:r>
                              </m:oMath>
                            </m:oMathPara>
                          </a14:m>
                          <a:endParaRPr lang="es-CL" dirty="0"/>
                        </a:p>
                      </a:txBody>
                      <a:tcPr/>
                    </a:tc>
                    <a:tc>
                      <a:txBody>
                        <a:bodyPr/>
                        <a:lstStyle/>
                        <a:p>
                          <a:pPr algn="ctr"/>
                          <a:r>
                            <a:rPr lang="es-ES" b="0" dirty="0">
                              <a:solidFill>
                                <a:srgbClr val="FF0000"/>
                              </a:solidFill>
                            </a:rPr>
                            <a:t>P</a:t>
                          </a:r>
                          <a14:m>
                            <m:oMath xmlns:m="http://schemas.openxmlformats.org/officeDocument/2006/math">
                              <m:r>
                                <a:rPr lang="es-ES" b="0" i="1" smtClean="0">
                                  <a:solidFill>
                                    <a:srgbClr val="FF0000"/>
                                  </a:solidFill>
                                  <a:latin typeface="Cambria Math" panose="02040503050406030204" pitchFamily="18" charset="0"/>
                                </a:rPr>
                                <m:t>(</m:t>
                              </m:r>
                              <m:sSub>
                                <m:sSubPr>
                                  <m:ctrlPr>
                                    <a:rPr lang="es-ES" b="0" i="1" smtClean="0">
                                      <a:solidFill>
                                        <a:srgbClr val="FF0000"/>
                                      </a:solidFill>
                                      <a:latin typeface="Cambria Math" panose="02040503050406030204" pitchFamily="18" charset="0"/>
                                    </a:rPr>
                                  </m:ctrlPr>
                                </m:sSubPr>
                                <m:e>
                                  <m:acc>
                                    <m:accPr>
                                      <m:chr m:val="̅"/>
                                      <m:ctrlPr>
                                        <a:rPr lang="es-ES" b="0" i="1" smtClean="0">
                                          <a:solidFill>
                                            <a:srgbClr val="FF0000"/>
                                          </a:solidFill>
                                          <a:latin typeface="Cambria Math" panose="02040503050406030204" pitchFamily="18" charset="0"/>
                                        </a:rPr>
                                      </m:ctrlPr>
                                    </m:accPr>
                                    <m:e>
                                      <m:r>
                                        <a:rPr lang="es-ES" b="0" i="1" smtClean="0">
                                          <a:solidFill>
                                            <a:srgbClr val="FF0000"/>
                                          </a:solidFill>
                                          <a:latin typeface="Cambria Math" panose="02040503050406030204" pitchFamily="18" charset="0"/>
                                        </a:rPr>
                                        <m:t>𝑋</m:t>
                                      </m:r>
                                    </m:e>
                                  </m:acc>
                                  <m:r>
                                    <a:rPr lang="es-ES" b="0" i="1" smtClean="0">
                                      <a:solidFill>
                                        <a:srgbClr val="FF0000"/>
                                      </a:solidFill>
                                      <a:latin typeface="Cambria Math" panose="02040503050406030204" pitchFamily="18" charset="0"/>
                                    </a:rPr>
                                    <m:t>=</m:t>
                                  </m:r>
                                  <m:acc>
                                    <m:accPr>
                                      <m:chr m:val="̅"/>
                                      <m:ctrlPr>
                                        <a:rPr lang="es-ES" b="0" i="1" smtClean="0">
                                          <a:solidFill>
                                            <a:srgbClr val="FF0000"/>
                                          </a:solidFill>
                                          <a:latin typeface="Cambria Math" panose="02040503050406030204" pitchFamily="18" charset="0"/>
                                        </a:rPr>
                                      </m:ctrlPr>
                                    </m:accPr>
                                    <m:e>
                                      <m:r>
                                        <a:rPr lang="es-ES" b="0" i="1" smtClean="0">
                                          <a:solidFill>
                                            <a:srgbClr val="FF0000"/>
                                          </a:solidFill>
                                          <a:latin typeface="Cambria Math" panose="02040503050406030204" pitchFamily="18" charset="0"/>
                                        </a:rPr>
                                        <m:t>𝑥</m:t>
                                      </m:r>
                                    </m:e>
                                  </m:acc>
                                </m:e>
                                <m:sub>
                                  <m:r>
                                    <a:rPr lang="es-ES" b="0" i="1" smtClean="0">
                                      <a:solidFill>
                                        <a:srgbClr val="FF0000"/>
                                      </a:solidFill>
                                      <a:latin typeface="Cambria Math" panose="02040503050406030204" pitchFamily="18" charset="0"/>
                                    </a:rPr>
                                    <m:t>𝑖</m:t>
                                  </m:r>
                                </m:sub>
                              </m:sSub>
                              <m:r>
                                <a:rPr lang="es-ES" b="0" i="1" smtClean="0">
                                  <a:solidFill>
                                    <a:srgbClr val="FF0000"/>
                                  </a:solidFill>
                                  <a:latin typeface="Cambria Math" panose="02040503050406030204" pitchFamily="18" charset="0"/>
                                </a:rPr>
                                <m:t>)</m:t>
                              </m:r>
                            </m:oMath>
                          </a14:m>
                          <a:endParaRPr lang="es-CL" dirty="0">
                            <a:solidFill>
                              <a:srgbClr val="FF0000"/>
                            </a:solidFill>
                          </a:endParaRPr>
                        </a:p>
                      </a:txBody>
                      <a:tcPr/>
                    </a:tc>
                    <a:extLst>
                      <a:ext uri="{0D108BD9-81ED-4DB2-BD59-A6C34878D82A}">
                        <a16:rowId xmlns:a16="http://schemas.microsoft.com/office/drawing/2014/main" val="167947134"/>
                      </a:ext>
                    </a:extLst>
                  </a:tr>
                  <a:tr h="370840">
                    <a:tc>
                      <a:txBody>
                        <a:bodyPr/>
                        <a:lstStyle/>
                        <a:p>
                          <a:pPr algn="ctr"/>
                          <a:r>
                            <a:rPr lang="es-CL" dirty="0"/>
                            <a:t>1</a:t>
                          </a:r>
                        </a:p>
                      </a:txBody>
                      <a:tcPr/>
                    </a:tc>
                    <a:tc>
                      <a:txBody>
                        <a:bodyPr/>
                        <a:lstStyle/>
                        <a:p>
                          <a:pPr algn="ctr"/>
                          <a:r>
                            <a:rPr lang="es-CL" dirty="0"/>
                            <a:t>1</a:t>
                          </a:r>
                        </a:p>
                      </a:txBody>
                      <a:tcPr/>
                    </a:tc>
                    <a:tc>
                      <a:txBody>
                        <a:bodyPr/>
                        <a:lstStyle/>
                        <a:p>
                          <a:pPr algn="ctr"/>
                          <a:r>
                            <a:rPr lang="es-CL" dirty="0">
                              <a:solidFill>
                                <a:srgbClr val="FF0000"/>
                              </a:solidFill>
                            </a:rPr>
                            <a:t>1/16</a:t>
                          </a:r>
                        </a:p>
                      </a:txBody>
                      <a:tcPr/>
                    </a:tc>
                    <a:extLst>
                      <a:ext uri="{0D108BD9-81ED-4DB2-BD59-A6C34878D82A}">
                        <a16:rowId xmlns:a16="http://schemas.microsoft.com/office/drawing/2014/main" val="2061833646"/>
                      </a:ext>
                    </a:extLst>
                  </a:tr>
                  <a:tr h="370840">
                    <a:tc>
                      <a:txBody>
                        <a:bodyPr/>
                        <a:lstStyle/>
                        <a:p>
                          <a:pPr algn="ctr"/>
                          <a:r>
                            <a:rPr lang="es-CL"/>
                            <a:t>1,5</a:t>
                          </a:r>
                          <a:endParaRPr lang="es-C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2</a:t>
                          </a:r>
                        </a:p>
                      </a:txBody>
                      <a:tcPr/>
                    </a:tc>
                    <a:tc>
                      <a:txBody>
                        <a:bodyPr/>
                        <a:lstStyle/>
                        <a:p>
                          <a:pPr algn="ctr"/>
                          <a:r>
                            <a:rPr lang="es-CL" dirty="0">
                              <a:solidFill>
                                <a:srgbClr val="FF0000"/>
                              </a:solidFill>
                            </a:rPr>
                            <a:t>2/16</a:t>
                          </a:r>
                        </a:p>
                      </a:txBody>
                      <a:tcPr/>
                    </a:tc>
                    <a:extLst>
                      <a:ext uri="{0D108BD9-81ED-4DB2-BD59-A6C34878D82A}">
                        <a16:rowId xmlns:a16="http://schemas.microsoft.com/office/drawing/2014/main" val="1207103226"/>
                      </a:ext>
                    </a:extLst>
                  </a:tr>
                  <a:tr h="370840">
                    <a:tc>
                      <a:txBody>
                        <a:bodyPr/>
                        <a:lstStyle/>
                        <a:p>
                          <a:pPr algn="ctr"/>
                          <a:r>
                            <a:rPr lang="es-CL"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3</a:t>
                          </a:r>
                        </a:p>
                      </a:txBody>
                      <a:tcPr/>
                    </a:tc>
                    <a:tc>
                      <a:txBody>
                        <a:bodyPr/>
                        <a:lstStyle/>
                        <a:p>
                          <a:pPr algn="ctr"/>
                          <a:r>
                            <a:rPr lang="es-CL" dirty="0">
                              <a:solidFill>
                                <a:srgbClr val="FF0000"/>
                              </a:solidFill>
                            </a:rPr>
                            <a:t>3/16</a:t>
                          </a:r>
                        </a:p>
                      </a:txBody>
                      <a:tcPr/>
                    </a:tc>
                    <a:extLst>
                      <a:ext uri="{0D108BD9-81ED-4DB2-BD59-A6C34878D82A}">
                        <a16:rowId xmlns:a16="http://schemas.microsoft.com/office/drawing/2014/main" val="2765282759"/>
                      </a:ext>
                    </a:extLst>
                  </a:tr>
                  <a:tr h="370840">
                    <a:tc>
                      <a:txBody>
                        <a:bodyPr/>
                        <a:lstStyle/>
                        <a:p>
                          <a:pPr algn="ctr"/>
                          <a:r>
                            <a:rPr lang="es-CL"/>
                            <a:t>2,5</a:t>
                          </a:r>
                          <a:endParaRPr lang="es-C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4</a:t>
                          </a:r>
                        </a:p>
                      </a:txBody>
                      <a:tcPr/>
                    </a:tc>
                    <a:tc>
                      <a:txBody>
                        <a:bodyPr/>
                        <a:lstStyle/>
                        <a:p>
                          <a:pPr algn="ctr"/>
                          <a:r>
                            <a:rPr lang="es-CL" dirty="0">
                              <a:solidFill>
                                <a:srgbClr val="FF0000"/>
                              </a:solidFill>
                            </a:rPr>
                            <a:t>4/16</a:t>
                          </a:r>
                        </a:p>
                      </a:txBody>
                      <a:tcPr/>
                    </a:tc>
                    <a:extLst>
                      <a:ext uri="{0D108BD9-81ED-4DB2-BD59-A6C34878D82A}">
                        <a16:rowId xmlns:a16="http://schemas.microsoft.com/office/drawing/2014/main" val="2127304528"/>
                      </a:ext>
                    </a:extLst>
                  </a:tr>
                  <a:tr h="370840">
                    <a:tc>
                      <a:txBody>
                        <a:bodyPr/>
                        <a:lstStyle/>
                        <a:p>
                          <a:pPr algn="ctr"/>
                          <a:r>
                            <a:rPr lang="es-CL"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3</a:t>
                          </a:r>
                        </a:p>
                      </a:txBody>
                      <a:tcPr/>
                    </a:tc>
                    <a:tc>
                      <a:txBody>
                        <a:bodyPr/>
                        <a:lstStyle/>
                        <a:p>
                          <a:pPr algn="ctr"/>
                          <a:r>
                            <a:rPr lang="es-CL" dirty="0">
                              <a:solidFill>
                                <a:srgbClr val="FF0000"/>
                              </a:solidFill>
                            </a:rPr>
                            <a:t>3/16</a:t>
                          </a:r>
                        </a:p>
                      </a:txBody>
                      <a:tcPr/>
                    </a:tc>
                    <a:extLst>
                      <a:ext uri="{0D108BD9-81ED-4DB2-BD59-A6C34878D82A}">
                        <a16:rowId xmlns:a16="http://schemas.microsoft.com/office/drawing/2014/main" val="506610332"/>
                      </a:ext>
                    </a:extLst>
                  </a:tr>
                  <a:tr h="370840">
                    <a:tc>
                      <a:txBody>
                        <a:bodyPr/>
                        <a:lstStyle/>
                        <a:p>
                          <a:pPr algn="ctr"/>
                          <a:r>
                            <a:rPr lang="es-CL"/>
                            <a:t>3,5</a:t>
                          </a:r>
                          <a:endParaRPr lang="es-C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2</a:t>
                          </a:r>
                        </a:p>
                      </a:txBody>
                      <a:tcPr/>
                    </a:tc>
                    <a:tc>
                      <a:txBody>
                        <a:bodyPr/>
                        <a:lstStyle/>
                        <a:p>
                          <a:pPr algn="ctr"/>
                          <a:r>
                            <a:rPr lang="es-CL" dirty="0">
                              <a:solidFill>
                                <a:srgbClr val="FF0000"/>
                              </a:solidFill>
                            </a:rPr>
                            <a:t>2/16</a:t>
                          </a:r>
                        </a:p>
                      </a:txBody>
                      <a:tcPr/>
                    </a:tc>
                    <a:extLst>
                      <a:ext uri="{0D108BD9-81ED-4DB2-BD59-A6C34878D82A}">
                        <a16:rowId xmlns:a16="http://schemas.microsoft.com/office/drawing/2014/main" val="2747664226"/>
                      </a:ext>
                    </a:extLst>
                  </a:tr>
                  <a:tr h="370840">
                    <a:tc>
                      <a:txBody>
                        <a:bodyPr/>
                        <a:lstStyle/>
                        <a:p>
                          <a:pPr algn="ctr"/>
                          <a:r>
                            <a:rPr lang="es-CL"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txBody>
                      <a:tcPr/>
                    </a:tc>
                    <a:tc>
                      <a:txBody>
                        <a:bodyPr/>
                        <a:lstStyle/>
                        <a:p>
                          <a:pPr algn="ctr"/>
                          <a:r>
                            <a:rPr lang="es-CL" dirty="0">
                              <a:solidFill>
                                <a:srgbClr val="FF0000"/>
                              </a:solidFill>
                            </a:rPr>
                            <a:t>1/16</a:t>
                          </a:r>
                        </a:p>
                      </a:txBody>
                      <a:tcPr/>
                    </a:tc>
                    <a:extLst>
                      <a:ext uri="{0D108BD9-81ED-4DB2-BD59-A6C34878D82A}">
                        <a16:rowId xmlns:a16="http://schemas.microsoft.com/office/drawing/2014/main" val="761641467"/>
                      </a:ext>
                    </a:extLst>
                  </a:tr>
                  <a:tr h="370840">
                    <a:tc>
                      <a:txBody>
                        <a:bodyPr/>
                        <a:lstStyle/>
                        <a:p>
                          <a:pPr algn="ctr"/>
                          <a:endParaRPr lang="es-C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16</a:t>
                          </a:r>
                        </a:p>
                      </a:txBody>
                      <a:tcPr/>
                    </a:tc>
                    <a:tc>
                      <a:txBody>
                        <a:bodyPr/>
                        <a:lstStyle/>
                        <a:p>
                          <a:pPr algn="ctr"/>
                          <a:r>
                            <a:rPr lang="es-CL" dirty="0">
                              <a:solidFill>
                                <a:srgbClr val="FF0000"/>
                              </a:solidFill>
                            </a:rPr>
                            <a:t>1</a:t>
                          </a:r>
                        </a:p>
                      </a:txBody>
                      <a:tcPr/>
                    </a:tc>
                    <a:extLst>
                      <a:ext uri="{0D108BD9-81ED-4DB2-BD59-A6C34878D82A}">
                        <a16:rowId xmlns:a16="http://schemas.microsoft.com/office/drawing/2014/main" val="3438152441"/>
                      </a:ext>
                    </a:extLst>
                  </a:tr>
                </a:tbl>
              </a:graphicData>
            </a:graphic>
          </p:graphicFrame>
        </mc:Choice>
        <mc:Fallback xmlns="">
          <p:graphicFrame>
            <p:nvGraphicFramePr>
              <p:cNvPr id="3" name="Tabla 4">
                <a:extLst>
                  <a:ext uri="{FF2B5EF4-FFF2-40B4-BE49-F238E27FC236}">
                    <a16:creationId xmlns:a16="http://schemas.microsoft.com/office/drawing/2014/main" id="{EDD208B2-B832-AD48-B29C-1C5A31A3D630}"/>
                  </a:ext>
                </a:extLst>
              </p:cNvPr>
              <p:cNvGraphicFramePr>
                <a:graphicFrameLocks noGrp="1"/>
              </p:cNvGraphicFramePr>
              <p:nvPr>
                <p:extLst>
                  <p:ext uri="{D42A27DB-BD31-4B8C-83A1-F6EECF244321}">
                    <p14:modId xmlns:p14="http://schemas.microsoft.com/office/powerpoint/2010/main" val="1013342860"/>
                  </p:ext>
                </p:extLst>
              </p:nvPr>
            </p:nvGraphicFramePr>
            <p:xfrm>
              <a:off x="2120733" y="2592288"/>
              <a:ext cx="3805935" cy="3606800"/>
            </p:xfrm>
            <a:graphic>
              <a:graphicData uri="http://schemas.openxmlformats.org/drawingml/2006/table">
                <a:tbl>
                  <a:tblPr firstRow="1" bandRow="1">
                    <a:tableStyleId>{5940675A-B579-460E-94D1-54222C63F5DA}</a:tableStyleId>
                  </a:tblPr>
                  <a:tblGrid>
                    <a:gridCol w="1268645">
                      <a:extLst>
                        <a:ext uri="{9D8B030D-6E8A-4147-A177-3AD203B41FA5}">
                          <a16:colId xmlns:a16="http://schemas.microsoft.com/office/drawing/2014/main" val="2950978624"/>
                        </a:ext>
                      </a:extLst>
                    </a:gridCol>
                    <a:gridCol w="1268645">
                      <a:extLst>
                        <a:ext uri="{9D8B030D-6E8A-4147-A177-3AD203B41FA5}">
                          <a16:colId xmlns:a16="http://schemas.microsoft.com/office/drawing/2014/main" val="1511925355"/>
                        </a:ext>
                      </a:extLst>
                    </a:gridCol>
                    <a:gridCol w="1268645">
                      <a:extLst>
                        <a:ext uri="{9D8B030D-6E8A-4147-A177-3AD203B41FA5}">
                          <a16:colId xmlns:a16="http://schemas.microsoft.com/office/drawing/2014/main" val="1944032868"/>
                        </a:ext>
                      </a:extLst>
                    </a:gridCol>
                  </a:tblGrid>
                  <a:tr h="640080">
                    <a:tc>
                      <a:txBody>
                        <a:bodyPr/>
                        <a:lstStyle/>
                        <a:p>
                          <a:pPr algn="ctr"/>
                          <a:r>
                            <a:rPr lang="es-CL" dirty="0"/>
                            <a:t>Media Muestral</a:t>
                          </a:r>
                        </a:p>
                      </a:txBody>
                      <a:tcPr/>
                    </a:tc>
                    <a:tc>
                      <a:txBody>
                        <a:bodyPr/>
                        <a:lstStyle/>
                        <a:p>
                          <a:endParaRPr lang="es-CL"/>
                        </a:p>
                      </a:txBody>
                      <a:tcPr>
                        <a:blipFill>
                          <a:blip r:embed="rId3"/>
                          <a:stretch>
                            <a:fillRect l="-99010" t="-3922" r="-100990" b="-472549"/>
                          </a:stretch>
                        </a:blipFill>
                      </a:tcPr>
                    </a:tc>
                    <a:tc>
                      <a:txBody>
                        <a:bodyPr/>
                        <a:lstStyle/>
                        <a:p>
                          <a:endParaRPr lang="es-CL"/>
                        </a:p>
                      </a:txBody>
                      <a:tcPr>
                        <a:blipFill>
                          <a:blip r:embed="rId3"/>
                          <a:stretch>
                            <a:fillRect l="-201000" t="-3922" r="-2000" b="-472549"/>
                          </a:stretch>
                        </a:blipFill>
                      </a:tcPr>
                    </a:tc>
                    <a:extLst>
                      <a:ext uri="{0D108BD9-81ED-4DB2-BD59-A6C34878D82A}">
                        <a16:rowId xmlns:a16="http://schemas.microsoft.com/office/drawing/2014/main" val="167947134"/>
                      </a:ext>
                    </a:extLst>
                  </a:tr>
                  <a:tr h="370840">
                    <a:tc>
                      <a:txBody>
                        <a:bodyPr/>
                        <a:lstStyle/>
                        <a:p>
                          <a:pPr algn="ctr"/>
                          <a:r>
                            <a:rPr lang="es-CL" dirty="0"/>
                            <a:t>1</a:t>
                          </a:r>
                        </a:p>
                      </a:txBody>
                      <a:tcPr/>
                    </a:tc>
                    <a:tc>
                      <a:txBody>
                        <a:bodyPr/>
                        <a:lstStyle/>
                        <a:p>
                          <a:pPr algn="ctr"/>
                          <a:r>
                            <a:rPr lang="es-CL" dirty="0"/>
                            <a:t>1</a:t>
                          </a:r>
                        </a:p>
                      </a:txBody>
                      <a:tcPr/>
                    </a:tc>
                    <a:tc>
                      <a:txBody>
                        <a:bodyPr/>
                        <a:lstStyle/>
                        <a:p>
                          <a:pPr algn="ctr"/>
                          <a:r>
                            <a:rPr lang="es-CL" dirty="0">
                              <a:solidFill>
                                <a:srgbClr val="FF0000"/>
                              </a:solidFill>
                            </a:rPr>
                            <a:t>1/16</a:t>
                          </a:r>
                        </a:p>
                      </a:txBody>
                      <a:tcPr/>
                    </a:tc>
                    <a:extLst>
                      <a:ext uri="{0D108BD9-81ED-4DB2-BD59-A6C34878D82A}">
                        <a16:rowId xmlns:a16="http://schemas.microsoft.com/office/drawing/2014/main" val="2061833646"/>
                      </a:ext>
                    </a:extLst>
                  </a:tr>
                  <a:tr h="370840">
                    <a:tc>
                      <a:txBody>
                        <a:bodyPr/>
                        <a:lstStyle/>
                        <a:p>
                          <a:pPr algn="ctr"/>
                          <a:r>
                            <a:rPr lang="es-CL"/>
                            <a:t>1,5</a:t>
                          </a:r>
                          <a:endParaRPr lang="es-C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2</a:t>
                          </a:r>
                        </a:p>
                      </a:txBody>
                      <a:tcPr/>
                    </a:tc>
                    <a:tc>
                      <a:txBody>
                        <a:bodyPr/>
                        <a:lstStyle/>
                        <a:p>
                          <a:pPr algn="ctr"/>
                          <a:r>
                            <a:rPr lang="es-CL" dirty="0">
                              <a:solidFill>
                                <a:srgbClr val="FF0000"/>
                              </a:solidFill>
                            </a:rPr>
                            <a:t>2/16</a:t>
                          </a:r>
                        </a:p>
                      </a:txBody>
                      <a:tcPr/>
                    </a:tc>
                    <a:extLst>
                      <a:ext uri="{0D108BD9-81ED-4DB2-BD59-A6C34878D82A}">
                        <a16:rowId xmlns:a16="http://schemas.microsoft.com/office/drawing/2014/main" val="1207103226"/>
                      </a:ext>
                    </a:extLst>
                  </a:tr>
                  <a:tr h="370840">
                    <a:tc>
                      <a:txBody>
                        <a:bodyPr/>
                        <a:lstStyle/>
                        <a:p>
                          <a:pPr algn="ctr"/>
                          <a:r>
                            <a:rPr lang="es-CL"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3</a:t>
                          </a:r>
                        </a:p>
                      </a:txBody>
                      <a:tcPr/>
                    </a:tc>
                    <a:tc>
                      <a:txBody>
                        <a:bodyPr/>
                        <a:lstStyle/>
                        <a:p>
                          <a:pPr algn="ctr"/>
                          <a:r>
                            <a:rPr lang="es-CL" dirty="0">
                              <a:solidFill>
                                <a:srgbClr val="FF0000"/>
                              </a:solidFill>
                            </a:rPr>
                            <a:t>3/16</a:t>
                          </a:r>
                        </a:p>
                      </a:txBody>
                      <a:tcPr/>
                    </a:tc>
                    <a:extLst>
                      <a:ext uri="{0D108BD9-81ED-4DB2-BD59-A6C34878D82A}">
                        <a16:rowId xmlns:a16="http://schemas.microsoft.com/office/drawing/2014/main" val="2765282759"/>
                      </a:ext>
                    </a:extLst>
                  </a:tr>
                  <a:tr h="370840">
                    <a:tc>
                      <a:txBody>
                        <a:bodyPr/>
                        <a:lstStyle/>
                        <a:p>
                          <a:pPr algn="ctr"/>
                          <a:r>
                            <a:rPr lang="es-CL"/>
                            <a:t>2,5</a:t>
                          </a:r>
                          <a:endParaRPr lang="es-C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4</a:t>
                          </a:r>
                        </a:p>
                      </a:txBody>
                      <a:tcPr/>
                    </a:tc>
                    <a:tc>
                      <a:txBody>
                        <a:bodyPr/>
                        <a:lstStyle/>
                        <a:p>
                          <a:pPr algn="ctr"/>
                          <a:r>
                            <a:rPr lang="es-CL" dirty="0">
                              <a:solidFill>
                                <a:srgbClr val="FF0000"/>
                              </a:solidFill>
                            </a:rPr>
                            <a:t>4/16</a:t>
                          </a:r>
                        </a:p>
                      </a:txBody>
                      <a:tcPr/>
                    </a:tc>
                    <a:extLst>
                      <a:ext uri="{0D108BD9-81ED-4DB2-BD59-A6C34878D82A}">
                        <a16:rowId xmlns:a16="http://schemas.microsoft.com/office/drawing/2014/main" val="2127304528"/>
                      </a:ext>
                    </a:extLst>
                  </a:tr>
                  <a:tr h="370840">
                    <a:tc>
                      <a:txBody>
                        <a:bodyPr/>
                        <a:lstStyle/>
                        <a:p>
                          <a:pPr algn="ctr"/>
                          <a:r>
                            <a:rPr lang="es-CL"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3</a:t>
                          </a:r>
                        </a:p>
                      </a:txBody>
                      <a:tcPr/>
                    </a:tc>
                    <a:tc>
                      <a:txBody>
                        <a:bodyPr/>
                        <a:lstStyle/>
                        <a:p>
                          <a:pPr algn="ctr"/>
                          <a:r>
                            <a:rPr lang="es-CL" dirty="0">
                              <a:solidFill>
                                <a:srgbClr val="FF0000"/>
                              </a:solidFill>
                            </a:rPr>
                            <a:t>3/16</a:t>
                          </a:r>
                        </a:p>
                      </a:txBody>
                      <a:tcPr/>
                    </a:tc>
                    <a:extLst>
                      <a:ext uri="{0D108BD9-81ED-4DB2-BD59-A6C34878D82A}">
                        <a16:rowId xmlns:a16="http://schemas.microsoft.com/office/drawing/2014/main" val="506610332"/>
                      </a:ext>
                    </a:extLst>
                  </a:tr>
                  <a:tr h="370840">
                    <a:tc>
                      <a:txBody>
                        <a:bodyPr/>
                        <a:lstStyle/>
                        <a:p>
                          <a:pPr algn="ctr"/>
                          <a:r>
                            <a:rPr lang="es-CL"/>
                            <a:t>3,5</a:t>
                          </a:r>
                          <a:endParaRPr lang="es-C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2</a:t>
                          </a:r>
                        </a:p>
                      </a:txBody>
                      <a:tcPr/>
                    </a:tc>
                    <a:tc>
                      <a:txBody>
                        <a:bodyPr/>
                        <a:lstStyle/>
                        <a:p>
                          <a:pPr algn="ctr"/>
                          <a:r>
                            <a:rPr lang="es-CL" dirty="0">
                              <a:solidFill>
                                <a:srgbClr val="FF0000"/>
                              </a:solidFill>
                            </a:rPr>
                            <a:t>2/16</a:t>
                          </a:r>
                        </a:p>
                      </a:txBody>
                      <a:tcPr/>
                    </a:tc>
                    <a:extLst>
                      <a:ext uri="{0D108BD9-81ED-4DB2-BD59-A6C34878D82A}">
                        <a16:rowId xmlns:a16="http://schemas.microsoft.com/office/drawing/2014/main" val="2747664226"/>
                      </a:ext>
                    </a:extLst>
                  </a:tr>
                  <a:tr h="370840">
                    <a:tc>
                      <a:txBody>
                        <a:bodyPr/>
                        <a:lstStyle/>
                        <a:p>
                          <a:pPr algn="ctr"/>
                          <a:r>
                            <a:rPr lang="es-CL"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txBody>
                      <a:tcPr/>
                    </a:tc>
                    <a:tc>
                      <a:txBody>
                        <a:bodyPr/>
                        <a:lstStyle/>
                        <a:p>
                          <a:pPr algn="ctr"/>
                          <a:r>
                            <a:rPr lang="es-CL" dirty="0">
                              <a:solidFill>
                                <a:srgbClr val="FF0000"/>
                              </a:solidFill>
                            </a:rPr>
                            <a:t>1/16</a:t>
                          </a:r>
                        </a:p>
                      </a:txBody>
                      <a:tcPr/>
                    </a:tc>
                    <a:extLst>
                      <a:ext uri="{0D108BD9-81ED-4DB2-BD59-A6C34878D82A}">
                        <a16:rowId xmlns:a16="http://schemas.microsoft.com/office/drawing/2014/main" val="761641467"/>
                      </a:ext>
                    </a:extLst>
                  </a:tr>
                  <a:tr h="370840">
                    <a:tc>
                      <a:txBody>
                        <a:bodyPr/>
                        <a:lstStyle/>
                        <a:p>
                          <a:pPr algn="ctr"/>
                          <a:endParaRPr lang="es-C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800" b="0" i="0" u="none" strike="noStrike" kern="1200" cap="none" spc="0" normalizeH="0" baseline="0" noProof="0" dirty="0">
                              <a:ln>
                                <a:noFill/>
                              </a:ln>
                              <a:solidFill>
                                <a:prstClr val="black"/>
                              </a:solidFill>
                              <a:effectLst/>
                              <a:uLnTx/>
                              <a:uFillTx/>
                              <a:latin typeface="Calibri" panose="020F0502020204030204"/>
                              <a:ea typeface="+mn-ea"/>
                              <a:cs typeface="+mn-cs"/>
                            </a:rPr>
                            <a:t>16</a:t>
                          </a:r>
                        </a:p>
                      </a:txBody>
                      <a:tcPr/>
                    </a:tc>
                    <a:tc>
                      <a:txBody>
                        <a:bodyPr/>
                        <a:lstStyle/>
                        <a:p>
                          <a:pPr algn="ctr"/>
                          <a:r>
                            <a:rPr lang="es-CL" dirty="0">
                              <a:solidFill>
                                <a:srgbClr val="FF0000"/>
                              </a:solidFill>
                            </a:rPr>
                            <a:t>1</a:t>
                          </a:r>
                        </a:p>
                      </a:txBody>
                      <a:tcPr/>
                    </a:tc>
                    <a:extLst>
                      <a:ext uri="{0D108BD9-81ED-4DB2-BD59-A6C34878D82A}">
                        <a16:rowId xmlns:a16="http://schemas.microsoft.com/office/drawing/2014/main" val="3438152441"/>
                      </a:ext>
                    </a:extLst>
                  </a:tr>
                </a:tbl>
              </a:graphicData>
            </a:graphic>
          </p:graphicFrame>
        </mc:Fallback>
      </mc:AlternateContent>
      <p:cxnSp>
        <p:nvCxnSpPr>
          <p:cNvPr id="16" name="Conector recto de flecha 15">
            <a:extLst>
              <a:ext uri="{FF2B5EF4-FFF2-40B4-BE49-F238E27FC236}">
                <a16:creationId xmlns:a16="http://schemas.microsoft.com/office/drawing/2014/main" id="{8739208B-F6DD-D648-AACF-60FAC736CF05}"/>
              </a:ext>
            </a:extLst>
          </p:cNvPr>
          <p:cNvCxnSpPr>
            <a:cxnSpLocks/>
          </p:cNvCxnSpPr>
          <p:nvPr/>
        </p:nvCxnSpPr>
        <p:spPr>
          <a:xfrm>
            <a:off x="7259164" y="5719965"/>
            <a:ext cx="4308100" cy="0"/>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1FD234C5-A442-F949-969B-E9D9EB348150}"/>
              </a:ext>
            </a:extLst>
          </p:cNvPr>
          <p:cNvCxnSpPr>
            <a:cxnSpLocks/>
          </p:cNvCxnSpPr>
          <p:nvPr/>
        </p:nvCxnSpPr>
        <p:spPr>
          <a:xfrm flipV="1">
            <a:off x="7259164" y="2963332"/>
            <a:ext cx="0" cy="275166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515A93DA-F33A-3C4D-94C3-310343316E07}"/>
              </a:ext>
            </a:extLst>
          </p:cNvPr>
          <p:cNvSpPr txBox="1"/>
          <p:nvPr/>
        </p:nvSpPr>
        <p:spPr>
          <a:xfrm>
            <a:off x="7548215" y="5885419"/>
            <a:ext cx="4019049" cy="369332"/>
          </a:xfrm>
          <a:prstGeom prst="rect">
            <a:avLst/>
          </a:prstGeom>
          <a:noFill/>
        </p:spPr>
        <p:txBody>
          <a:bodyPr wrap="none" rtlCol="0">
            <a:spAutoFit/>
          </a:bodyPr>
          <a:lstStyle/>
          <a:p>
            <a:r>
              <a:rPr lang="es-CL"/>
              <a:t>1          1,5        2         2,5</a:t>
            </a:r>
            <a:r>
              <a:rPr lang="es-CL" dirty="0"/>
              <a:t>.      </a:t>
            </a:r>
            <a:r>
              <a:rPr lang="es-CL"/>
              <a:t>3       3,5      </a:t>
            </a:r>
            <a:r>
              <a:rPr lang="es-CL" dirty="0"/>
              <a:t>4</a:t>
            </a:r>
          </a:p>
        </p:txBody>
      </p:sp>
      <p:sp>
        <p:nvSpPr>
          <p:cNvPr id="19" name="CuadroTexto 18">
            <a:extLst>
              <a:ext uri="{FF2B5EF4-FFF2-40B4-BE49-F238E27FC236}">
                <a16:creationId xmlns:a16="http://schemas.microsoft.com/office/drawing/2014/main" id="{2A5B2CC1-584C-0247-8456-CEA85B1573D5}"/>
              </a:ext>
            </a:extLst>
          </p:cNvPr>
          <p:cNvSpPr txBox="1"/>
          <p:nvPr/>
        </p:nvSpPr>
        <p:spPr>
          <a:xfrm>
            <a:off x="6734748" y="2720919"/>
            <a:ext cx="530915" cy="369332"/>
          </a:xfrm>
          <a:prstGeom prst="rect">
            <a:avLst/>
          </a:prstGeom>
          <a:noFill/>
        </p:spPr>
        <p:txBody>
          <a:bodyPr wrap="none" rtlCol="0">
            <a:spAutoFit/>
          </a:bodyPr>
          <a:lstStyle/>
          <a:p>
            <a:r>
              <a:rPr lang="es-CL" dirty="0"/>
              <a:t>f(x</a:t>
            </a:r>
            <a:r>
              <a:rPr lang="es-CL" baseline="-25000" dirty="0"/>
              <a:t>i</a:t>
            </a:r>
            <a:r>
              <a:rPr lang="es-CL" dirty="0"/>
              <a:t>)</a:t>
            </a:r>
          </a:p>
        </p:txBody>
      </p:sp>
      <p:sp>
        <p:nvSpPr>
          <p:cNvPr id="20" name="CuadroTexto 19">
            <a:extLst>
              <a:ext uri="{FF2B5EF4-FFF2-40B4-BE49-F238E27FC236}">
                <a16:creationId xmlns:a16="http://schemas.microsoft.com/office/drawing/2014/main" id="{B246FEC1-3058-A04C-A29E-221F10DD32F4}"/>
              </a:ext>
            </a:extLst>
          </p:cNvPr>
          <p:cNvSpPr txBox="1"/>
          <p:nvPr/>
        </p:nvSpPr>
        <p:spPr>
          <a:xfrm>
            <a:off x="6703489" y="3575904"/>
            <a:ext cx="593432" cy="369332"/>
          </a:xfrm>
          <a:prstGeom prst="rect">
            <a:avLst/>
          </a:prstGeom>
          <a:noFill/>
        </p:spPr>
        <p:txBody>
          <a:bodyPr wrap="none" rtlCol="0">
            <a:spAutoFit/>
          </a:bodyPr>
          <a:lstStyle/>
          <a:p>
            <a:r>
              <a:rPr lang="es-CL"/>
              <a:t>0,20</a:t>
            </a:r>
            <a:endParaRPr lang="es-CL" dirty="0"/>
          </a:p>
        </p:txBody>
      </p:sp>
      <p:cxnSp>
        <p:nvCxnSpPr>
          <p:cNvPr id="21" name="Conector recto de flecha 20">
            <a:extLst>
              <a:ext uri="{FF2B5EF4-FFF2-40B4-BE49-F238E27FC236}">
                <a16:creationId xmlns:a16="http://schemas.microsoft.com/office/drawing/2014/main" id="{04130698-99A8-214D-ACB4-04C964232DC8}"/>
              </a:ext>
            </a:extLst>
          </p:cNvPr>
          <p:cNvCxnSpPr>
            <a:cxnSpLocks/>
          </p:cNvCxnSpPr>
          <p:nvPr/>
        </p:nvCxnSpPr>
        <p:spPr>
          <a:xfrm flipV="1">
            <a:off x="8229600" y="4483498"/>
            <a:ext cx="0" cy="1231503"/>
          </a:xfrm>
          <a:prstGeom prst="straightConnector1">
            <a:avLst/>
          </a:prstGeom>
          <a:ln w="254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DD5AE1C0-CA92-1540-B389-AC38182AC30C}"/>
              </a:ext>
            </a:extLst>
          </p:cNvPr>
          <p:cNvCxnSpPr>
            <a:cxnSpLocks/>
          </p:cNvCxnSpPr>
          <p:nvPr/>
        </p:nvCxnSpPr>
        <p:spPr>
          <a:xfrm flipV="1">
            <a:off x="8836869" y="3945236"/>
            <a:ext cx="0" cy="1769764"/>
          </a:xfrm>
          <a:prstGeom prst="straightConnector1">
            <a:avLst/>
          </a:prstGeom>
          <a:ln w="254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20E0FF93-1F69-9649-BE8C-2F285443BE15}"/>
              </a:ext>
            </a:extLst>
          </p:cNvPr>
          <p:cNvCxnSpPr>
            <a:cxnSpLocks/>
          </p:cNvCxnSpPr>
          <p:nvPr/>
        </p:nvCxnSpPr>
        <p:spPr>
          <a:xfrm flipV="1">
            <a:off x="9482667" y="3251996"/>
            <a:ext cx="0" cy="2463005"/>
          </a:xfrm>
          <a:prstGeom prst="straightConnector1">
            <a:avLst/>
          </a:prstGeom>
          <a:ln w="254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A19F7493-DBF8-6646-A054-54E32126B349}"/>
              </a:ext>
            </a:extLst>
          </p:cNvPr>
          <p:cNvCxnSpPr>
            <a:cxnSpLocks/>
          </p:cNvCxnSpPr>
          <p:nvPr/>
        </p:nvCxnSpPr>
        <p:spPr>
          <a:xfrm flipV="1">
            <a:off x="10089936" y="3945236"/>
            <a:ext cx="0" cy="1769764"/>
          </a:xfrm>
          <a:prstGeom prst="straightConnector1">
            <a:avLst/>
          </a:prstGeom>
          <a:ln w="254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957240F9-4C27-7E46-B45A-48D88681860A}"/>
              </a:ext>
            </a:extLst>
          </p:cNvPr>
          <p:cNvCxnSpPr>
            <a:cxnSpLocks/>
          </p:cNvCxnSpPr>
          <p:nvPr/>
        </p:nvCxnSpPr>
        <p:spPr>
          <a:xfrm flipV="1">
            <a:off x="7704666" y="5115467"/>
            <a:ext cx="0" cy="599534"/>
          </a:xfrm>
          <a:prstGeom prst="straightConnector1">
            <a:avLst/>
          </a:prstGeom>
          <a:ln w="254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DCA56B9A-12F3-4E44-B0AF-3EA43DA5BE48}"/>
              </a:ext>
            </a:extLst>
          </p:cNvPr>
          <p:cNvCxnSpPr>
            <a:cxnSpLocks/>
          </p:cNvCxnSpPr>
          <p:nvPr/>
        </p:nvCxnSpPr>
        <p:spPr>
          <a:xfrm flipV="1">
            <a:off x="10820400" y="4483498"/>
            <a:ext cx="0" cy="1231503"/>
          </a:xfrm>
          <a:prstGeom prst="straightConnector1">
            <a:avLst/>
          </a:prstGeom>
          <a:ln w="254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C628BD6A-B98B-D445-BF9D-1EAD3BCF2353}"/>
              </a:ext>
            </a:extLst>
          </p:cNvPr>
          <p:cNvSpPr txBox="1"/>
          <p:nvPr/>
        </p:nvSpPr>
        <p:spPr>
          <a:xfrm>
            <a:off x="6703489" y="5115467"/>
            <a:ext cx="593432" cy="369332"/>
          </a:xfrm>
          <a:prstGeom prst="rect">
            <a:avLst/>
          </a:prstGeom>
          <a:noFill/>
        </p:spPr>
        <p:txBody>
          <a:bodyPr wrap="none" rtlCol="0">
            <a:spAutoFit/>
          </a:bodyPr>
          <a:lstStyle/>
          <a:p>
            <a:r>
              <a:rPr lang="es-CL"/>
              <a:t>0,05</a:t>
            </a:r>
            <a:endParaRPr lang="es-CL" dirty="0"/>
          </a:p>
        </p:txBody>
      </p:sp>
      <p:sp>
        <p:nvSpPr>
          <p:cNvPr id="36" name="CuadroTexto 35">
            <a:extLst>
              <a:ext uri="{FF2B5EF4-FFF2-40B4-BE49-F238E27FC236}">
                <a16:creationId xmlns:a16="http://schemas.microsoft.com/office/drawing/2014/main" id="{A7458CF9-D8B5-E54A-B16A-E92D20055E3E}"/>
              </a:ext>
            </a:extLst>
          </p:cNvPr>
          <p:cNvSpPr txBox="1"/>
          <p:nvPr/>
        </p:nvSpPr>
        <p:spPr>
          <a:xfrm>
            <a:off x="6703489" y="4611046"/>
            <a:ext cx="593432" cy="369332"/>
          </a:xfrm>
          <a:prstGeom prst="rect">
            <a:avLst/>
          </a:prstGeom>
          <a:noFill/>
        </p:spPr>
        <p:txBody>
          <a:bodyPr wrap="none" rtlCol="0">
            <a:spAutoFit/>
          </a:bodyPr>
          <a:lstStyle/>
          <a:p>
            <a:r>
              <a:rPr lang="es-CL"/>
              <a:t>0,10</a:t>
            </a:r>
            <a:endParaRPr lang="es-CL" dirty="0"/>
          </a:p>
        </p:txBody>
      </p:sp>
      <p:sp>
        <p:nvSpPr>
          <p:cNvPr id="37" name="CuadroTexto 36">
            <a:extLst>
              <a:ext uri="{FF2B5EF4-FFF2-40B4-BE49-F238E27FC236}">
                <a16:creationId xmlns:a16="http://schemas.microsoft.com/office/drawing/2014/main" id="{2BD26A48-A911-3B46-8EAC-F226C8329A18}"/>
              </a:ext>
            </a:extLst>
          </p:cNvPr>
          <p:cNvSpPr txBox="1"/>
          <p:nvPr/>
        </p:nvSpPr>
        <p:spPr>
          <a:xfrm>
            <a:off x="6703489" y="4070779"/>
            <a:ext cx="593432" cy="369332"/>
          </a:xfrm>
          <a:prstGeom prst="rect">
            <a:avLst/>
          </a:prstGeom>
          <a:noFill/>
        </p:spPr>
        <p:txBody>
          <a:bodyPr wrap="none" rtlCol="0">
            <a:spAutoFit/>
          </a:bodyPr>
          <a:lstStyle/>
          <a:p>
            <a:r>
              <a:rPr lang="es-CL"/>
              <a:t>0,15</a:t>
            </a:r>
            <a:endParaRPr lang="es-CL" dirty="0"/>
          </a:p>
        </p:txBody>
      </p:sp>
      <p:sp>
        <p:nvSpPr>
          <p:cNvPr id="38" name="CuadroTexto 37">
            <a:extLst>
              <a:ext uri="{FF2B5EF4-FFF2-40B4-BE49-F238E27FC236}">
                <a16:creationId xmlns:a16="http://schemas.microsoft.com/office/drawing/2014/main" id="{4BF4305F-795F-C644-974F-82DEBEA86429}"/>
              </a:ext>
            </a:extLst>
          </p:cNvPr>
          <p:cNvSpPr txBox="1"/>
          <p:nvPr/>
        </p:nvSpPr>
        <p:spPr>
          <a:xfrm>
            <a:off x="6703489" y="3067330"/>
            <a:ext cx="593432" cy="369332"/>
          </a:xfrm>
          <a:prstGeom prst="rect">
            <a:avLst/>
          </a:prstGeom>
          <a:noFill/>
        </p:spPr>
        <p:txBody>
          <a:bodyPr wrap="none" rtlCol="0">
            <a:spAutoFit/>
          </a:bodyPr>
          <a:lstStyle/>
          <a:p>
            <a:r>
              <a:rPr lang="es-CL"/>
              <a:t>0,25</a:t>
            </a:r>
            <a:endParaRPr lang="es-CL" dirty="0"/>
          </a:p>
        </p:txBody>
      </p:sp>
      <p:cxnSp>
        <p:nvCxnSpPr>
          <p:cNvPr id="50" name="Conector recto de flecha 49">
            <a:extLst>
              <a:ext uri="{FF2B5EF4-FFF2-40B4-BE49-F238E27FC236}">
                <a16:creationId xmlns:a16="http://schemas.microsoft.com/office/drawing/2014/main" id="{D8801FF8-DCD6-6D4F-BBD3-28CFF7F7CEC6}"/>
              </a:ext>
            </a:extLst>
          </p:cNvPr>
          <p:cNvCxnSpPr>
            <a:cxnSpLocks/>
          </p:cNvCxnSpPr>
          <p:nvPr/>
        </p:nvCxnSpPr>
        <p:spPr>
          <a:xfrm flipV="1">
            <a:off x="11362266" y="5132400"/>
            <a:ext cx="0" cy="599534"/>
          </a:xfrm>
          <a:prstGeom prst="straightConnector1">
            <a:avLst/>
          </a:prstGeom>
          <a:ln w="254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67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media muestral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23" name="3 Rectángulo">
            <a:extLst>
              <a:ext uri="{FF2B5EF4-FFF2-40B4-BE49-F238E27FC236}">
                <a16:creationId xmlns:a16="http://schemas.microsoft.com/office/drawing/2014/main" id="{69FFDD8F-A9D1-F34B-9C38-33E247DB8ED6}"/>
              </a:ext>
            </a:extLst>
          </p:cNvPr>
          <p:cNvSpPr/>
          <p:nvPr/>
        </p:nvSpPr>
        <p:spPr>
          <a:xfrm>
            <a:off x="1456266" y="3633815"/>
            <a:ext cx="2607733" cy="400110"/>
          </a:xfrm>
          <a:prstGeom prst="rect">
            <a:avLst/>
          </a:prstGeom>
        </p:spPr>
        <p:txBody>
          <a:bodyPr wrap="square">
            <a:spAutoFit/>
          </a:bodyPr>
          <a:lstStyle/>
          <a:p>
            <a:pPr algn="just">
              <a:defRPr/>
            </a:pPr>
            <a:r>
              <a:rPr lang="es-CL" sz="2000" dirty="0"/>
              <a:t>La Varianza será:</a:t>
            </a:r>
            <a:endParaRPr lang="es-CL" sz="2000"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B6DE3E81-E0B3-0841-AA63-AB86FE757361}"/>
                  </a:ext>
                </a:extLst>
              </p:cNvPr>
              <p:cNvSpPr txBox="1"/>
              <p:nvPr/>
            </p:nvSpPr>
            <p:spPr>
              <a:xfrm>
                <a:off x="1456266" y="4238753"/>
                <a:ext cx="5318507" cy="741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2400" b="0" i="1" smtClean="0">
                              <a:latin typeface="Cambria Math" panose="02040503050406030204" pitchFamily="18" charset="0"/>
                              <a:ea typeface="Cambria Math" panose="02040503050406030204" pitchFamily="18" charset="0"/>
                            </a:rPr>
                          </m:ctrlPr>
                        </m:sSubSupPr>
                        <m:e>
                          <m:r>
                            <a:rPr lang="es-ES" sz="2400" b="0" i="1" smtClean="0">
                              <a:latin typeface="Cambria Math" panose="02040503050406030204" pitchFamily="18" charset="0"/>
                              <a:ea typeface="Cambria Math" panose="02040503050406030204" pitchFamily="18" charset="0"/>
                            </a:rPr>
                            <m:t>𝜎</m:t>
                          </m:r>
                        </m:e>
                        <m:sub>
                          <m:acc>
                            <m:accPr>
                              <m:chr m:val="̅"/>
                              <m:ctrlPr>
                                <a:rPr lang="es-ES" sz="2400" b="0" i="1" smtClean="0">
                                  <a:latin typeface="Cambria Math" panose="02040503050406030204" pitchFamily="18" charset="0"/>
                                  <a:ea typeface="Cambria Math" panose="02040503050406030204" pitchFamily="18" charset="0"/>
                                </a:rPr>
                              </m:ctrlPr>
                            </m:accPr>
                            <m:e>
                              <m:r>
                                <a:rPr lang="es-ES" sz="2400" b="0" i="1" smtClean="0">
                                  <a:latin typeface="Cambria Math" panose="02040503050406030204" pitchFamily="18" charset="0"/>
                                  <a:ea typeface="Cambria Math" panose="02040503050406030204" pitchFamily="18" charset="0"/>
                                </a:rPr>
                                <m:t>𝑥</m:t>
                              </m:r>
                            </m:e>
                          </m:acc>
                        </m:sub>
                        <m:sup>
                          <m:r>
                            <a:rPr lang="es-ES" sz="2400" b="0" i="1" smtClean="0">
                              <a:latin typeface="Cambria Math" panose="02040503050406030204" pitchFamily="18" charset="0"/>
                              <a:ea typeface="Cambria Math" panose="02040503050406030204" pitchFamily="18" charset="0"/>
                            </a:rPr>
                            <m:t>2</m:t>
                          </m:r>
                        </m:sup>
                      </m:sSubSup>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sSup>
                            <m:sSupPr>
                              <m:ctrlPr>
                                <a:rPr lang="es-ES" sz="2400" b="0" i="1" smtClean="0">
                                  <a:latin typeface="Cambria Math" panose="02040503050406030204" pitchFamily="18" charset="0"/>
                                  <a:ea typeface="Cambria Math" panose="02040503050406030204" pitchFamily="18" charset="0"/>
                                </a:rPr>
                              </m:ctrlPr>
                            </m:sSupPr>
                            <m:e>
                              <m:r>
                                <a:rPr lang="es-ES" sz="2400" b="0" i="1" smtClean="0">
                                  <a:latin typeface="Cambria Math" panose="02040503050406030204" pitchFamily="18" charset="0"/>
                                  <a:ea typeface="Cambria Math" panose="02040503050406030204" pitchFamily="18" charset="0"/>
                                </a:rPr>
                                <m:t>𝜎</m:t>
                              </m:r>
                            </m:e>
                            <m:sup>
                              <m:r>
                                <a:rPr lang="es-ES" sz="2400" b="0" i="1" smtClean="0">
                                  <a:latin typeface="Cambria Math" panose="02040503050406030204" pitchFamily="18" charset="0"/>
                                  <a:ea typeface="Cambria Math" panose="02040503050406030204" pitchFamily="18" charset="0"/>
                                </a:rPr>
                                <m:t>2</m:t>
                              </m:r>
                            </m:sup>
                          </m:sSup>
                        </m:num>
                        <m:den>
                          <m:r>
                            <a:rPr lang="es-ES" sz="2400" b="0" i="1" smtClean="0">
                              <a:latin typeface="Cambria Math" panose="02040503050406030204" pitchFamily="18" charset="0"/>
                              <a:ea typeface="Cambria Math" panose="02040503050406030204" pitchFamily="18" charset="0"/>
                            </a:rPr>
                            <m:t>𝑛</m:t>
                          </m:r>
                        </m:den>
                      </m:f>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nary>
                            <m:naryPr>
                              <m:chr m:val="∑"/>
                              <m:subHide m:val="on"/>
                              <m:supHide m:val="on"/>
                              <m:ctrlPr>
                                <a:rPr lang="es-ES" sz="2400" b="0" i="1" smtClean="0">
                                  <a:latin typeface="Cambria Math" panose="02040503050406030204" pitchFamily="18" charset="0"/>
                                  <a:ea typeface="Cambria Math" panose="02040503050406030204" pitchFamily="18" charset="0"/>
                                </a:rPr>
                              </m:ctrlPr>
                            </m:naryPr>
                            <m:sub/>
                            <m:sup/>
                            <m:e>
                              <m:sSup>
                                <m:sSupPr>
                                  <m:ctrlPr>
                                    <a:rPr lang="es-ES" sz="2400" b="0" i="1" smtClean="0">
                                      <a:latin typeface="Cambria Math" panose="02040503050406030204" pitchFamily="18" charset="0"/>
                                      <a:ea typeface="Cambria Math" panose="02040503050406030204" pitchFamily="18" charset="0"/>
                                    </a:rPr>
                                  </m:ctrlPr>
                                </m:sSupPr>
                                <m:e>
                                  <m:d>
                                    <m:dPr>
                                      <m:ctrlPr>
                                        <a:rPr lang="es-ES" sz="2400" b="0" i="1" smtClean="0">
                                          <a:latin typeface="Cambria Math" panose="02040503050406030204" pitchFamily="18" charset="0"/>
                                          <a:ea typeface="Cambria Math" panose="02040503050406030204" pitchFamily="18" charset="0"/>
                                        </a:rPr>
                                      </m:ctrlPr>
                                    </m:dPr>
                                    <m:e>
                                      <m:acc>
                                        <m:accPr>
                                          <m:chr m:val="̅"/>
                                          <m:ctrlPr>
                                            <a:rPr lang="es-ES" sz="2400" b="0" i="1" smtClean="0">
                                              <a:latin typeface="Cambria Math" panose="02040503050406030204" pitchFamily="18" charset="0"/>
                                              <a:ea typeface="Cambria Math" panose="02040503050406030204" pitchFamily="18" charset="0"/>
                                            </a:rPr>
                                          </m:ctrlPr>
                                        </m:accPr>
                                        <m:e>
                                          <m:r>
                                            <a:rPr lang="es-ES" sz="2400" b="0" i="1" smtClean="0">
                                              <a:latin typeface="Cambria Math" panose="02040503050406030204" pitchFamily="18" charset="0"/>
                                              <a:ea typeface="Cambria Math" panose="02040503050406030204" pitchFamily="18" charset="0"/>
                                            </a:rPr>
                                            <m:t>𝑥</m:t>
                                          </m:r>
                                        </m:e>
                                      </m:acc>
                                      <m:r>
                                        <a:rPr lang="es-ES" sz="2400" b="0" i="1" smtClean="0">
                                          <a:latin typeface="Cambria Math" panose="02040503050406030204" pitchFamily="18" charset="0"/>
                                          <a:ea typeface="Cambria Math" panose="02040503050406030204" pitchFamily="18" charset="0"/>
                                        </a:rPr>
                                        <m:t>−</m:t>
                                      </m:r>
                                      <m:sSub>
                                        <m:sSubPr>
                                          <m:ctrlPr>
                                            <a:rPr lang="es-ES" sz="2400" b="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𝜇</m:t>
                                          </m:r>
                                        </m:e>
                                        <m:sub>
                                          <m:acc>
                                            <m:accPr>
                                              <m:chr m:val="̅"/>
                                              <m:ctrlPr>
                                                <a:rPr lang="es-ES" sz="2400" b="0" i="1" smtClean="0">
                                                  <a:latin typeface="Cambria Math" panose="02040503050406030204" pitchFamily="18" charset="0"/>
                                                  <a:ea typeface="Cambria Math" panose="02040503050406030204" pitchFamily="18" charset="0"/>
                                                </a:rPr>
                                              </m:ctrlPr>
                                            </m:accPr>
                                            <m:e>
                                              <m:r>
                                                <a:rPr lang="es-ES" sz="2400" b="0" i="1" smtClean="0">
                                                  <a:latin typeface="Cambria Math" panose="02040503050406030204" pitchFamily="18" charset="0"/>
                                                  <a:ea typeface="Cambria Math" panose="02040503050406030204" pitchFamily="18" charset="0"/>
                                                </a:rPr>
                                                <m:t>𝑥</m:t>
                                              </m:r>
                                            </m:e>
                                          </m:acc>
                                        </m:sub>
                                      </m:sSub>
                                    </m:e>
                                  </m:d>
                                </m:e>
                                <m:sup>
                                  <m:r>
                                    <a:rPr lang="es-ES" sz="2400" b="0" i="1" smtClean="0">
                                      <a:latin typeface="Cambria Math" panose="02040503050406030204" pitchFamily="18" charset="0"/>
                                      <a:ea typeface="Cambria Math" panose="02040503050406030204" pitchFamily="18" charset="0"/>
                                    </a:rPr>
                                    <m:t>2</m:t>
                                  </m:r>
                                </m:sup>
                              </m:sSup>
                              <m:r>
                                <a:rPr lang="es-ES" sz="2400" b="0" i="1" smtClean="0">
                                  <a:latin typeface="Cambria Math" panose="02040503050406030204" pitchFamily="18" charset="0"/>
                                  <a:ea typeface="Cambria Math" panose="02040503050406030204" pitchFamily="18" charset="0"/>
                                </a:rPr>
                                <m:t>𝑓</m:t>
                              </m:r>
                            </m:e>
                          </m:nary>
                        </m:num>
                        <m:den>
                          <m:r>
                            <a:rPr lang="es-ES" sz="2400" b="0" i="1" smtClean="0">
                              <a:latin typeface="Cambria Math" panose="02040503050406030204" pitchFamily="18" charset="0"/>
                              <a:ea typeface="Cambria Math" panose="02040503050406030204" pitchFamily="18" charset="0"/>
                            </a:rPr>
                            <m:t>𝑛</m:t>
                          </m:r>
                        </m:den>
                      </m:f>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1,25</m:t>
                          </m:r>
                        </m:num>
                        <m:den>
                          <m:r>
                            <a:rPr lang="es-ES" sz="2400" b="0" i="1" smtClean="0">
                              <a:latin typeface="Cambria Math" panose="02040503050406030204" pitchFamily="18" charset="0"/>
                              <a:ea typeface="Cambria Math" panose="02040503050406030204" pitchFamily="18" charset="0"/>
                            </a:rPr>
                            <m:t>2</m:t>
                          </m:r>
                        </m:den>
                      </m:f>
                      <m:r>
                        <a:rPr lang="es-ES" sz="2400" b="0" i="1" smtClean="0">
                          <a:latin typeface="Cambria Math" panose="02040503050406030204" pitchFamily="18" charset="0"/>
                          <a:ea typeface="Cambria Math" panose="02040503050406030204" pitchFamily="18" charset="0"/>
                        </a:rPr>
                        <m:t>=0,625</m:t>
                      </m:r>
                    </m:oMath>
                  </m:oMathPara>
                </a14:m>
                <a:endParaRPr lang="es-CL" dirty="0"/>
              </a:p>
            </p:txBody>
          </p:sp>
        </mc:Choice>
        <mc:Fallback xmlns="">
          <p:sp>
            <p:nvSpPr>
              <p:cNvPr id="24" name="CuadroTexto 23">
                <a:extLst>
                  <a:ext uri="{FF2B5EF4-FFF2-40B4-BE49-F238E27FC236}">
                    <a16:creationId xmlns:a16="http://schemas.microsoft.com/office/drawing/2014/main" id="{B6DE3E81-E0B3-0841-AA63-AB86FE757361}"/>
                  </a:ext>
                </a:extLst>
              </p:cNvPr>
              <p:cNvSpPr txBox="1">
                <a:spLocks noRot="1" noChangeAspect="1" noMove="1" noResize="1" noEditPoints="1" noAdjustHandles="1" noChangeArrowheads="1" noChangeShapeType="1" noTextEdit="1"/>
              </p:cNvSpPr>
              <p:nvPr/>
            </p:nvSpPr>
            <p:spPr>
              <a:xfrm>
                <a:off x="1456266" y="4238753"/>
                <a:ext cx="5318507" cy="741165"/>
              </a:xfrm>
              <a:prstGeom prst="rect">
                <a:avLst/>
              </a:prstGeom>
              <a:blipFill>
                <a:blip r:embed="rId3"/>
                <a:stretch>
                  <a:fillRect l="-238" t="-81667" r="-952" b="-76667"/>
                </a:stretch>
              </a:blipFill>
            </p:spPr>
            <p:txBody>
              <a:bodyPr/>
              <a:lstStyle/>
              <a:p>
                <a:r>
                  <a:rPr lang="es-CL">
                    <a:noFill/>
                  </a:rPr>
                  <a:t> </a:t>
                </a:r>
              </a:p>
            </p:txBody>
          </p:sp>
        </mc:Fallback>
      </mc:AlternateContent>
      <p:sp>
        <p:nvSpPr>
          <p:cNvPr id="28" name="3 Rectángulo">
            <a:extLst>
              <a:ext uri="{FF2B5EF4-FFF2-40B4-BE49-F238E27FC236}">
                <a16:creationId xmlns:a16="http://schemas.microsoft.com/office/drawing/2014/main" id="{B8032992-EFB4-4443-8B01-7DE329E3286A}"/>
              </a:ext>
            </a:extLst>
          </p:cNvPr>
          <p:cNvSpPr/>
          <p:nvPr/>
        </p:nvSpPr>
        <p:spPr>
          <a:xfrm>
            <a:off x="1574801" y="1372104"/>
            <a:ext cx="2607733" cy="400110"/>
          </a:xfrm>
          <a:prstGeom prst="rect">
            <a:avLst/>
          </a:prstGeom>
        </p:spPr>
        <p:txBody>
          <a:bodyPr wrap="square">
            <a:spAutoFit/>
          </a:bodyPr>
          <a:lstStyle/>
          <a:p>
            <a:pPr algn="just">
              <a:defRPr/>
            </a:pPr>
            <a:r>
              <a:rPr lang="es-CL" sz="2000" dirty="0"/>
              <a:t>La esperanza será:</a:t>
            </a:r>
            <a:endParaRPr lang="es-CL" sz="2000"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A334B13D-97F5-D247-828A-DA8E9036C418}"/>
                  </a:ext>
                </a:extLst>
              </p:cNvPr>
              <p:cNvSpPr txBox="1"/>
              <p:nvPr/>
            </p:nvSpPr>
            <p:spPr>
              <a:xfrm>
                <a:off x="1574801" y="2129940"/>
                <a:ext cx="2237920" cy="682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400" i="1" smtClean="0">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𝜇</m:t>
                          </m:r>
                        </m:e>
                        <m:sub>
                          <m:acc>
                            <m:accPr>
                              <m:chr m:val="̅"/>
                              <m:ctrlPr>
                                <a:rPr lang="es-ES" sz="2400" i="1">
                                  <a:latin typeface="Cambria Math" panose="02040503050406030204" pitchFamily="18" charset="0"/>
                                  <a:ea typeface="Cambria Math" panose="02040503050406030204" pitchFamily="18" charset="0"/>
                                </a:rPr>
                              </m:ctrlPr>
                            </m:accPr>
                            <m:e>
                              <m:r>
                                <a:rPr lang="es-ES" sz="2400" i="1">
                                  <a:latin typeface="Cambria Math" panose="02040503050406030204" pitchFamily="18" charset="0"/>
                                  <a:ea typeface="Cambria Math" panose="02040503050406030204" pitchFamily="18" charset="0"/>
                                </a:rPr>
                                <m:t>𝑥</m:t>
                              </m:r>
                            </m:e>
                          </m:acc>
                        </m:sub>
                      </m:sSub>
                      <m:r>
                        <a:rPr lang="es-ES" sz="2400" b="0" i="1" smtClean="0">
                          <a:latin typeface="Cambria Math" panose="02040503050406030204" pitchFamily="18" charset="0"/>
                          <a:ea typeface="Cambria Math" panose="02040503050406030204" pitchFamily="18" charset="0"/>
                        </a:rPr>
                        <m:t>=</m:t>
                      </m:r>
                      <m:nary>
                        <m:naryPr>
                          <m:chr m:val="∑"/>
                          <m:limLoc m:val="subSup"/>
                          <m:supHide m:val="on"/>
                          <m:ctrlPr>
                            <a:rPr lang="es-ES" sz="2400" b="0" i="1" smtClean="0">
                              <a:latin typeface="Cambria Math" panose="02040503050406030204" pitchFamily="18" charset="0"/>
                              <a:ea typeface="Cambria Math" panose="02040503050406030204" pitchFamily="18" charset="0"/>
                            </a:rPr>
                          </m:ctrlPr>
                        </m:naryPr>
                        <m:sub>
                          <m:r>
                            <m:rPr>
                              <m:brk m:alnAt="9"/>
                            </m:rPr>
                            <a:rPr lang="es-ES" sz="2400" b="0" i="1" smtClean="0">
                              <a:latin typeface="Cambria Math" panose="02040503050406030204" pitchFamily="18" charset="0"/>
                              <a:ea typeface="Cambria Math" panose="02040503050406030204" pitchFamily="18" charset="0"/>
                            </a:rPr>
                            <m:t>𝑖</m:t>
                          </m:r>
                        </m:sub>
                        <m:sup/>
                        <m:e>
                          <m:sSub>
                            <m:sSubPr>
                              <m:ctrlPr>
                                <a:rPr lang="es-ES" sz="2400" b="0" i="1" smtClean="0">
                                  <a:latin typeface="Cambria Math" panose="02040503050406030204" pitchFamily="18" charset="0"/>
                                  <a:ea typeface="Cambria Math" panose="02040503050406030204" pitchFamily="18" charset="0"/>
                                </a:rPr>
                              </m:ctrlPr>
                            </m:sSubPr>
                            <m:e>
                              <m:acc>
                                <m:accPr>
                                  <m:chr m:val="̅"/>
                                  <m:ctrlPr>
                                    <a:rPr lang="es-ES" sz="2400" b="0" i="1" smtClean="0">
                                      <a:latin typeface="Cambria Math" panose="02040503050406030204" pitchFamily="18" charset="0"/>
                                      <a:ea typeface="Cambria Math" panose="02040503050406030204" pitchFamily="18" charset="0"/>
                                    </a:rPr>
                                  </m:ctrlPr>
                                </m:accPr>
                                <m:e>
                                  <m:r>
                                    <a:rPr lang="es-ES" sz="2400" b="0" i="1" smtClean="0">
                                      <a:latin typeface="Cambria Math" panose="02040503050406030204" pitchFamily="18" charset="0"/>
                                      <a:ea typeface="Cambria Math" panose="02040503050406030204" pitchFamily="18" charset="0"/>
                                    </a:rPr>
                                    <m:t>𝑥</m:t>
                                  </m:r>
                                </m:e>
                              </m:acc>
                            </m:e>
                            <m:sub>
                              <m:r>
                                <a:rPr lang="es-ES" sz="2400" b="0" i="1" smtClean="0">
                                  <a:latin typeface="Cambria Math" panose="02040503050406030204" pitchFamily="18" charset="0"/>
                                  <a:ea typeface="Cambria Math" panose="02040503050406030204" pitchFamily="18" charset="0"/>
                                </a:rPr>
                                <m:t>𝑖</m:t>
                              </m:r>
                            </m:sub>
                          </m:sSub>
                          <m:r>
                            <a:rPr lang="es-ES" sz="2400" b="0" i="1" smtClean="0">
                              <a:latin typeface="Cambria Math" panose="02040503050406030204" pitchFamily="18" charset="0"/>
                              <a:ea typeface="Cambria Math" panose="02040503050406030204" pitchFamily="18" charset="0"/>
                            </a:rPr>
                            <m:t>𝑓</m:t>
                          </m:r>
                          <m:r>
                            <a:rPr lang="es-ES" sz="2400" b="0" i="1" smtClean="0">
                              <a:latin typeface="Cambria Math" panose="02040503050406030204" pitchFamily="18" charset="0"/>
                              <a:ea typeface="Cambria Math" panose="02040503050406030204" pitchFamily="18" charset="0"/>
                            </a:rPr>
                            <m:t>(</m:t>
                          </m:r>
                          <m:sSub>
                            <m:sSubPr>
                              <m:ctrlPr>
                                <a:rPr lang="es-ES" sz="2400" b="0" i="1" smtClean="0">
                                  <a:latin typeface="Cambria Math" panose="02040503050406030204" pitchFamily="18" charset="0"/>
                                  <a:ea typeface="Cambria Math" panose="02040503050406030204" pitchFamily="18" charset="0"/>
                                </a:rPr>
                              </m:ctrlPr>
                            </m:sSubPr>
                            <m:e>
                              <m:acc>
                                <m:accPr>
                                  <m:chr m:val="̅"/>
                                  <m:ctrlPr>
                                    <a:rPr lang="es-ES" sz="2400" b="0" i="1" smtClean="0">
                                      <a:latin typeface="Cambria Math" panose="02040503050406030204" pitchFamily="18" charset="0"/>
                                      <a:ea typeface="Cambria Math" panose="02040503050406030204" pitchFamily="18" charset="0"/>
                                    </a:rPr>
                                  </m:ctrlPr>
                                </m:accPr>
                                <m:e>
                                  <m:r>
                                    <a:rPr lang="es-ES" sz="2400" b="0" i="1" smtClean="0">
                                      <a:latin typeface="Cambria Math" panose="02040503050406030204" pitchFamily="18" charset="0"/>
                                      <a:ea typeface="Cambria Math" panose="02040503050406030204" pitchFamily="18" charset="0"/>
                                    </a:rPr>
                                    <m:t>𝑥</m:t>
                                  </m:r>
                                </m:e>
                              </m:acc>
                            </m:e>
                            <m:sub>
                              <m:r>
                                <a:rPr lang="es-ES" sz="2400" b="0" i="1" smtClean="0">
                                  <a:latin typeface="Cambria Math" panose="02040503050406030204" pitchFamily="18" charset="0"/>
                                  <a:ea typeface="Cambria Math" panose="02040503050406030204" pitchFamily="18" charset="0"/>
                                </a:rPr>
                                <m:t>𝑖</m:t>
                              </m:r>
                            </m:sub>
                          </m:sSub>
                          <m:r>
                            <a:rPr lang="es-ES" sz="2400" b="0" i="1" smtClean="0">
                              <a:latin typeface="Cambria Math" panose="02040503050406030204" pitchFamily="18" charset="0"/>
                              <a:ea typeface="Cambria Math" panose="02040503050406030204" pitchFamily="18" charset="0"/>
                            </a:rPr>
                            <m:t>)</m:t>
                          </m:r>
                        </m:e>
                      </m:nary>
                    </m:oMath>
                  </m:oMathPara>
                </a14:m>
                <a:endParaRPr lang="es-CL" dirty="0"/>
              </a:p>
            </p:txBody>
          </p:sp>
        </mc:Choice>
        <mc:Fallback xmlns="">
          <p:sp>
            <p:nvSpPr>
              <p:cNvPr id="29" name="CuadroTexto 28">
                <a:extLst>
                  <a:ext uri="{FF2B5EF4-FFF2-40B4-BE49-F238E27FC236}">
                    <a16:creationId xmlns:a16="http://schemas.microsoft.com/office/drawing/2014/main" id="{A334B13D-97F5-D247-828A-DA8E9036C418}"/>
                  </a:ext>
                </a:extLst>
              </p:cNvPr>
              <p:cNvSpPr txBox="1">
                <a:spLocks noRot="1" noChangeAspect="1" noMove="1" noResize="1" noEditPoints="1" noAdjustHandles="1" noChangeArrowheads="1" noChangeShapeType="1" noTextEdit="1"/>
              </p:cNvSpPr>
              <p:nvPr/>
            </p:nvSpPr>
            <p:spPr>
              <a:xfrm>
                <a:off x="1574801" y="2129940"/>
                <a:ext cx="2237920" cy="682751"/>
              </a:xfrm>
              <a:prstGeom prst="rect">
                <a:avLst/>
              </a:prstGeom>
              <a:blipFill>
                <a:blip r:embed="rId4"/>
                <a:stretch>
                  <a:fillRect l="-18079" t="-203636" r="-4520" b="-28363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C9DB2893-A6F1-DC48-8B88-1355A8264785}"/>
                  </a:ext>
                </a:extLst>
              </p:cNvPr>
              <p:cNvSpPr txBox="1"/>
              <p:nvPr/>
            </p:nvSpPr>
            <p:spPr>
              <a:xfrm>
                <a:off x="3777320" y="2102468"/>
                <a:ext cx="6589561" cy="701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ea typeface="Cambria Math" panose="02040503050406030204" pitchFamily="18" charset="0"/>
                        </a:rPr>
                        <m:t>=1</m:t>
                      </m:r>
                      <m:d>
                        <m:dPr>
                          <m:ctrlPr>
                            <a:rPr lang="es-ES" sz="2400" b="0" i="1" smtClean="0">
                              <a:latin typeface="Cambria Math" panose="02040503050406030204" pitchFamily="18" charset="0"/>
                              <a:ea typeface="Cambria Math" panose="02040503050406030204" pitchFamily="18" charset="0"/>
                            </a:rPr>
                          </m:ctrlPr>
                        </m:dPr>
                        <m:e>
                          <m:f>
                            <m:fPr>
                              <m:ctrlPr>
                                <a:rPr lang="es-ES" sz="2400" b="0" i="1" smtClean="0">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1</m:t>
                              </m:r>
                            </m:num>
                            <m:den>
                              <m:r>
                                <a:rPr lang="es-ES" sz="2400" b="0" i="1" smtClean="0">
                                  <a:latin typeface="Cambria Math" panose="02040503050406030204" pitchFamily="18" charset="0"/>
                                  <a:ea typeface="Cambria Math" panose="02040503050406030204" pitchFamily="18" charset="0"/>
                                </a:rPr>
                                <m:t>16</m:t>
                              </m:r>
                            </m:den>
                          </m:f>
                        </m:e>
                      </m:d>
                      <m:r>
                        <a:rPr lang="es-ES" sz="2400" b="0" i="1" smtClean="0">
                          <a:latin typeface="Cambria Math" panose="02040503050406030204" pitchFamily="18" charset="0"/>
                          <a:ea typeface="Cambria Math" panose="02040503050406030204" pitchFamily="18" charset="0"/>
                        </a:rPr>
                        <m:t>+1,5</m:t>
                      </m:r>
                      <m:d>
                        <m:dPr>
                          <m:ctrlPr>
                            <a:rPr lang="es-ES" sz="2400" b="0" i="1" smtClean="0">
                              <a:latin typeface="Cambria Math" panose="02040503050406030204" pitchFamily="18" charset="0"/>
                              <a:ea typeface="Cambria Math" panose="02040503050406030204" pitchFamily="18" charset="0"/>
                            </a:rPr>
                          </m:ctrlPr>
                        </m:dPr>
                        <m:e>
                          <m:f>
                            <m:fPr>
                              <m:ctrlPr>
                                <a:rPr lang="es-ES" sz="2400" b="0" i="1" smtClean="0">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2</m:t>
                              </m:r>
                            </m:num>
                            <m:den>
                              <m:r>
                                <a:rPr lang="es-ES" sz="2400" b="0" i="1" smtClean="0">
                                  <a:latin typeface="Cambria Math" panose="02040503050406030204" pitchFamily="18" charset="0"/>
                                  <a:ea typeface="Cambria Math" panose="02040503050406030204" pitchFamily="18" charset="0"/>
                                </a:rPr>
                                <m:t>16</m:t>
                              </m:r>
                            </m:den>
                          </m:f>
                        </m:e>
                      </m:d>
                      <m:r>
                        <a:rPr lang="es-ES" sz="2400" b="0" i="1" smtClean="0">
                          <a:latin typeface="Cambria Math" panose="02040503050406030204" pitchFamily="18" charset="0"/>
                          <a:ea typeface="Cambria Math" panose="02040503050406030204" pitchFamily="18" charset="0"/>
                        </a:rPr>
                        <m:t>+2</m:t>
                      </m:r>
                      <m:d>
                        <m:dPr>
                          <m:ctrlPr>
                            <a:rPr lang="es-ES" sz="2400" b="0" i="1" smtClean="0">
                              <a:latin typeface="Cambria Math" panose="02040503050406030204" pitchFamily="18" charset="0"/>
                              <a:ea typeface="Cambria Math" panose="02040503050406030204" pitchFamily="18" charset="0"/>
                            </a:rPr>
                          </m:ctrlPr>
                        </m:dPr>
                        <m:e>
                          <m:f>
                            <m:fPr>
                              <m:ctrlPr>
                                <a:rPr lang="es-ES" sz="2400" b="0" i="1" smtClean="0">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3</m:t>
                              </m:r>
                            </m:num>
                            <m:den>
                              <m:r>
                                <a:rPr lang="es-ES" sz="2400" b="0" i="1" smtClean="0">
                                  <a:latin typeface="Cambria Math" panose="02040503050406030204" pitchFamily="18" charset="0"/>
                                  <a:ea typeface="Cambria Math" panose="02040503050406030204" pitchFamily="18" charset="0"/>
                                </a:rPr>
                                <m:t>16</m:t>
                              </m:r>
                            </m:den>
                          </m:f>
                        </m:e>
                      </m:d>
                      <m:r>
                        <a:rPr lang="es-ES" sz="2400" b="0" i="1" smtClean="0">
                          <a:latin typeface="Cambria Math" panose="02040503050406030204" pitchFamily="18" charset="0"/>
                          <a:ea typeface="Cambria Math" panose="02040503050406030204" pitchFamily="18" charset="0"/>
                        </a:rPr>
                        <m:t>+…+4</m:t>
                      </m:r>
                      <m:d>
                        <m:dPr>
                          <m:ctrlPr>
                            <a:rPr lang="es-ES" sz="2400" b="0" i="1" smtClean="0">
                              <a:latin typeface="Cambria Math" panose="02040503050406030204" pitchFamily="18" charset="0"/>
                              <a:ea typeface="Cambria Math" panose="02040503050406030204" pitchFamily="18" charset="0"/>
                            </a:rPr>
                          </m:ctrlPr>
                        </m:dPr>
                        <m:e>
                          <m:f>
                            <m:fPr>
                              <m:ctrlPr>
                                <a:rPr lang="es-ES" sz="2400" b="0" i="1" smtClean="0">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1</m:t>
                              </m:r>
                            </m:num>
                            <m:den>
                              <m:r>
                                <a:rPr lang="es-ES" sz="2400" b="0" i="1" smtClean="0">
                                  <a:latin typeface="Cambria Math" panose="02040503050406030204" pitchFamily="18" charset="0"/>
                                  <a:ea typeface="Cambria Math" panose="02040503050406030204" pitchFamily="18" charset="0"/>
                                </a:rPr>
                                <m:t>16</m:t>
                              </m:r>
                            </m:den>
                          </m:f>
                        </m:e>
                      </m:d>
                      <m:r>
                        <a:rPr lang="es-ES" sz="2400" b="0" i="1" smtClean="0">
                          <a:latin typeface="Cambria Math" panose="02040503050406030204" pitchFamily="18" charset="0"/>
                          <a:ea typeface="Cambria Math" panose="02040503050406030204" pitchFamily="18" charset="0"/>
                        </a:rPr>
                        <m:t>=2,5</m:t>
                      </m:r>
                    </m:oMath>
                  </m:oMathPara>
                </a14:m>
                <a:endParaRPr lang="es-CL" dirty="0"/>
              </a:p>
            </p:txBody>
          </p:sp>
        </mc:Choice>
        <mc:Fallback xmlns="">
          <p:sp>
            <p:nvSpPr>
              <p:cNvPr id="30" name="CuadroTexto 29">
                <a:extLst>
                  <a:ext uri="{FF2B5EF4-FFF2-40B4-BE49-F238E27FC236}">
                    <a16:creationId xmlns:a16="http://schemas.microsoft.com/office/drawing/2014/main" id="{C9DB2893-A6F1-DC48-8B88-1355A8264785}"/>
                  </a:ext>
                </a:extLst>
              </p:cNvPr>
              <p:cNvSpPr txBox="1">
                <a:spLocks noRot="1" noChangeAspect="1" noMove="1" noResize="1" noEditPoints="1" noAdjustHandles="1" noChangeArrowheads="1" noChangeShapeType="1" noTextEdit="1"/>
              </p:cNvSpPr>
              <p:nvPr/>
            </p:nvSpPr>
            <p:spPr>
              <a:xfrm>
                <a:off x="3777320" y="2102468"/>
                <a:ext cx="6589561" cy="701731"/>
              </a:xfrm>
              <a:prstGeom prst="rect">
                <a:avLst/>
              </a:prstGeom>
              <a:blipFill>
                <a:blip r:embed="rId5"/>
                <a:stretch>
                  <a:fillRect r="-577" b="-14286"/>
                </a:stretch>
              </a:blipFill>
            </p:spPr>
            <p:txBody>
              <a:bodyPr/>
              <a:lstStyle/>
              <a:p>
                <a:r>
                  <a:rPr lang="es-CL">
                    <a:noFill/>
                  </a:rPr>
                  <a:t> </a:t>
                </a:r>
              </a:p>
            </p:txBody>
          </p:sp>
        </mc:Fallback>
      </mc:AlternateContent>
    </p:spTree>
    <p:extLst>
      <p:ext uri="{BB962C8B-B14F-4D97-AF65-F5344CB8AC3E}">
        <p14:creationId xmlns:p14="http://schemas.microsoft.com/office/powerpoint/2010/main" val="818792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media muestral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B6DE3E81-E0B3-0841-AA63-AB86FE757361}"/>
                  </a:ext>
                </a:extLst>
              </p:cNvPr>
              <p:cNvSpPr txBox="1"/>
              <p:nvPr/>
            </p:nvSpPr>
            <p:spPr>
              <a:xfrm>
                <a:off x="3068085" y="2711494"/>
                <a:ext cx="5073184" cy="7387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ES" sz="2400" b="0" i="1" smtClean="0">
                              <a:latin typeface="Cambria Math" panose="02040503050406030204" pitchFamily="18" charset="0"/>
                              <a:ea typeface="Cambria Math" panose="02040503050406030204" pitchFamily="18" charset="0"/>
                            </a:rPr>
                          </m:ctrlPr>
                        </m:sSubSupPr>
                        <m:e>
                          <m:sSup>
                            <m:sSupPr>
                              <m:ctrlPr>
                                <a:rPr lang="es-ES" sz="2400" b="0" i="1" smtClean="0">
                                  <a:latin typeface="Cambria Math" panose="02040503050406030204" pitchFamily="18" charset="0"/>
                                  <a:ea typeface="Cambria Math" panose="02040503050406030204" pitchFamily="18" charset="0"/>
                                </a:rPr>
                              </m:ctrlPr>
                            </m:sSupPr>
                            <m:e>
                              <m:r>
                                <a:rPr lang="es-ES" sz="2400" b="0" i="1" smtClean="0">
                                  <a:latin typeface="Cambria Math" panose="02040503050406030204" pitchFamily="18" charset="0"/>
                                  <a:ea typeface="Cambria Math" panose="02040503050406030204" pitchFamily="18" charset="0"/>
                                </a:rPr>
                                <m:t>𝜎</m:t>
                              </m:r>
                            </m:e>
                            <m:sup>
                              <m:r>
                                <a:rPr lang="es-ES" sz="2400" b="0" i="1" smtClean="0">
                                  <a:latin typeface="Cambria Math" panose="02040503050406030204" pitchFamily="18" charset="0"/>
                                  <a:ea typeface="Cambria Math" panose="02040503050406030204" pitchFamily="18" charset="0"/>
                                </a:rPr>
                                <m:t>2</m:t>
                              </m:r>
                            </m:sup>
                          </m:sSup>
                          <m:r>
                            <a:rPr lang="es-ES" sz="2400" b="0" i="1" smtClean="0">
                              <a:latin typeface="Cambria Math" panose="02040503050406030204" pitchFamily="18" charset="0"/>
                              <a:ea typeface="Cambria Math" panose="02040503050406030204" pitchFamily="18" charset="0"/>
                            </a:rPr>
                            <m:t>=1,25 →</m:t>
                          </m:r>
                          <m:r>
                            <a:rPr lang="es-ES" sz="2400" b="0" i="1" smtClean="0">
                              <a:latin typeface="Cambria Math" panose="02040503050406030204" pitchFamily="18" charset="0"/>
                              <a:ea typeface="Cambria Math" panose="02040503050406030204" pitchFamily="18" charset="0"/>
                            </a:rPr>
                            <m:t>𝜎</m:t>
                          </m:r>
                        </m:e>
                        <m:sub>
                          <m:acc>
                            <m:accPr>
                              <m:chr m:val="̅"/>
                              <m:ctrlPr>
                                <a:rPr lang="es-ES" sz="2400" b="0" i="1" smtClean="0">
                                  <a:latin typeface="Cambria Math" panose="02040503050406030204" pitchFamily="18" charset="0"/>
                                  <a:ea typeface="Cambria Math" panose="02040503050406030204" pitchFamily="18" charset="0"/>
                                </a:rPr>
                              </m:ctrlPr>
                            </m:accPr>
                            <m:e>
                              <m:r>
                                <a:rPr lang="es-ES" sz="2400" b="0" i="1" smtClean="0">
                                  <a:latin typeface="Cambria Math" panose="02040503050406030204" pitchFamily="18" charset="0"/>
                                  <a:ea typeface="Cambria Math" panose="02040503050406030204" pitchFamily="18" charset="0"/>
                                </a:rPr>
                                <m:t>𝑥</m:t>
                              </m:r>
                            </m:e>
                          </m:acc>
                        </m:sub>
                        <m:sup>
                          <m:r>
                            <a:rPr lang="es-ES" sz="2400" b="0" i="1" smtClean="0">
                              <a:latin typeface="Cambria Math" panose="02040503050406030204" pitchFamily="18" charset="0"/>
                              <a:ea typeface="Cambria Math" panose="02040503050406030204" pitchFamily="18" charset="0"/>
                            </a:rPr>
                            <m:t>2</m:t>
                          </m:r>
                        </m:sup>
                      </m:sSubSup>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sSup>
                            <m:sSupPr>
                              <m:ctrlPr>
                                <a:rPr lang="es-ES" sz="2400" b="0" i="1" smtClean="0">
                                  <a:latin typeface="Cambria Math" panose="02040503050406030204" pitchFamily="18" charset="0"/>
                                  <a:ea typeface="Cambria Math" panose="02040503050406030204" pitchFamily="18" charset="0"/>
                                </a:rPr>
                              </m:ctrlPr>
                            </m:sSupPr>
                            <m:e>
                              <m:r>
                                <a:rPr lang="es-ES" sz="2400" b="0" i="1" smtClean="0">
                                  <a:latin typeface="Cambria Math" panose="02040503050406030204" pitchFamily="18" charset="0"/>
                                  <a:ea typeface="Cambria Math" panose="02040503050406030204" pitchFamily="18" charset="0"/>
                                </a:rPr>
                                <m:t>𝜎</m:t>
                              </m:r>
                            </m:e>
                            <m:sup>
                              <m:r>
                                <a:rPr lang="es-ES" sz="2400" b="0" i="1" smtClean="0">
                                  <a:latin typeface="Cambria Math" panose="02040503050406030204" pitchFamily="18" charset="0"/>
                                  <a:ea typeface="Cambria Math" panose="02040503050406030204" pitchFamily="18" charset="0"/>
                                </a:rPr>
                                <m:t>2</m:t>
                              </m:r>
                            </m:sup>
                          </m:sSup>
                        </m:num>
                        <m:den>
                          <m:r>
                            <a:rPr lang="es-ES" sz="2400" b="0" i="1" smtClean="0">
                              <a:latin typeface="Cambria Math" panose="02040503050406030204" pitchFamily="18" charset="0"/>
                              <a:ea typeface="Cambria Math" panose="02040503050406030204" pitchFamily="18" charset="0"/>
                            </a:rPr>
                            <m:t>𝑛</m:t>
                          </m:r>
                        </m:den>
                      </m:f>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1,25</m:t>
                          </m:r>
                        </m:num>
                        <m:den>
                          <m:r>
                            <a:rPr lang="es-ES" sz="2400" b="0" i="1" smtClean="0">
                              <a:latin typeface="Cambria Math" panose="02040503050406030204" pitchFamily="18" charset="0"/>
                              <a:ea typeface="Cambria Math" panose="02040503050406030204" pitchFamily="18" charset="0"/>
                            </a:rPr>
                            <m:t>2</m:t>
                          </m:r>
                        </m:den>
                      </m:f>
                      <m:r>
                        <a:rPr lang="es-ES" sz="2400" b="0" i="1" smtClean="0">
                          <a:latin typeface="Cambria Math" panose="02040503050406030204" pitchFamily="18" charset="0"/>
                          <a:ea typeface="Cambria Math" panose="02040503050406030204" pitchFamily="18" charset="0"/>
                        </a:rPr>
                        <m:t>=0,625</m:t>
                      </m:r>
                    </m:oMath>
                  </m:oMathPara>
                </a14:m>
                <a:endParaRPr lang="es-CL" dirty="0"/>
              </a:p>
            </p:txBody>
          </p:sp>
        </mc:Choice>
        <mc:Fallback xmlns="">
          <p:sp>
            <p:nvSpPr>
              <p:cNvPr id="24" name="CuadroTexto 23">
                <a:extLst>
                  <a:ext uri="{FF2B5EF4-FFF2-40B4-BE49-F238E27FC236}">
                    <a16:creationId xmlns:a16="http://schemas.microsoft.com/office/drawing/2014/main" id="{B6DE3E81-E0B3-0841-AA63-AB86FE757361}"/>
                  </a:ext>
                </a:extLst>
              </p:cNvPr>
              <p:cNvSpPr txBox="1">
                <a:spLocks noRot="1" noChangeAspect="1" noMove="1" noResize="1" noEditPoints="1" noAdjustHandles="1" noChangeArrowheads="1" noChangeShapeType="1" noTextEdit="1"/>
              </p:cNvSpPr>
              <p:nvPr/>
            </p:nvSpPr>
            <p:spPr>
              <a:xfrm>
                <a:off x="3068085" y="2711494"/>
                <a:ext cx="5073184" cy="738728"/>
              </a:xfrm>
              <a:prstGeom prst="rect">
                <a:avLst/>
              </a:prstGeom>
              <a:blipFill>
                <a:blip r:embed="rId3"/>
                <a:stretch>
                  <a:fillRect l="-249" r="-998" b="-13559"/>
                </a:stretch>
              </a:blipFill>
            </p:spPr>
            <p:txBody>
              <a:bodyPr/>
              <a:lstStyle/>
              <a:p>
                <a:r>
                  <a:rPr lang="es-CL">
                    <a:noFill/>
                  </a:rPr>
                  <a:t> </a:t>
                </a:r>
              </a:p>
            </p:txBody>
          </p:sp>
        </mc:Fallback>
      </mc:AlternateContent>
      <p:sp>
        <p:nvSpPr>
          <p:cNvPr id="28" name="3 Rectángulo">
            <a:extLst>
              <a:ext uri="{FF2B5EF4-FFF2-40B4-BE49-F238E27FC236}">
                <a16:creationId xmlns:a16="http://schemas.microsoft.com/office/drawing/2014/main" id="{B8032992-EFB4-4443-8B01-7DE329E3286A}"/>
              </a:ext>
            </a:extLst>
          </p:cNvPr>
          <p:cNvSpPr/>
          <p:nvPr/>
        </p:nvSpPr>
        <p:spPr>
          <a:xfrm>
            <a:off x="1574801" y="1372104"/>
            <a:ext cx="5583988" cy="400110"/>
          </a:xfrm>
          <a:prstGeom prst="rect">
            <a:avLst/>
          </a:prstGeom>
        </p:spPr>
        <p:txBody>
          <a:bodyPr wrap="square">
            <a:spAutoFit/>
          </a:bodyPr>
          <a:lstStyle/>
          <a:p>
            <a:pPr algn="just">
              <a:defRPr/>
            </a:pPr>
            <a:r>
              <a:rPr lang="es-CL" sz="2000" b="1" dirty="0"/>
              <a:t>Se deduce que :</a:t>
            </a:r>
          </a:p>
        </p:txBody>
      </p:sp>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A334B13D-97F5-D247-828A-DA8E9036C418}"/>
                  </a:ext>
                </a:extLst>
              </p:cNvPr>
              <p:cNvSpPr txBox="1"/>
              <p:nvPr/>
            </p:nvSpPr>
            <p:spPr>
              <a:xfrm>
                <a:off x="4720493" y="2021858"/>
                <a:ext cx="17683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𝜇</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𝜇</m:t>
                          </m:r>
                        </m:e>
                        <m:sub>
                          <m:acc>
                            <m:accPr>
                              <m:chr m:val="̅"/>
                              <m:ctrlPr>
                                <a:rPr lang="es-ES" sz="2400" b="0" i="1" smtClean="0">
                                  <a:latin typeface="Cambria Math" panose="02040503050406030204" pitchFamily="18" charset="0"/>
                                  <a:ea typeface="Cambria Math" panose="02040503050406030204" pitchFamily="18" charset="0"/>
                                </a:rPr>
                              </m:ctrlPr>
                            </m:accPr>
                            <m:e>
                              <m:r>
                                <a:rPr lang="es-ES" sz="2400" b="0" i="1" smtClean="0">
                                  <a:latin typeface="Cambria Math" panose="02040503050406030204" pitchFamily="18" charset="0"/>
                                  <a:ea typeface="Cambria Math" panose="02040503050406030204" pitchFamily="18" charset="0"/>
                                </a:rPr>
                                <m:t>𝑥</m:t>
                              </m:r>
                            </m:e>
                          </m:acc>
                        </m:sub>
                      </m:sSub>
                      <m:r>
                        <a:rPr lang="es-ES" sz="2400" b="0" i="1" smtClean="0">
                          <a:latin typeface="Cambria Math" panose="02040503050406030204" pitchFamily="18" charset="0"/>
                          <a:ea typeface="Cambria Math" panose="02040503050406030204" pitchFamily="18" charset="0"/>
                        </a:rPr>
                        <m:t>=2,5</m:t>
                      </m:r>
                    </m:oMath>
                  </m:oMathPara>
                </a14:m>
                <a:endParaRPr lang="es-CL" dirty="0"/>
              </a:p>
            </p:txBody>
          </p:sp>
        </mc:Choice>
        <mc:Fallback xmlns="">
          <p:sp>
            <p:nvSpPr>
              <p:cNvPr id="29" name="CuadroTexto 28">
                <a:extLst>
                  <a:ext uri="{FF2B5EF4-FFF2-40B4-BE49-F238E27FC236}">
                    <a16:creationId xmlns:a16="http://schemas.microsoft.com/office/drawing/2014/main" id="{A334B13D-97F5-D247-828A-DA8E9036C418}"/>
                  </a:ext>
                </a:extLst>
              </p:cNvPr>
              <p:cNvSpPr txBox="1">
                <a:spLocks noRot="1" noChangeAspect="1" noMove="1" noResize="1" noEditPoints="1" noAdjustHandles="1" noChangeArrowheads="1" noChangeShapeType="1" noTextEdit="1"/>
              </p:cNvSpPr>
              <p:nvPr/>
            </p:nvSpPr>
            <p:spPr>
              <a:xfrm>
                <a:off x="4720493" y="2021858"/>
                <a:ext cx="1768369" cy="369332"/>
              </a:xfrm>
              <a:prstGeom prst="rect">
                <a:avLst/>
              </a:prstGeom>
              <a:blipFill>
                <a:blip r:embed="rId4"/>
                <a:stretch>
                  <a:fillRect l="-3571" r="-4286" b="-23333"/>
                </a:stretch>
              </a:blipFill>
            </p:spPr>
            <p:txBody>
              <a:bodyPr/>
              <a:lstStyle/>
              <a:p>
                <a:r>
                  <a:rPr lang="es-CL">
                    <a:noFill/>
                  </a:rPr>
                  <a:t> </a:t>
                </a:r>
              </a:p>
            </p:txBody>
          </p:sp>
        </mc:Fallback>
      </mc:AlternateContent>
      <p:sp>
        <p:nvSpPr>
          <p:cNvPr id="10" name="3 Rectángulo">
            <a:extLst>
              <a:ext uri="{FF2B5EF4-FFF2-40B4-BE49-F238E27FC236}">
                <a16:creationId xmlns:a16="http://schemas.microsoft.com/office/drawing/2014/main" id="{8573E3FA-F360-AB4B-88EE-43D8623700F9}"/>
              </a:ext>
            </a:extLst>
          </p:cNvPr>
          <p:cNvSpPr/>
          <p:nvPr/>
        </p:nvSpPr>
        <p:spPr>
          <a:xfrm>
            <a:off x="1574801" y="4567181"/>
            <a:ext cx="2607733" cy="400110"/>
          </a:xfrm>
          <a:prstGeom prst="rect">
            <a:avLst/>
          </a:prstGeom>
        </p:spPr>
        <p:txBody>
          <a:bodyPr wrap="square">
            <a:spAutoFit/>
          </a:bodyPr>
          <a:lstStyle/>
          <a:p>
            <a:pPr algn="just">
              <a:defRPr/>
            </a:pPr>
            <a:r>
              <a:rPr lang="es-CL" sz="2000" dirty="0"/>
              <a:t>La Desv. Estandar será:</a:t>
            </a:r>
            <a:endParaRPr lang="es-CL" sz="2000"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B9ABB6D6-D872-9A47-BCC6-45CC782C9F6E}"/>
                  </a:ext>
                </a:extLst>
              </p:cNvPr>
              <p:cNvSpPr txBox="1"/>
              <p:nvPr/>
            </p:nvSpPr>
            <p:spPr>
              <a:xfrm>
                <a:off x="1502167" y="5015139"/>
                <a:ext cx="4194418" cy="1099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s-ES" sz="2400" b="0" i="1" smtClean="0">
                              <a:latin typeface="Cambria Math" panose="02040503050406030204" pitchFamily="18" charset="0"/>
                              <a:ea typeface="Cambria Math" panose="02040503050406030204" pitchFamily="18" charset="0"/>
                            </a:rPr>
                          </m:ctrlPr>
                        </m:radPr>
                        <m:deg/>
                        <m:e>
                          <m:sSubSup>
                            <m:sSubSupPr>
                              <m:ctrlPr>
                                <a:rPr lang="es-ES" sz="2400" i="1">
                                  <a:latin typeface="Cambria Math" panose="02040503050406030204" pitchFamily="18" charset="0"/>
                                  <a:ea typeface="Cambria Math" panose="02040503050406030204" pitchFamily="18" charset="0"/>
                                </a:rPr>
                              </m:ctrlPr>
                            </m:sSubSupPr>
                            <m:e>
                              <m:r>
                                <a:rPr lang="es-ES" sz="2400" i="1">
                                  <a:latin typeface="Cambria Math" panose="02040503050406030204" pitchFamily="18" charset="0"/>
                                  <a:ea typeface="Cambria Math" panose="02040503050406030204" pitchFamily="18" charset="0"/>
                                </a:rPr>
                                <m:t>𝜎</m:t>
                              </m:r>
                            </m:e>
                            <m:sub>
                              <m:acc>
                                <m:accPr>
                                  <m:chr m:val="̅"/>
                                  <m:ctrlPr>
                                    <a:rPr lang="es-ES" sz="2400" i="1">
                                      <a:latin typeface="Cambria Math" panose="02040503050406030204" pitchFamily="18" charset="0"/>
                                      <a:ea typeface="Cambria Math" panose="02040503050406030204" pitchFamily="18" charset="0"/>
                                    </a:rPr>
                                  </m:ctrlPr>
                                </m:accPr>
                                <m:e>
                                  <m:r>
                                    <a:rPr lang="es-ES" sz="2400" i="1">
                                      <a:latin typeface="Cambria Math" panose="02040503050406030204" pitchFamily="18" charset="0"/>
                                      <a:ea typeface="Cambria Math" panose="02040503050406030204" pitchFamily="18" charset="0"/>
                                    </a:rPr>
                                    <m:t>𝑥</m:t>
                                  </m:r>
                                </m:e>
                              </m:acc>
                            </m:sub>
                            <m:sup>
                              <m:r>
                                <a:rPr lang="es-ES" sz="2400" i="1">
                                  <a:latin typeface="Cambria Math" panose="02040503050406030204" pitchFamily="18" charset="0"/>
                                  <a:ea typeface="Cambria Math" panose="02040503050406030204" pitchFamily="18" charset="0"/>
                                </a:rPr>
                                <m:t>2</m:t>
                              </m:r>
                            </m:sup>
                          </m:sSubSup>
                        </m:e>
                      </m:rad>
                      <m:r>
                        <a:rPr lang="es-ES" sz="2400" b="0" i="1" smtClean="0">
                          <a:latin typeface="Cambria Math" panose="02040503050406030204" pitchFamily="18" charset="0"/>
                          <a:ea typeface="Cambria Math" panose="02040503050406030204" pitchFamily="18" charset="0"/>
                        </a:rPr>
                        <m:t>=</m:t>
                      </m:r>
                      <m:rad>
                        <m:radPr>
                          <m:degHide m:val="on"/>
                          <m:ctrlPr>
                            <a:rPr lang="es-ES" sz="2400" b="0" i="1" smtClean="0">
                              <a:latin typeface="Cambria Math" panose="02040503050406030204" pitchFamily="18" charset="0"/>
                              <a:ea typeface="Cambria Math" panose="02040503050406030204" pitchFamily="18" charset="0"/>
                            </a:rPr>
                          </m:ctrlPr>
                        </m:radPr>
                        <m:deg/>
                        <m:e>
                          <m:f>
                            <m:fPr>
                              <m:ctrlPr>
                                <a:rPr lang="es-ES" sz="2400" i="1">
                                  <a:latin typeface="Cambria Math" panose="02040503050406030204" pitchFamily="18" charset="0"/>
                                  <a:ea typeface="Cambria Math" panose="02040503050406030204" pitchFamily="18" charset="0"/>
                                </a:rPr>
                              </m:ctrlPr>
                            </m:fPr>
                            <m:num>
                              <m:sSup>
                                <m:sSupPr>
                                  <m:ctrlPr>
                                    <a:rPr lang="es-ES" sz="2400" i="1">
                                      <a:latin typeface="Cambria Math" panose="02040503050406030204" pitchFamily="18" charset="0"/>
                                      <a:ea typeface="Cambria Math" panose="02040503050406030204" pitchFamily="18" charset="0"/>
                                    </a:rPr>
                                  </m:ctrlPr>
                                </m:sSupPr>
                                <m:e>
                                  <m:r>
                                    <a:rPr lang="es-ES" sz="2400" i="1">
                                      <a:latin typeface="Cambria Math" panose="02040503050406030204" pitchFamily="18" charset="0"/>
                                      <a:ea typeface="Cambria Math" panose="02040503050406030204" pitchFamily="18" charset="0"/>
                                    </a:rPr>
                                    <m:t>𝜎</m:t>
                                  </m:r>
                                </m:e>
                                <m:sup>
                                  <m:r>
                                    <a:rPr lang="es-ES" sz="2400" i="1">
                                      <a:latin typeface="Cambria Math" panose="02040503050406030204" pitchFamily="18" charset="0"/>
                                      <a:ea typeface="Cambria Math" panose="02040503050406030204" pitchFamily="18" charset="0"/>
                                    </a:rPr>
                                    <m:t>2</m:t>
                                  </m:r>
                                </m:sup>
                              </m:sSup>
                            </m:num>
                            <m:den>
                              <m:r>
                                <a:rPr lang="es-ES" sz="2400" i="1">
                                  <a:latin typeface="Cambria Math" panose="02040503050406030204" pitchFamily="18" charset="0"/>
                                  <a:ea typeface="Cambria Math" panose="02040503050406030204" pitchFamily="18" charset="0"/>
                                </a:rPr>
                                <m:t>𝑛</m:t>
                              </m:r>
                            </m:den>
                          </m:f>
                        </m:e>
                      </m:rad>
                      <m:r>
                        <a:rPr lang="es-ES" sz="2400" b="0" i="1" smtClean="0">
                          <a:latin typeface="Cambria Math" panose="02040503050406030204" pitchFamily="18" charset="0"/>
                          <a:ea typeface="Cambria Math" panose="02040503050406030204" pitchFamily="18" charset="0"/>
                        </a:rPr>
                        <m:t>=</m:t>
                      </m:r>
                      <m:rad>
                        <m:radPr>
                          <m:degHide m:val="on"/>
                          <m:ctrlPr>
                            <a:rPr lang="es-ES" sz="2400" b="0" i="1" smtClean="0">
                              <a:latin typeface="Cambria Math" panose="02040503050406030204" pitchFamily="18" charset="0"/>
                              <a:ea typeface="Cambria Math" panose="02040503050406030204" pitchFamily="18" charset="0"/>
                            </a:rPr>
                          </m:ctrlPr>
                        </m:radPr>
                        <m:deg/>
                        <m:e>
                          <m:f>
                            <m:fPr>
                              <m:ctrlPr>
                                <a:rPr lang="es-ES" sz="2400" i="1">
                                  <a:latin typeface="Cambria Math" panose="02040503050406030204" pitchFamily="18" charset="0"/>
                                  <a:ea typeface="Cambria Math" panose="02040503050406030204" pitchFamily="18" charset="0"/>
                                </a:rPr>
                              </m:ctrlPr>
                            </m:fPr>
                            <m:num>
                              <m:r>
                                <a:rPr lang="es-ES" sz="2400" i="1">
                                  <a:latin typeface="Cambria Math" panose="02040503050406030204" pitchFamily="18" charset="0"/>
                                  <a:ea typeface="Cambria Math" panose="02040503050406030204" pitchFamily="18" charset="0"/>
                                </a:rPr>
                                <m:t>1</m:t>
                              </m:r>
                              <m:r>
                                <a:rPr lang="es-ES" sz="2400" i="1" smtClean="0">
                                  <a:latin typeface="Cambria Math" panose="02040503050406030204" pitchFamily="18" charset="0"/>
                                  <a:ea typeface="Cambria Math" panose="02040503050406030204" pitchFamily="18" charset="0"/>
                                </a:rPr>
                                <m:t>,</m:t>
                              </m:r>
                              <m:r>
                                <a:rPr lang="es-ES" sz="2400" i="1">
                                  <a:latin typeface="Cambria Math" panose="02040503050406030204" pitchFamily="18" charset="0"/>
                                  <a:ea typeface="Cambria Math" panose="02040503050406030204" pitchFamily="18" charset="0"/>
                                </a:rPr>
                                <m:t>25</m:t>
                              </m:r>
                            </m:num>
                            <m:den>
                              <m:r>
                                <a:rPr lang="es-ES" sz="2400" i="1">
                                  <a:latin typeface="Cambria Math" panose="02040503050406030204" pitchFamily="18" charset="0"/>
                                  <a:ea typeface="Cambria Math" panose="02040503050406030204" pitchFamily="18" charset="0"/>
                                </a:rPr>
                                <m:t>2</m:t>
                              </m:r>
                            </m:den>
                          </m:f>
                        </m:e>
                      </m:rad>
                      <m:r>
                        <a:rPr lang="es-ES" sz="2400" b="0" i="1" smtClean="0">
                          <a:latin typeface="Cambria Math" panose="02040503050406030204" pitchFamily="18" charset="0"/>
                          <a:ea typeface="Cambria Math" panose="02040503050406030204" pitchFamily="18" charset="0"/>
                        </a:rPr>
                        <m:t>=</m:t>
                      </m:r>
                      <m:rad>
                        <m:radPr>
                          <m:degHide m:val="on"/>
                          <m:ctrlPr>
                            <a:rPr lang="es-ES" sz="2400" b="0" i="1" smtClean="0">
                              <a:latin typeface="Cambria Math" panose="02040503050406030204" pitchFamily="18" charset="0"/>
                              <a:ea typeface="Cambria Math" panose="02040503050406030204" pitchFamily="18" charset="0"/>
                            </a:rPr>
                          </m:ctrlPr>
                        </m:radPr>
                        <m:deg/>
                        <m:e>
                          <m:r>
                            <a:rPr lang="es-ES" sz="2400" b="0" i="1" smtClean="0">
                              <a:latin typeface="Cambria Math" panose="02040503050406030204" pitchFamily="18" charset="0"/>
                              <a:ea typeface="Cambria Math" panose="02040503050406030204" pitchFamily="18" charset="0"/>
                            </a:rPr>
                            <m:t>0,625</m:t>
                          </m:r>
                        </m:e>
                      </m:rad>
                    </m:oMath>
                  </m:oMathPara>
                </a14:m>
                <a:endParaRPr lang="es-CL" dirty="0"/>
              </a:p>
            </p:txBody>
          </p:sp>
        </mc:Choice>
        <mc:Fallback xmlns="">
          <p:sp>
            <p:nvSpPr>
              <p:cNvPr id="11" name="CuadroTexto 10">
                <a:extLst>
                  <a:ext uri="{FF2B5EF4-FFF2-40B4-BE49-F238E27FC236}">
                    <a16:creationId xmlns:a16="http://schemas.microsoft.com/office/drawing/2014/main" id="{B9ABB6D6-D872-9A47-BCC6-45CC782C9F6E}"/>
                  </a:ext>
                </a:extLst>
              </p:cNvPr>
              <p:cNvSpPr txBox="1">
                <a:spLocks noRot="1" noChangeAspect="1" noMove="1" noResize="1" noEditPoints="1" noAdjustHandles="1" noChangeArrowheads="1" noChangeShapeType="1" noTextEdit="1"/>
              </p:cNvSpPr>
              <p:nvPr/>
            </p:nvSpPr>
            <p:spPr>
              <a:xfrm>
                <a:off x="1502167" y="5015139"/>
                <a:ext cx="4194418" cy="1099725"/>
              </a:xfrm>
              <a:prstGeom prst="rect">
                <a:avLst/>
              </a:prstGeom>
              <a:blipFill>
                <a:blip r:embed="rId5"/>
                <a:stretch>
                  <a:fillRect r="-1511"/>
                </a:stretch>
              </a:blipFill>
            </p:spPr>
            <p:txBody>
              <a:bodyPr/>
              <a:lstStyle/>
              <a:p>
                <a:r>
                  <a:rPr lang="es-CL">
                    <a:noFill/>
                  </a:rPr>
                  <a:t> </a:t>
                </a:r>
              </a:p>
            </p:txBody>
          </p:sp>
        </mc:Fallback>
      </mc:AlternateContent>
    </p:spTree>
    <p:extLst>
      <p:ext uri="{BB962C8B-B14F-4D97-AF65-F5344CB8AC3E}">
        <p14:creationId xmlns:p14="http://schemas.microsoft.com/office/powerpoint/2010/main" val="2881857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media muestral</a:t>
            </a:r>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CD57E58A-5F05-874F-B034-393838FE7C27}"/>
                  </a:ext>
                </a:extLst>
              </p:cNvPr>
              <p:cNvSpPr/>
              <p:nvPr/>
            </p:nvSpPr>
            <p:spPr>
              <a:xfrm>
                <a:off x="1696453" y="1253765"/>
                <a:ext cx="9494712" cy="1323439"/>
              </a:xfrm>
              <a:prstGeom prst="rect">
                <a:avLst/>
              </a:prstGeom>
            </p:spPr>
            <p:txBody>
              <a:bodyPr wrap="square">
                <a:spAutoFit/>
              </a:bodyPr>
              <a:lstStyle/>
              <a:p>
                <a:pPr algn="just"/>
                <a:r>
                  <a:rPr lang="es-CL" sz="2000" dirty="0"/>
                  <a:t>La distribución muestral del </a:t>
                </a:r>
                <a14:m>
                  <m:oMath xmlns:m="http://schemas.openxmlformats.org/officeDocument/2006/math">
                    <m:acc>
                      <m:accPr>
                        <m:chr m:val="̅"/>
                        <m:ctrlPr>
                          <a:rPr lang="es-CL" sz="2000" b="1" i="1" smtClean="0">
                            <a:latin typeface="Cambria Math" panose="02040503050406030204" pitchFamily="18" charset="0"/>
                          </a:rPr>
                        </m:ctrlPr>
                      </m:accPr>
                      <m:e>
                        <m:r>
                          <a:rPr lang="es-ES" sz="2000" b="1" i="1" smtClean="0">
                            <a:latin typeface="Cambria Math" panose="02040503050406030204" pitchFamily="18" charset="0"/>
                          </a:rPr>
                          <m:t>𝑿</m:t>
                        </m:r>
                        <m:r>
                          <a:rPr lang="es-ES" sz="2000" b="1" i="1" smtClean="0">
                            <a:latin typeface="Cambria Math" panose="02040503050406030204" pitchFamily="18" charset="0"/>
                          </a:rPr>
                          <m:t> </m:t>
                        </m:r>
                      </m:e>
                    </m:acc>
                  </m:oMath>
                </a14:m>
                <a:r>
                  <a:rPr lang="es-CL" sz="2000" dirty="0"/>
                  <a:t>de tamaño muestral </a:t>
                </a:r>
                <a:r>
                  <a:rPr lang="es-CL" sz="2000" b="1" i="1" dirty="0"/>
                  <a:t>n</a:t>
                </a:r>
                <a:r>
                  <a:rPr lang="es-CL" sz="2000" dirty="0"/>
                  <a:t> es la distribución que resulta cuando un experimento se lleva a cabo una y otra vez (siempre con tamaño muestral n) y resultan los diversos valores del </a:t>
                </a:r>
                <a14:m>
                  <m:oMath xmlns:m="http://schemas.openxmlformats.org/officeDocument/2006/math">
                    <m:acc>
                      <m:accPr>
                        <m:chr m:val="̅"/>
                        <m:ctrlPr>
                          <a:rPr lang="es-CL" sz="2000" b="1" i="1" smtClean="0">
                            <a:latin typeface="Cambria Math" panose="02040503050406030204" pitchFamily="18" charset="0"/>
                          </a:rPr>
                        </m:ctrlPr>
                      </m:accPr>
                      <m:e>
                        <m:r>
                          <a:rPr lang="es-ES" sz="2000" b="1" i="1" smtClean="0">
                            <a:latin typeface="Cambria Math" panose="02040503050406030204" pitchFamily="18" charset="0"/>
                          </a:rPr>
                          <m:t>𝑿</m:t>
                        </m:r>
                      </m:e>
                    </m:acc>
                  </m:oMath>
                </a14:m>
                <a:r>
                  <a:rPr lang="es-CL" sz="2000" dirty="0"/>
                  <a:t>. </a:t>
                </a:r>
                <a:r>
                  <a:rPr lang="es-CL" sz="2000"/>
                  <a:t>Esta distribución, </a:t>
                </a:r>
                <a:r>
                  <a:rPr lang="es-CL" sz="2000" dirty="0"/>
                  <a:t>describe la variabilidad de los promedios muestrales alrededor de la media poblacional µ.</a:t>
                </a:r>
              </a:p>
            </p:txBody>
          </p:sp>
        </mc:Choice>
        <mc:Fallback xmlns="">
          <p:sp>
            <p:nvSpPr>
              <p:cNvPr id="3" name="Rectángulo 2">
                <a:extLst>
                  <a:ext uri="{FF2B5EF4-FFF2-40B4-BE49-F238E27FC236}">
                    <a16:creationId xmlns:a16="http://schemas.microsoft.com/office/drawing/2014/main" id="{CD57E58A-5F05-874F-B034-393838FE7C27}"/>
                  </a:ext>
                </a:extLst>
              </p:cNvPr>
              <p:cNvSpPr>
                <a:spLocks noRot="1" noChangeAspect="1" noMove="1" noResize="1" noEditPoints="1" noAdjustHandles="1" noChangeArrowheads="1" noChangeShapeType="1" noTextEdit="1"/>
              </p:cNvSpPr>
              <p:nvPr/>
            </p:nvSpPr>
            <p:spPr>
              <a:xfrm>
                <a:off x="1696453" y="1253765"/>
                <a:ext cx="9494712" cy="1323439"/>
              </a:xfrm>
              <a:prstGeom prst="rect">
                <a:avLst/>
              </a:prstGeom>
              <a:blipFill>
                <a:blip r:embed="rId2"/>
                <a:stretch>
                  <a:fillRect l="-668" t="-1887" r="-668" b="-6604"/>
                </a:stretch>
              </a:blipFill>
            </p:spPr>
            <p:txBody>
              <a:bodyPr/>
              <a:lstStyle/>
              <a:p>
                <a:r>
                  <a:rPr lang="es-CL">
                    <a:noFill/>
                  </a:rPr>
                  <a:t> </a:t>
                </a:r>
              </a:p>
            </p:txBody>
          </p:sp>
        </mc:Fallback>
      </mc:AlternateContent>
      <p:grpSp>
        <p:nvGrpSpPr>
          <p:cNvPr id="12" name="Grupo 11">
            <a:extLst>
              <a:ext uri="{FF2B5EF4-FFF2-40B4-BE49-F238E27FC236}">
                <a16:creationId xmlns:a16="http://schemas.microsoft.com/office/drawing/2014/main" id="{FDA2A717-B4CE-9549-B455-48B6A16988B9}"/>
              </a:ext>
            </a:extLst>
          </p:cNvPr>
          <p:cNvGrpSpPr/>
          <p:nvPr/>
        </p:nvGrpSpPr>
        <p:grpSpPr>
          <a:xfrm>
            <a:off x="5938136" y="3271093"/>
            <a:ext cx="1011346" cy="697789"/>
            <a:chOff x="7675454" y="2719580"/>
            <a:chExt cx="1951855" cy="1488352"/>
          </a:xfrm>
        </p:grpSpPr>
        <p:sp>
          <p:nvSpPr>
            <p:cNvPr id="13" name="Elipse 12">
              <a:extLst>
                <a:ext uri="{FF2B5EF4-FFF2-40B4-BE49-F238E27FC236}">
                  <a16:creationId xmlns:a16="http://schemas.microsoft.com/office/drawing/2014/main" id="{8B6732F3-B250-AE40-9593-B63825A5FBCE}"/>
                </a:ext>
              </a:extLst>
            </p:cNvPr>
            <p:cNvSpPr/>
            <p:nvPr/>
          </p:nvSpPr>
          <p:spPr>
            <a:xfrm>
              <a:off x="7699239" y="2719580"/>
              <a:ext cx="1928070" cy="1488352"/>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4" name="Gráfico 13" descr="Hombre">
              <a:extLst>
                <a:ext uri="{FF2B5EF4-FFF2-40B4-BE49-F238E27FC236}">
                  <a16:creationId xmlns:a16="http://schemas.microsoft.com/office/drawing/2014/main" id="{E042CBD9-B03A-0B4D-B0B2-D03314BF4A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5454" y="3136326"/>
              <a:ext cx="440668" cy="440668"/>
            </a:xfrm>
            <a:prstGeom prst="rect">
              <a:avLst/>
            </a:prstGeom>
          </p:spPr>
        </p:pic>
        <p:pic>
          <p:nvPicPr>
            <p:cNvPr id="15" name="Gráfico 14" descr="Hombre">
              <a:extLst>
                <a:ext uri="{FF2B5EF4-FFF2-40B4-BE49-F238E27FC236}">
                  <a16:creationId xmlns:a16="http://schemas.microsoft.com/office/drawing/2014/main" id="{92E5BCC8-ADBA-A84E-B12D-135433467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9573" y="2927378"/>
              <a:ext cx="440668" cy="440668"/>
            </a:xfrm>
            <a:prstGeom prst="rect">
              <a:avLst/>
            </a:prstGeom>
          </p:spPr>
        </p:pic>
        <p:pic>
          <p:nvPicPr>
            <p:cNvPr id="20" name="Gráfico 19" descr="Hombre">
              <a:extLst>
                <a:ext uri="{FF2B5EF4-FFF2-40B4-BE49-F238E27FC236}">
                  <a16:creationId xmlns:a16="http://schemas.microsoft.com/office/drawing/2014/main" id="{C42D0EF8-5EAA-B147-9389-91B2A75DD0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9600" y="2798509"/>
              <a:ext cx="440668" cy="440668"/>
            </a:xfrm>
            <a:prstGeom prst="rect">
              <a:avLst/>
            </a:prstGeom>
          </p:spPr>
        </p:pic>
        <p:pic>
          <p:nvPicPr>
            <p:cNvPr id="21" name="Gráfico 20" descr="Hombre">
              <a:extLst>
                <a:ext uri="{FF2B5EF4-FFF2-40B4-BE49-F238E27FC236}">
                  <a16:creationId xmlns:a16="http://schemas.microsoft.com/office/drawing/2014/main" id="{A1EBDDC5-BC7F-D147-B7CB-BCA2239D8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5922" y="2797966"/>
              <a:ext cx="440668" cy="440668"/>
            </a:xfrm>
            <a:prstGeom prst="rect">
              <a:avLst/>
            </a:prstGeom>
          </p:spPr>
        </p:pic>
        <p:pic>
          <p:nvPicPr>
            <p:cNvPr id="22" name="Gráfico 21" descr="Hombre">
              <a:extLst>
                <a:ext uri="{FF2B5EF4-FFF2-40B4-BE49-F238E27FC236}">
                  <a16:creationId xmlns:a16="http://schemas.microsoft.com/office/drawing/2014/main" id="{3A79E3F5-4F2E-E449-9DED-B8BF38D6EC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7462" y="2937910"/>
              <a:ext cx="440668" cy="440668"/>
            </a:xfrm>
            <a:prstGeom prst="rect">
              <a:avLst/>
            </a:prstGeom>
          </p:spPr>
        </p:pic>
        <p:pic>
          <p:nvPicPr>
            <p:cNvPr id="23" name="Gráfico 22" descr="Hombre">
              <a:extLst>
                <a:ext uri="{FF2B5EF4-FFF2-40B4-BE49-F238E27FC236}">
                  <a16:creationId xmlns:a16="http://schemas.microsoft.com/office/drawing/2014/main" id="{CC001972-946F-9A4B-B6CA-1E012FEF0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5089" y="3184354"/>
              <a:ext cx="440668" cy="440668"/>
            </a:xfrm>
            <a:prstGeom prst="rect">
              <a:avLst/>
            </a:prstGeom>
          </p:spPr>
        </p:pic>
        <p:pic>
          <p:nvPicPr>
            <p:cNvPr id="24" name="Gráfico 23" descr="Hombre">
              <a:extLst>
                <a:ext uri="{FF2B5EF4-FFF2-40B4-BE49-F238E27FC236}">
                  <a16:creationId xmlns:a16="http://schemas.microsoft.com/office/drawing/2014/main" id="{86B30E69-1938-284E-8303-D3914FBA3D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9321" y="3527032"/>
              <a:ext cx="440668" cy="440668"/>
            </a:xfrm>
            <a:prstGeom prst="rect">
              <a:avLst/>
            </a:prstGeom>
          </p:spPr>
        </p:pic>
        <p:pic>
          <p:nvPicPr>
            <p:cNvPr id="25" name="Gráfico 24" descr="Hombre">
              <a:extLst>
                <a:ext uri="{FF2B5EF4-FFF2-40B4-BE49-F238E27FC236}">
                  <a16:creationId xmlns:a16="http://schemas.microsoft.com/office/drawing/2014/main" id="{96F2E57D-42A6-574A-900E-08D7A3311B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7227" y="3282343"/>
              <a:ext cx="440668" cy="440668"/>
            </a:xfrm>
            <a:prstGeom prst="rect">
              <a:avLst/>
            </a:prstGeom>
          </p:spPr>
        </p:pic>
        <p:pic>
          <p:nvPicPr>
            <p:cNvPr id="26" name="Gráfico 25" descr="Hombre">
              <a:extLst>
                <a:ext uri="{FF2B5EF4-FFF2-40B4-BE49-F238E27FC236}">
                  <a16:creationId xmlns:a16="http://schemas.microsoft.com/office/drawing/2014/main" id="{2374BC69-A534-064E-9F30-38AB9D649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7252" y="3622657"/>
              <a:ext cx="440668" cy="440668"/>
            </a:xfrm>
            <a:prstGeom prst="rect">
              <a:avLst/>
            </a:prstGeom>
          </p:spPr>
        </p:pic>
        <p:pic>
          <p:nvPicPr>
            <p:cNvPr id="27" name="Gráfico 26" descr="Hombre">
              <a:extLst>
                <a:ext uri="{FF2B5EF4-FFF2-40B4-BE49-F238E27FC236}">
                  <a16:creationId xmlns:a16="http://schemas.microsoft.com/office/drawing/2014/main" id="{D85063C5-998B-0D48-BCF0-7CC28D0B9A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3463" y="3456741"/>
              <a:ext cx="440668" cy="440668"/>
            </a:xfrm>
            <a:prstGeom prst="rect">
              <a:avLst/>
            </a:prstGeom>
          </p:spPr>
        </p:pic>
        <p:pic>
          <p:nvPicPr>
            <p:cNvPr id="28" name="Gráfico 27" descr="Hombre">
              <a:extLst>
                <a:ext uri="{FF2B5EF4-FFF2-40B4-BE49-F238E27FC236}">
                  <a16:creationId xmlns:a16="http://schemas.microsoft.com/office/drawing/2014/main" id="{9C74D223-7842-A24A-86B6-47D1D31276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00588" y="3175353"/>
              <a:ext cx="440668" cy="440668"/>
            </a:xfrm>
            <a:prstGeom prst="rect">
              <a:avLst/>
            </a:prstGeom>
          </p:spPr>
        </p:pic>
      </p:grpSp>
      <p:sp>
        <p:nvSpPr>
          <p:cNvPr id="29" name="CuadroTexto 28">
            <a:extLst>
              <a:ext uri="{FF2B5EF4-FFF2-40B4-BE49-F238E27FC236}">
                <a16:creationId xmlns:a16="http://schemas.microsoft.com/office/drawing/2014/main" id="{23197F9A-586F-6F4D-93B0-B16E4100A959}"/>
              </a:ext>
            </a:extLst>
          </p:cNvPr>
          <p:cNvSpPr txBox="1"/>
          <p:nvPr/>
        </p:nvSpPr>
        <p:spPr>
          <a:xfrm>
            <a:off x="1703389" y="2963673"/>
            <a:ext cx="1697516" cy="707886"/>
          </a:xfrm>
          <a:prstGeom prst="rect">
            <a:avLst/>
          </a:prstGeom>
          <a:noFill/>
        </p:spPr>
        <p:txBody>
          <a:bodyPr wrap="none" rtlCol="0">
            <a:spAutoFit/>
          </a:bodyPr>
          <a:lstStyle/>
          <a:p>
            <a:r>
              <a:rPr lang="es-CL" sz="2400" b="1" dirty="0">
                <a:solidFill>
                  <a:schemeClr val="accent6">
                    <a:lumMod val="50000"/>
                  </a:schemeClr>
                </a:solidFill>
              </a:rPr>
              <a:t>POBLACIÓN</a:t>
            </a:r>
          </a:p>
          <a:p>
            <a:pPr algn="ctr"/>
            <a:r>
              <a:rPr lang="es-CL" sz="1600" b="1" dirty="0">
                <a:solidFill>
                  <a:schemeClr val="accent6">
                    <a:lumMod val="50000"/>
                  </a:schemeClr>
                </a:solidFill>
              </a:rPr>
              <a:t>(tamaño N)</a:t>
            </a:r>
            <a:endParaRPr lang="es-CL" sz="2000" b="1" dirty="0">
              <a:solidFill>
                <a:schemeClr val="accent6">
                  <a:lumMod val="50000"/>
                </a:schemeClr>
              </a:solidFill>
            </a:endParaRPr>
          </a:p>
        </p:txBody>
      </p:sp>
      <p:sp>
        <p:nvSpPr>
          <p:cNvPr id="30" name="CuadroTexto 29">
            <a:extLst>
              <a:ext uri="{FF2B5EF4-FFF2-40B4-BE49-F238E27FC236}">
                <a16:creationId xmlns:a16="http://schemas.microsoft.com/office/drawing/2014/main" id="{B0FF52CD-0ABF-6A42-8D61-D48AB2DA4813}"/>
              </a:ext>
            </a:extLst>
          </p:cNvPr>
          <p:cNvSpPr txBox="1"/>
          <p:nvPr/>
        </p:nvSpPr>
        <p:spPr>
          <a:xfrm>
            <a:off x="5647469" y="2545912"/>
            <a:ext cx="1671035" cy="707886"/>
          </a:xfrm>
          <a:prstGeom prst="rect">
            <a:avLst/>
          </a:prstGeom>
          <a:noFill/>
        </p:spPr>
        <p:txBody>
          <a:bodyPr wrap="none" rtlCol="0">
            <a:spAutoFit/>
          </a:bodyPr>
          <a:lstStyle/>
          <a:p>
            <a:r>
              <a:rPr lang="es-CL" sz="2400" b="1" dirty="0">
                <a:solidFill>
                  <a:schemeClr val="accent6">
                    <a:lumMod val="50000"/>
                  </a:schemeClr>
                </a:solidFill>
              </a:rPr>
              <a:t>MUESTRAS </a:t>
            </a:r>
          </a:p>
          <a:p>
            <a:pPr algn="ctr"/>
            <a:r>
              <a:rPr lang="es-CL" sz="1600" b="1" dirty="0">
                <a:solidFill>
                  <a:schemeClr val="accent6">
                    <a:lumMod val="50000"/>
                  </a:schemeClr>
                </a:solidFill>
              </a:rPr>
              <a:t>(tamaño n)</a:t>
            </a:r>
            <a:endParaRPr lang="es-CL" sz="2000" b="1" dirty="0">
              <a:solidFill>
                <a:schemeClr val="accent6">
                  <a:lumMod val="50000"/>
                </a:schemeClr>
              </a:solidFill>
            </a:endParaRPr>
          </a:p>
        </p:txBody>
      </p:sp>
      <p:grpSp>
        <p:nvGrpSpPr>
          <p:cNvPr id="32" name="Grupo 31">
            <a:extLst>
              <a:ext uri="{FF2B5EF4-FFF2-40B4-BE49-F238E27FC236}">
                <a16:creationId xmlns:a16="http://schemas.microsoft.com/office/drawing/2014/main" id="{C8922006-DC73-5745-9734-C80BFD65ADF1}"/>
              </a:ext>
            </a:extLst>
          </p:cNvPr>
          <p:cNvGrpSpPr/>
          <p:nvPr/>
        </p:nvGrpSpPr>
        <p:grpSpPr>
          <a:xfrm>
            <a:off x="5934473" y="4226946"/>
            <a:ext cx="1011346" cy="697789"/>
            <a:chOff x="7675454" y="2719580"/>
            <a:chExt cx="1951855" cy="1488352"/>
          </a:xfrm>
        </p:grpSpPr>
        <p:sp>
          <p:nvSpPr>
            <p:cNvPr id="33" name="Elipse 32">
              <a:extLst>
                <a:ext uri="{FF2B5EF4-FFF2-40B4-BE49-F238E27FC236}">
                  <a16:creationId xmlns:a16="http://schemas.microsoft.com/office/drawing/2014/main" id="{C4826F1D-F2CF-9E42-934E-FF2231383E7B}"/>
                </a:ext>
              </a:extLst>
            </p:cNvPr>
            <p:cNvSpPr/>
            <p:nvPr/>
          </p:nvSpPr>
          <p:spPr>
            <a:xfrm>
              <a:off x="7699239" y="2719580"/>
              <a:ext cx="1928070" cy="1488352"/>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34" name="Gráfico 33" descr="Hombre">
              <a:extLst>
                <a:ext uri="{FF2B5EF4-FFF2-40B4-BE49-F238E27FC236}">
                  <a16:creationId xmlns:a16="http://schemas.microsoft.com/office/drawing/2014/main" id="{46221A63-FA49-D549-A5D1-597106ABE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5454" y="3136326"/>
              <a:ext cx="440668" cy="440668"/>
            </a:xfrm>
            <a:prstGeom prst="rect">
              <a:avLst/>
            </a:prstGeom>
          </p:spPr>
        </p:pic>
        <p:pic>
          <p:nvPicPr>
            <p:cNvPr id="35" name="Gráfico 34" descr="Hombre">
              <a:extLst>
                <a:ext uri="{FF2B5EF4-FFF2-40B4-BE49-F238E27FC236}">
                  <a16:creationId xmlns:a16="http://schemas.microsoft.com/office/drawing/2014/main" id="{06675147-95B3-164E-80B7-0C1425D32E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9573" y="2927378"/>
              <a:ext cx="440668" cy="440668"/>
            </a:xfrm>
            <a:prstGeom prst="rect">
              <a:avLst/>
            </a:prstGeom>
          </p:spPr>
        </p:pic>
        <p:pic>
          <p:nvPicPr>
            <p:cNvPr id="36" name="Gráfico 35" descr="Hombre">
              <a:extLst>
                <a:ext uri="{FF2B5EF4-FFF2-40B4-BE49-F238E27FC236}">
                  <a16:creationId xmlns:a16="http://schemas.microsoft.com/office/drawing/2014/main" id="{EB694562-3002-8D48-AACC-ADAD10CA6E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9600" y="2798509"/>
              <a:ext cx="440668" cy="440668"/>
            </a:xfrm>
            <a:prstGeom prst="rect">
              <a:avLst/>
            </a:prstGeom>
          </p:spPr>
        </p:pic>
        <p:pic>
          <p:nvPicPr>
            <p:cNvPr id="37" name="Gráfico 36" descr="Hombre">
              <a:extLst>
                <a:ext uri="{FF2B5EF4-FFF2-40B4-BE49-F238E27FC236}">
                  <a16:creationId xmlns:a16="http://schemas.microsoft.com/office/drawing/2014/main" id="{581AD073-8368-CC44-9227-47F040E246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5922" y="2797966"/>
              <a:ext cx="440668" cy="440668"/>
            </a:xfrm>
            <a:prstGeom prst="rect">
              <a:avLst/>
            </a:prstGeom>
          </p:spPr>
        </p:pic>
        <p:pic>
          <p:nvPicPr>
            <p:cNvPr id="38" name="Gráfico 37" descr="Hombre">
              <a:extLst>
                <a:ext uri="{FF2B5EF4-FFF2-40B4-BE49-F238E27FC236}">
                  <a16:creationId xmlns:a16="http://schemas.microsoft.com/office/drawing/2014/main" id="{07BC7583-F02C-2F42-AB8D-51CC64121E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7462" y="2937910"/>
              <a:ext cx="440668" cy="440668"/>
            </a:xfrm>
            <a:prstGeom prst="rect">
              <a:avLst/>
            </a:prstGeom>
          </p:spPr>
        </p:pic>
        <p:pic>
          <p:nvPicPr>
            <p:cNvPr id="39" name="Gráfico 38" descr="Hombre">
              <a:extLst>
                <a:ext uri="{FF2B5EF4-FFF2-40B4-BE49-F238E27FC236}">
                  <a16:creationId xmlns:a16="http://schemas.microsoft.com/office/drawing/2014/main" id="{CD40C25F-F470-EF4F-97CF-10C69592B8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5089" y="3184354"/>
              <a:ext cx="440668" cy="440668"/>
            </a:xfrm>
            <a:prstGeom prst="rect">
              <a:avLst/>
            </a:prstGeom>
          </p:spPr>
        </p:pic>
        <p:pic>
          <p:nvPicPr>
            <p:cNvPr id="40" name="Gráfico 39" descr="Hombre">
              <a:extLst>
                <a:ext uri="{FF2B5EF4-FFF2-40B4-BE49-F238E27FC236}">
                  <a16:creationId xmlns:a16="http://schemas.microsoft.com/office/drawing/2014/main" id="{D4C5809C-C0B9-F841-9AC9-A35EECFF4B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9321" y="3527032"/>
              <a:ext cx="440668" cy="440668"/>
            </a:xfrm>
            <a:prstGeom prst="rect">
              <a:avLst/>
            </a:prstGeom>
          </p:spPr>
        </p:pic>
        <p:pic>
          <p:nvPicPr>
            <p:cNvPr id="41" name="Gráfico 40" descr="Hombre">
              <a:extLst>
                <a:ext uri="{FF2B5EF4-FFF2-40B4-BE49-F238E27FC236}">
                  <a16:creationId xmlns:a16="http://schemas.microsoft.com/office/drawing/2014/main" id="{91752ECB-0B97-204F-8F7A-F28B26608D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7227" y="3282343"/>
              <a:ext cx="440668" cy="440668"/>
            </a:xfrm>
            <a:prstGeom prst="rect">
              <a:avLst/>
            </a:prstGeom>
          </p:spPr>
        </p:pic>
        <p:pic>
          <p:nvPicPr>
            <p:cNvPr id="42" name="Gráfico 41" descr="Hombre">
              <a:extLst>
                <a:ext uri="{FF2B5EF4-FFF2-40B4-BE49-F238E27FC236}">
                  <a16:creationId xmlns:a16="http://schemas.microsoft.com/office/drawing/2014/main" id="{03E57C56-EFDF-E64F-A9EA-682883D881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7252" y="3622657"/>
              <a:ext cx="440668" cy="440668"/>
            </a:xfrm>
            <a:prstGeom prst="rect">
              <a:avLst/>
            </a:prstGeom>
          </p:spPr>
        </p:pic>
        <p:pic>
          <p:nvPicPr>
            <p:cNvPr id="43" name="Gráfico 42" descr="Hombre">
              <a:extLst>
                <a:ext uri="{FF2B5EF4-FFF2-40B4-BE49-F238E27FC236}">
                  <a16:creationId xmlns:a16="http://schemas.microsoft.com/office/drawing/2014/main" id="{766159DE-5004-5149-AEC6-F69DD060AF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3463" y="3456741"/>
              <a:ext cx="440668" cy="440668"/>
            </a:xfrm>
            <a:prstGeom prst="rect">
              <a:avLst/>
            </a:prstGeom>
          </p:spPr>
        </p:pic>
        <p:pic>
          <p:nvPicPr>
            <p:cNvPr id="44" name="Gráfico 43" descr="Hombre">
              <a:extLst>
                <a:ext uri="{FF2B5EF4-FFF2-40B4-BE49-F238E27FC236}">
                  <a16:creationId xmlns:a16="http://schemas.microsoft.com/office/drawing/2014/main" id="{CA74848A-9D22-F04A-8582-610DAF1461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00588" y="3175353"/>
              <a:ext cx="440668" cy="440668"/>
            </a:xfrm>
            <a:prstGeom prst="rect">
              <a:avLst/>
            </a:prstGeom>
          </p:spPr>
        </p:pic>
      </p:grpSp>
      <p:grpSp>
        <p:nvGrpSpPr>
          <p:cNvPr id="45" name="Grupo 44">
            <a:extLst>
              <a:ext uri="{FF2B5EF4-FFF2-40B4-BE49-F238E27FC236}">
                <a16:creationId xmlns:a16="http://schemas.microsoft.com/office/drawing/2014/main" id="{D1E10F47-A874-9143-ACA9-55BD05E28DAF}"/>
              </a:ext>
            </a:extLst>
          </p:cNvPr>
          <p:cNvGrpSpPr/>
          <p:nvPr/>
        </p:nvGrpSpPr>
        <p:grpSpPr>
          <a:xfrm>
            <a:off x="5982561" y="6059161"/>
            <a:ext cx="1011346" cy="697789"/>
            <a:chOff x="7675454" y="2719580"/>
            <a:chExt cx="1951855" cy="1488352"/>
          </a:xfrm>
        </p:grpSpPr>
        <p:sp>
          <p:nvSpPr>
            <p:cNvPr id="46" name="Elipse 45">
              <a:extLst>
                <a:ext uri="{FF2B5EF4-FFF2-40B4-BE49-F238E27FC236}">
                  <a16:creationId xmlns:a16="http://schemas.microsoft.com/office/drawing/2014/main" id="{841FDCDD-DA89-E248-94CA-2E3164AA186B}"/>
                </a:ext>
              </a:extLst>
            </p:cNvPr>
            <p:cNvSpPr/>
            <p:nvPr/>
          </p:nvSpPr>
          <p:spPr>
            <a:xfrm>
              <a:off x="7699239" y="2719580"/>
              <a:ext cx="1928070" cy="1488352"/>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47" name="Gráfico 46" descr="Hombre">
              <a:extLst>
                <a:ext uri="{FF2B5EF4-FFF2-40B4-BE49-F238E27FC236}">
                  <a16:creationId xmlns:a16="http://schemas.microsoft.com/office/drawing/2014/main" id="{20A7FBFA-DADE-4742-9EE8-E695814B88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5454" y="3136326"/>
              <a:ext cx="440668" cy="440668"/>
            </a:xfrm>
            <a:prstGeom prst="rect">
              <a:avLst/>
            </a:prstGeom>
          </p:spPr>
        </p:pic>
        <p:pic>
          <p:nvPicPr>
            <p:cNvPr id="48" name="Gráfico 47" descr="Hombre">
              <a:extLst>
                <a:ext uri="{FF2B5EF4-FFF2-40B4-BE49-F238E27FC236}">
                  <a16:creationId xmlns:a16="http://schemas.microsoft.com/office/drawing/2014/main" id="{E503C83D-3863-594A-A397-FDD1B09BC3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9573" y="2927378"/>
              <a:ext cx="440668" cy="440668"/>
            </a:xfrm>
            <a:prstGeom prst="rect">
              <a:avLst/>
            </a:prstGeom>
          </p:spPr>
        </p:pic>
        <p:pic>
          <p:nvPicPr>
            <p:cNvPr id="49" name="Gráfico 48" descr="Hombre">
              <a:extLst>
                <a:ext uri="{FF2B5EF4-FFF2-40B4-BE49-F238E27FC236}">
                  <a16:creationId xmlns:a16="http://schemas.microsoft.com/office/drawing/2014/main" id="{538B1BE4-DD67-5242-928E-1C00BD2F92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9600" y="2798509"/>
              <a:ext cx="440668" cy="440668"/>
            </a:xfrm>
            <a:prstGeom prst="rect">
              <a:avLst/>
            </a:prstGeom>
          </p:spPr>
        </p:pic>
        <p:pic>
          <p:nvPicPr>
            <p:cNvPr id="50" name="Gráfico 49" descr="Hombre">
              <a:extLst>
                <a:ext uri="{FF2B5EF4-FFF2-40B4-BE49-F238E27FC236}">
                  <a16:creationId xmlns:a16="http://schemas.microsoft.com/office/drawing/2014/main" id="{2F43BDF6-79C1-B842-A922-F4FC1FB04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5922" y="2797966"/>
              <a:ext cx="440668" cy="440668"/>
            </a:xfrm>
            <a:prstGeom prst="rect">
              <a:avLst/>
            </a:prstGeom>
          </p:spPr>
        </p:pic>
        <p:pic>
          <p:nvPicPr>
            <p:cNvPr id="51" name="Gráfico 50" descr="Hombre">
              <a:extLst>
                <a:ext uri="{FF2B5EF4-FFF2-40B4-BE49-F238E27FC236}">
                  <a16:creationId xmlns:a16="http://schemas.microsoft.com/office/drawing/2014/main" id="{1716D65D-1DA9-9346-9409-CDF741DB9C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7462" y="2937910"/>
              <a:ext cx="440668" cy="440668"/>
            </a:xfrm>
            <a:prstGeom prst="rect">
              <a:avLst/>
            </a:prstGeom>
          </p:spPr>
        </p:pic>
        <p:pic>
          <p:nvPicPr>
            <p:cNvPr id="52" name="Gráfico 51" descr="Hombre">
              <a:extLst>
                <a:ext uri="{FF2B5EF4-FFF2-40B4-BE49-F238E27FC236}">
                  <a16:creationId xmlns:a16="http://schemas.microsoft.com/office/drawing/2014/main" id="{525A9888-09C5-BD4A-B91B-15EDCAC7BA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5089" y="3184354"/>
              <a:ext cx="440668" cy="440668"/>
            </a:xfrm>
            <a:prstGeom prst="rect">
              <a:avLst/>
            </a:prstGeom>
          </p:spPr>
        </p:pic>
        <p:pic>
          <p:nvPicPr>
            <p:cNvPr id="53" name="Gráfico 52" descr="Hombre">
              <a:extLst>
                <a:ext uri="{FF2B5EF4-FFF2-40B4-BE49-F238E27FC236}">
                  <a16:creationId xmlns:a16="http://schemas.microsoft.com/office/drawing/2014/main" id="{A614B739-705C-8D4B-B122-AD8CE5949D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9321" y="3527032"/>
              <a:ext cx="440668" cy="440668"/>
            </a:xfrm>
            <a:prstGeom prst="rect">
              <a:avLst/>
            </a:prstGeom>
          </p:spPr>
        </p:pic>
        <p:pic>
          <p:nvPicPr>
            <p:cNvPr id="54" name="Gráfico 53" descr="Hombre">
              <a:extLst>
                <a:ext uri="{FF2B5EF4-FFF2-40B4-BE49-F238E27FC236}">
                  <a16:creationId xmlns:a16="http://schemas.microsoft.com/office/drawing/2014/main" id="{7D21D62A-1B58-AC46-A9C5-FA20CA5C75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7227" y="3282343"/>
              <a:ext cx="440668" cy="440668"/>
            </a:xfrm>
            <a:prstGeom prst="rect">
              <a:avLst/>
            </a:prstGeom>
          </p:spPr>
        </p:pic>
        <p:pic>
          <p:nvPicPr>
            <p:cNvPr id="55" name="Gráfico 54" descr="Hombre">
              <a:extLst>
                <a:ext uri="{FF2B5EF4-FFF2-40B4-BE49-F238E27FC236}">
                  <a16:creationId xmlns:a16="http://schemas.microsoft.com/office/drawing/2014/main" id="{5A335803-33C4-9842-A11F-6A72FA94E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7252" y="3622657"/>
              <a:ext cx="440668" cy="440668"/>
            </a:xfrm>
            <a:prstGeom prst="rect">
              <a:avLst/>
            </a:prstGeom>
          </p:spPr>
        </p:pic>
        <p:pic>
          <p:nvPicPr>
            <p:cNvPr id="56" name="Gráfico 55" descr="Hombre">
              <a:extLst>
                <a:ext uri="{FF2B5EF4-FFF2-40B4-BE49-F238E27FC236}">
                  <a16:creationId xmlns:a16="http://schemas.microsoft.com/office/drawing/2014/main" id="{637DEAA7-5E71-704F-BB68-3E4F32415D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3463" y="3456741"/>
              <a:ext cx="440668" cy="440668"/>
            </a:xfrm>
            <a:prstGeom prst="rect">
              <a:avLst/>
            </a:prstGeom>
          </p:spPr>
        </p:pic>
        <p:pic>
          <p:nvPicPr>
            <p:cNvPr id="57" name="Gráfico 56" descr="Hombre">
              <a:extLst>
                <a:ext uri="{FF2B5EF4-FFF2-40B4-BE49-F238E27FC236}">
                  <a16:creationId xmlns:a16="http://schemas.microsoft.com/office/drawing/2014/main" id="{A626E699-CAC4-7B46-B053-32540DC151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00588" y="3175353"/>
              <a:ext cx="440668" cy="440668"/>
            </a:xfrm>
            <a:prstGeom prst="rect">
              <a:avLst/>
            </a:prstGeom>
          </p:spPr>
        </p:pic>
      </p:grpSp>
      <mc:AlternateContent xmlns:mc="http://schemas.openxmlformats.org/markup-compatibility/2006" xmlns:a14="http://schemas.microsoft.com/office/drawing/2010/main">
        <mc:Choice Requires="a14">
          <p:sp>
            <p:nvSpPr>
              <p:cNvPr id="58" name="CuadroTexto 57">
                <a:extLst>
                  <a:ext uri="{FF2B5EF4-FFF2-40B4-BE49-F238E27FC236}">
                    <a16:creationId xmlns:a16="http://schemas.microsoft.com/office/drawing/2014/main" id="{FEAD3CB8-3358-1441-9222-E3278BE14356}"/>
                  </a:ext>
                </a:extLst>
              </p:cNvPr>
              <p:cNvSpPr txBox="1"/>
              <p:nvPr/>
            </p:nvSpPr>
            <p:spPr>
              <a:xfrm>
                <a:off x="6368344" y="5383717"/>
                <a:ext cx="15145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i="1" smtClean="0">
                          <a:latin typeface="Cambria Math" panose="02040503050406030204" pitchFamily="18" charset="0"/>
                        </a:rPr>
                        <m:t>⋮</m:t>
                      </m:r>
                    </m:oMath>
                  </m:oMathPara>
                </a14:m>
                <a:endParaRPr lang="es-ES" dirty="0"/>
              </a:p>
              <a:p>
                <a:endParaRPr lang="es-CL" dirty="0"/>
              </a:p>
            </p:txBody>
          </p:sp>
        </mc:Choice>
        <mc:Fallback xmlns="">
          <p:sp>
            <p:nvSpPr>
              <p:cNvPr id="58" name="CuadroTexto 57">
                <a:extLst>
                  <a:ext uri="{FF2B5EF4-FFF2-40B4-BE49-F238E27FC236}">
                    <a16:creationId xmlns:a16="http://schemas.microsoft.com/office/drawing/2014/main" id="{FEAD3CB8-3358-1441-9222-E3278BE14356}"/>
                  </a:ext>
                </a:extLst>
              </p:cNvPr>
              <p:cNvSpPr txBox="1">
                <a:spLocks noRot="1" noChangeAspect="1" noMove="1" noResize="1" noEditPoints="1" noAdjustHandles="1" noChangeArrowheads="1" noChangeShapeType="1" noTextEdit="1"/>
              </p:cNvSpPr>
              <p:nvPr/>
            </p:nvSpPr>
            <p:spPr>
              <a:xfrm>
                <a:off x="6368344" y="5383717"/>
                <a:ext cx="151452" cy="553998"/>
              </a:xfrm>
              <a:prstGeom prst="rect">
                <a:avLst/>
              </a:prstGeom>
              <a:blipFill>
                <a:blip r:embed="rId5"/>
                <a:stretch>
                  <a:fillRect l="-23077" r="-1538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9" name="CuadroTexto 58">
                <a:extLst>
                  <a:ext uri="{FF2B5EF4-FFF2-40B4-BE49-F238E27FC236}">
                    <a16:creationId xmlns:a16="http://schemas.microsoft.com/office/drawing/2014/main" id="{8AF669F8-456C-3249-85FD-C760F35424B7}"/>
                  </a:ext>
                </a:extLst>
              </p:cNvPr>
              <p:cNvSpPr txBox="1"/>
              <p:nvPr/>
            </p:nvSpPr>
            <p:spPr>
              <a:xfrm>
                <a:off x="4910223" y="3489688"/>
                <a:ext cx="4146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𝑴</m:t>
                          </m:r>
                        </m:e>
                        <m:sub>
                          <m:r>
                            <a:rPr lang="es-ES" sz="2000" b="1" i="1" smtClean="0">
                              <a:latin typeface="Cambria Math" panose="02040503050406030204" pitchFamily="18" charset="0"/>
                            </a:rPr>
                            <m:t>𝟏</m:t>
                          </m:r>
                        </m:sub>
                      </m:sSub>
                    </m:oMath>
                  </m:oMathPara>
                </a14:m>
                <a:endParaRPr lang="es-CL" sz="2000" b="1" dirty="0"/>
              </a:p>
            </p:txBody>
          </p:sp>
        </mc:Choice>
        <mc:Fallback xmlns="">
          <p:sp>
            <p:nvSpPr>
              <p:cNvPr id="59" name="CuadroTexto 58">
                <a:extLst>
                  <a:ext uri="{FF2B5EF4-FFF2-40B4-BE49-F238E27FC236}">
                    <a16:creationId xmlns:a16="http://schemas.microsoft.com/office/drawing/2014/main" id="{8AF669F8-456C-3249-85FD-C760F35424B7}"/>
                  </a:ext>
                </a:extLst>
              </p:cNvPr>
              <p:cNvSpPr txBox="1">
                <a:spLocks noRot="1" noChangeAspect="1" noMove="1" noResize="1" noEditPoints="1" noAdjustHandles="1" noChangeArrowheads="1" noChangeShapeType="1" noTextEdit="1"/>
              </p:cNvSpPr>
              <p:nvPr/>
            </p:nvSpPr>
            <p:spPr>
              <a:xfrm>
                <a:off x="4910223" y="3489688"/>
                <a:ext cx="414601" cy="307777"/>
              </a:xfrm>
              <a:prstGeom prst="rect">
                <a:avLst/>
              </a:prstGeom>
              <a:blipFill>
                <a:blip r:embed="rId6"/>
                <a:stretch>
                  <a:fillRect l="-11765" r="-5882" b="-1153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4C40C3E2-873C-364D-AEE7-793C8758C84B}"/>
                  </a:ext>
                </a:extLst>
              </p:cNvPr>
              <p:cNvSpPr txBox="1"/>
              <p:nvPr/>
            </p:nvSpPr>
            <p:spPr>
              <a:xfrm>
                <a:off x="4924970" y="4504329"/>
                <a:ext cx="4146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𝑴</m:t>
                          </m:r>
                        </m:e>
                        <m:sub>
                          <m:r>
                            <a:rPr lang="es-ES" sz="2000" b="1" i="1" smtClean="0">
                              <a:latin typeface="Cambria Math" panose="02040503050406030204" pitchFamily="18" charset="0"/>
                            </a:rPr>
                            <m:t>𝟐</m:t>
                          </m:r>
                        </m:sub>
                      </m:sSub>
                    </m:oMath>
                  </m:oMathPara>
                </a14:m>
                <a:endParaRPr lang="es-CL" sz="2000" b="1" dirty="0"/>
              </a:p>
            </p:txBody>
          </p:sp>
        </mc:Choice>
        <mc:Fallback xmlns="">
          <p:sp>
            <p:nvSpPr>
              <p:cNvPr id="60" name="CuadroTexto 59">
                <a:extLst>
                  <a:ext uri="{FF2B5EF4-FFF2-40B4-BE49-F238E27FC236}">
                    <a16:creationId xmlns:a16="http://schemas.microsoft.com/office/drawing/2014/main" id="{4C40C3E2-873C-364D-AEE7-793C8758C84B}"/>
                  </a:ext>
                </a:extLst>
              </p:cNvPr>
              <p:cNvSpPr txBox="1">
                <a:spLocks noRot="1" noChangeAspect="1" noMove="1" noResize="1" noEditPoints="1" noAdjustHandles="1" noChangeArrowheads="1" noChangeShapeType="1" noTextEdit="1"/>
              </p:cNvSpPr>
              <p:nvPr/>
            </p:nvSpPr>
            <p:spPr>
              <a:xfrm>
                <a:off x="4924970" y="4504329"/>
                <a:ext cx="414601" cy="307777"/>
              </a:xfrm>
              <a:prstGeom prst="rect">
                <a:avLst/>
              </a:prstGeom>
              <a:blipFill>
                <a:blip r:embed="rId7"/>
                <a:stretch>
                  <a:fillRect l="-11765" r="-5882" b="-20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61" name="CuadroTexto 60">
                <a:extLst>
                  <a:ext uri="{FF2B5EF4-FFF2-40B4-BE49-F238E27FC236}">
                    <a16:creationId xmlns:a16="http://schemas.microsoft.com/office/drawing/2014/main" id="{99846734-BE6E-2743-AF82-8BF757B17881}"/>
                  </a:ext>
                </a:extLst>
              </p:cNvPr>
              <p:cNvSpPr txBox="1"/>
              <p:nvPr/>
            </p:nvSpPr>
            <p:spPr>
              <a:xfrm>
                <a:off x="4934659" y="6233243"/>
                <a:ext cx="374525" cy="336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𝑴</m:t>
                          </m:r>
                        </m:e>
                        <m:sub>
                          <m:r>
                            <a:rPr lang="es-ES" sz="2000" b="1" i="1" smtClean="0">
                              <a:latin typeface="Cambria Math" panose="02040503050406030204" pitchFamily="18" charset="0"/>
                            </a:rPr>
                            <m:t>𝒋</m:t>
                          </m:r>
                        </m:sub>
                      </m:sSub>
                    </m:oMath>
                  </m:oMathPara>
                </a14:m>
                <a:endParaRPr lang="es-CL" sz="2000" b="1" dirty="0"/>
              </a:p>
            </p:txBody>
          </p:sp>
        </mc:Choice>
        <mc:Fallback xmlns="">
          <p:sp>
            <p:nvSpPr>
              <p:cNvPr id="61" name="CuadroTexto 60">
                <a:extLst>
                  <a:ext uri="{FF2B5EF4-FFF2-40B4-BE49-F238E27FC236}">
                    <a16:creationId xmlns:a16="http://schemas.microsoft.com/office/drawing/2014/main" id="{99846734-BE6E-2743-AF82-8BF757B17881}"/>
                  </a:ext>
                </a:extLst>
              </p:cNvPr>
              <p:cNvSpPr txBox="1">
                <a:spLocks noRot="1" noChangeAspect="1" noMove="1" noResize="1" noEditPoints="1" noAdjustHandles="1" noChangeArrowheads="1" noChangeShapeType="1" noTextEdit="1"/>
              </p:cNvSpPr>
              <p:nvPr/>
            </p:nvSpPr>
            <p:spPr>
              <a:xfrm>
                <a:off x="4934659" y="6233243"/>
                <a:ext cx="374525" cy="336887"/>
              </a:xfrm>
              <a:prstGeom prst="rect">
                <a:avLst/>
              </a:prstGeom>
              <a:blipFill>
                <a:blip r:embed="rId8"/>
                <a:stretch>
                  <a:fillRect l="-12903" r="-9677" b="-22222"/>
                </a:stretch>
              </a:blipFill>
            </p:spPr>
            <p:txBody>
              <a:bodyPr/>
              <a:lstStyle/>
              <a:p>
                <a:r>
                  <a:rPr lang="es-CL">
                    <a:noFill/>
                  </a:rPr>
                  <a:t> </a:t>
                </a:r>
              </a:p>
            </p:txBody>
          </p:sp>
        </mc:Fallback>
      </mc:AlternateContent>
      <p:cxnSp>
        <p:nvCxnSpPr>
          <p:cNvPr id="62" name="Conector recto de flecha 61">
            <a:extLst>
              <a:ext uri="{FF2B5EF4-FFF2-40B4-BE49-F238E27FC236}">
                <a16:creationId xmlns:a16="http://schemas.microsoft.com/office/drawing/2014/main" id="{B06DB953-1B28-DA41-92A9-0761DD29AFAC}"/>
              </a:ext>
            </a:extLst>
          </p:cNvPr>
          <p:cNvCxnSpPr/>
          <p:nvPr/>
        </p:nvCxnSpPr>
        <p:spPr>
          <a:xfrm>
            <a:off x="7015297" y="3594929"/>
            <a:ext cx="778933"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59D94F7D-6571-7A49-B50E-2884189C8ACA}"/>
              </a:ext>
            </a:extLst>
          </p:cNvPr>
          <p:cNvCxnSpPr/>
          <p:nvPr/>
        </p:nvCxnSpPr>
        <p:spPr>
          <a:xfrm>
            <a:off x="7032230" y="4594088"/>
            <a:ext cx="778933"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7B8DD847-916A-0848-BC61-B1A70B86002D}"/>
              </a:ext>
            </a:extLst>
          </p:cNvPr>
          <p:cNvCxnSpPr/>
          <p:nvPr/>
        </p:nvCxnSpPr>
        <p:spPr>
          <a:xfrm>
            <a:off x="7049164" y="6387895"/>
            <a:ext cx="778933"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CuadroTexto 64">
                <a:extLst>
                  <a:ext uri="{FF2B5EF4-FFF2-40B4-BE49-F238E27FC236}">
                    <a16:creationId xmlns:a16="http://schemas.microsoft.com/office/drawing/2014/main" id="{2B1238D4-6CC5-1C4F-BEA5-4AD8D9113B16}"/>
                  </a:ext>
                </a:extLst>
              </p:cNvPr>
              <p:cNvSpPr txBox="1"/>
              <p:nvPr/>
            </p:nvSpPr>
            <p:spPr>
              <a:xfrm>
                <a:off x="7990705" y="3436295"/>
                <a:ext cx="3280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acc>
                            <m:accPr>
                              <m:chr m:val="̅"/>
                              <m:ctrlPr>
                                <a:rPr lang="es-CL" sz="2000" b="1" i="1" smtClean="0">
                                  <a:latin typeface="Cambria Math" panose="02040503050406030204" pitchFamily="18" charset="0"/>
                                </a:rPr>
                              </m:ctrlPr>
                            </m:accPr>
                            <m:e>
                              <m:r>
                                <a:rPr lang="es-ES" sz="2000" b="1" i="1" smtClean="0">
                                  <a:latin typeface="Cambria Math" panose="02040503050406030204" pitchFamily="18" charset="0"/>
                                </a:rPr>
                                <m:t>𝒙</m:t>
                              </m:r>
                            </m:e>
                          </m:acc>
                        </m:e>
                        <m:sub>
                          <m:r>
                            <a:rPr lang="es-ES" sz="2000" b="1" i="1" smtClean="0">
                              <a:latin typeface="Cambria Math" panose="02040503050406030204" pitchFamily="18" charset="0"/>
                            </a:rPr>
                            <m:t>𝟏</m:t>
                          </m:r>
                        </m:sub>
                      </m:sSub>
                    </m:oMath>
                  </m:oMathPara>
                </a14:m>
                <a:endParaRPr lang="es-CL" sz="2000" b="1" dirty="0"/>
              </a:p>
            </p:txBody>
          </p:sp>
        </mc:Choice>
        <mc:Fallback xmlns="">
          <p:sp>
            <p:nvSpPr>
              <p:cNvPr id="65" name="CuadroTexto 64">
                <a:extLst>
                  <a:ext uri="{FF2B5EF4-FFF2-40B4-BE49-F238E27FC236}">
                    <a16:creationId xmlns:a16="http://schemas.microsoft.com/office/drawing/2014/main" id="{2B1238D4-6CC5-1C4F-BEA5-4AD8D9113B16}"/>
                  </a:ext>
                </a:extLst>
              </p:cNvPr>
              <p:cNvSpPr txBox="1">
                <a:spLocks noRot="1" noChangeAspect="1" noMove="1" noResize="1" noEditPoints="1" noAdjustHandles="1" noChangeArrowheads="1" noChangeShapeType="1" noTextEdit="1"/>
              </p:cNvSpPr>
              <p:nvPr/>
            </p:nvSpPr>
            <p:spPr>
              <a:xfrm>
                <a:off x="7990705" y="3436295"/>
                <a:ext cx="328039" cy="307777"/>
              </a:xfrm>
              <a:prstGeom prst="rect">
                <a:avLst/>
              </a:prstGeom>
              <a:blipFill>
                <a:blip r:embed="rId9"/>
                <a:stretch>
                  <a:fillRect l="-11111" r="-7407" b="-20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66" name="CuadroTexto 65">
                <a:extLst>
                  <a:ext uri="{FF2B5EF4-FFF2-40B4-BE49-F238E27FC236}">
                    <a16:creationId xmlns:a16="http://schemas.microsoft.com/office/drawing/2014/main" id="{30F3DB14-C289-884C-BD9B-88972596BDEC}"/>
                  </a:ext>
                </a:extLst>
              </p:cNvPr>
              <p:cNvSpPr txBox="1"/>
              <p:nvPr/>
            </p:nvSpPr>
            <p:spPr>
              <a:xfrm>
                <a:off x="7990704" y="4390039"/>
                <a:ext cx="3280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acc>
                            <m:accPr>
                              <m:chr m:val="̅"/>
                              <m:ctrlPr>
                                <a:rPr lang="es-CL" sz="2000" b="1" i="1" smtClean="0">
                                  <a:latin typeface="Cambria Math" panose="02040503050406030204" pitchFamily="18" charset="0"/>
                                </a:rPr>
                              </m:ctrlPr>
                            </m:accPr>
                            <m:e>
                              <m:r>
                                <a:rPr lang="es-ES" sz="2000" b="1" i="1" smtClean="0">
                                  <a:latin typeface="Cambria Math" panose="02040503050406030204" pitchFamily="18" charset="0"/>
                                </a:rPr>
                                <m:t>𝒙</m:t>
                              </m:r>
                            </m:e>
                          </m:acc>
                        </m:e>
                        <m:sub>
                          <m:r>
                            <a:rPr lang="es-ES" sz="2000" b="1" i="1" smtClean="0">
                              <a:latin typeface="Cambria Math" panose="02040503050406030204" pitchFamily="18" charset="0"/>
                            </a:rPr>
                            <m:t>𝟐</m:t>
                          </m:r>
                        </m:sub>
                      </m:sSub>
                    </m:oMath>
                  </m:oMathPara>
                </a14:m>
                <a:endParaRPr lang="es-CL" sz="2000" b="1" dirty="0"/>
              </a:p>
            </p:txBody>
          </p:sp>
        </mc:Choice>
        <mc:Fallback xmlns="">
          <p:sp>
            <p:nvSpPr>
              <p:cNvPr id="66" name="CuadroTexto 65">
                <a:extLst>
                  <a:ext uri="{FF2B5EF4-FFF2-40B4-BE49-F238E27FC236}">
                    <a16:creationId xmlns:a16="http://schemas.microsoft.com/office/drawing/2014/main" id="{30F3DB14-C289-884C-BD9B-88972596BDEC}"/>
                  </a:ext>
                </a:extLst>
              </p:cNvPr>
              <p:cNvSpPr txBox="1">
                <a:spLocks noRot="1" noChangeAspect="1" noMove="1" noResize="1" noEditPoints="1" noAdjustHandles="1" noChangeArrowheads="1" noChangeShapeType="1" noTextEdit="1"/>
              </p:cNvSpPr>
              <p:nvPr/>
            </p:nvSpPr>
            <p:spPr>
              <a:xfrm>
                <a:off x="7990704" y="4390039"/>
                <a:ext cx="328039" cy="307777"/>
              </a:xfrm>
              <a:prstGeom prst="rect">
                <a:avLst/>
              </a:prstGeom>
              <a:blipFill>
                <a:blip r:embed="rId10"/>
                <a:stretch>
                  <a:fillRect l="-11111" r="-7407" b="-1153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67" name="CuadroTexto 66">
                <a:extLst>
                  <a:ext uri="{FF2B5EF4-FFF2-40B4-BE49-F238E27FC236}">
                    <a16:creationId xmlns:a16="http://schemas.microsoft.com/office/drawing/2014/main" id="{93D615C8-0F7B-B345-ACD5-C281FD6084D4}"/>
                  </a:ext>
                </a:extLst>
              </p:cNvPr>
              <p:cNvSpPr txBox="1"/>
              <p:nvPr/>
            </p:nvSpPr>
            <p:spPr>
              <a:xfrm>
                <a:off x="8036834" y="6233244"/>
                <a:ext cx="287964" cy="336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acc>
                            <m:accPr>
                              <m:chr m:val="̅"/>
                              <m:ctrlPr>
                                <a:rPr lang="es-CL" sz="2000" b="1" i="1" smtClean="0">
                                  <a:latin typeface="Cambria Math" panose="02040503050406030204" pitchFamily="18" charset="0"/>
                                </a:rPr>
                              </m:ctrlPr>
                            </m:accPr>
                            <m:e>
                              <m:r>
                                <a:rPr lang="es-ES" sz="2000" b="1" i="1" smtClean="0">
                                  <a:latin typeface="Cambria Math" panose="02040503050406030204" pitchFamily="18" charset="0"/>
                                </a:rPr>
                                <m:t>𝒙</m:t>
                              </m:r>
                            </m:e>
                          </m:acc>
                        </m:e>
                        <m:sub>
                          <m:r>
                            <a:rPr lang="es-ES" sz="2000" b="1" i="1" smtClean="0">
                              <a:latin typeface="Cambria Math" panose="02040503050406030204" pitchFamily="18" charset="0"/>
                            </a:rPr>
                            <m:t>𝒋</m:t>
                          </m:r>
                        </m:sub>
                      </m:sSub>
                    </m:oMath>
                  </m:oMathPara>
                </a14:m>
                <a:endParaRPr lang="es-CL" sz="2000" b="1" dirty="0"/>
              </a:p>
            </p:txBody>
          </p:sp>
        </mc:Choice>
        <mc:Fallback xmlns="">
          <p:sp>
            <p:nvSpPr>
              <p:cNvPr id="67" name="CuadroTexto 66">
                <a:extLst>
                  <a:ext uri="{FF2B5EF4-FFF2-40B4-BE49-F238E27FC236}">
                    <a16:creationId xmlns:a16="http://schemas.microsoft.com/office/drawing/2014/main" id="{93D615C8-0F7B-B345-ACD5-C281FD6084D4}"/>
                  </a:ext>
                </a:extLst>
              </p:cNvPr>
              <p:cNvSpPr txBox="1">
                <a:spLocks noRot="1" noChangeAspect="1" noMove="1" noResize="1" noEditPoints="1" noAdjustHandles="1" noChangeArrowheads="1" noChangeShapeType="1" noTextEdit="1"/>
              </p:cNvSpPr>
              <p:nvPr/>
            </p:nvSpPr>
            <p:spPr>
              <a:xfrm>
                <a:off x="8036834" y="6233244"/>
                <a:ext cx="287964" cy="336887"/>
              </a:xfrm>
              <a:prstGeom prst="rect">
                <a:avLst/>
              </a:prstGeom>
              <a:blipFill>
                <a:blip r:embed="rId11"/>
                <a:stretch>
                  <a:fillRect l="-12500" r="-16667" b="-22222"/>
                </a:stretch>
              </a:blipFill>
            </p:spPr>
            <p:txBody>
              <a:bodyPr/>
              <a:lstStyle/>
              <a:p>
                <a:r>
                  <a:rPr lang="es-CL">
                    <a:noFill/>
                  </a:rPr>
                  <a:t> </a:t>
                </a:r>
              </a:p>
            </p:txBody>
          </p:sp>
        </mc:Fallback>
      </mc:AlternateContent>
      <p:grpSp>
        <p:nvGrpSpPr>
          <p:cNvPr id="71" name="Grupo 70">
            <a:extLst>
              <a:ext uri="{FF2B5EF4-FFF2-40B4-BE49-F238E27FC236}">
                <a16:creationId xmlns:a16="http://schemas.microsoft.com/office/drawing/2014/main" id="{27759659-4362-1548-AE99-04CBAD125774}"/>
              </a:ext>
            </a:extLst>
          </p:cNvPr>
          <p:cNvGrpSpPr/>
          <p:nvPr/>
        </p:nvGrpSpPr>
        <p:grpSpPr>
          <a:xfrm>
            <a:off x="1293869" y="3763586"/>
            <a:ext cx="2754599" cy="2211029"/>
            <a:chOff x="2634942" y="2128621"/>
            <a:chExt cx="3039094" cy="2650921"/>
          </a:xfrm>
        </p:grpSpPr>
        <p:sp>
          <p:nvSpPr>
            <p:cNvPr id="72" name="Elipse 71">
              <a:extLst>
                <a:ext uri="{FF2B5EF4-FFF2-40B4-BE49-F238E27FC236}">
                  <a16:creationId xmlns:a16="http://schemas.microsoft.com/office/drawing/2014/main" id="{760884C7-5BDB-354E-8D73-C898B62DE53C}"/>
                </a:ext>
              </a:extLst>
            </p:cNvPr>
            <p:cNvSpPr/>
            <p:nvPr/>
          </p:nvSpPr>
          <p:spPr>
            <a:xfrm>
              <a:off x="2689614" y="2128621"/>
              <a:ext cx="2961314" cy="2650921"/>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3" name="Gráfico 72" descr="Hombre">
              <a:extLst>
                <a:ext uri="{FF2B5EF4-FFF2-40B4-BE49-F238E27FC236}">
                  <a16:creationId xmlns:a16="http://schemas.microsoft.com/office/drawing/2014/main" id="{7CFD31E3-80C2-5649-BF3C-FDBE9E60A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28576" y="2403457"/>
              <a:ext cx="440668" cy="440668"/>
            </a:xfrm>
            <a:prstGeom prst="rect">
              <a:avLst/>
            </a:prstGeom>
          </p:spPr>
        </p:pic>
        <p:pic>
          <p:nvPicPr>
            <p:cNvPr id="74" name="Gráfico 73" descr="Hombre">
              <a:extLst>
                <a:ext uri="{FF2B5EF4-FFF2-40B4-BE49-F238E27FC236}">
                  <a16:creationId xmlns:a16="http://schemas.microsoft.com/office/drawing/2014/main" id="{95352F49-A917-DC46-B519-07AD70D874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0976" y="2555857"/>
              <a:ext cx="440668" cy="440668"/>
            </a:xfrm>
            <a:prstGeom prst="rect">
              <a:avLst/>
            </a:prstGeom>
          </p:spPr>
        </p:pic>
        <p:pic>
          <p:nvPicPr>
            <p:cNvPr id="75" name="Gráfico 74" descr="Hombre">
              <a:extLst>
                <a:ext uri="{FF2B5EF4-FFF2-40B4-BE49-F238E27FC236}">
                  <a16:creationId xmlns:a16="http://schemas.microsoft.com/office/drawing/2014/main" id="{1B6E81EA-70C6-7147-B132-D069BCDE56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3376" y="2708257"/>
              <a:ext cx="440668" cy="440668"/>
            </a:xfrm>
            <a:prstGeom prst="rect">
              <a:avLst/>
            </a:prstGeom>
          </p:spPr>
        </p:pic>
        <p:pic>
          <p:nvPicPr>
            <p:cNvPr id="76" name="Gráfico 75" descr="Hombre">
              <a:extLst>
                <a:ext uri="{FF2B5EF4-FFF2-40B4-BE49-F238E27FC236}">
                  <a16:creationId xmlns:a16="http://schemas.microsoft.com/office/drawing/2014/main" id="{9DA964D5-0231-E44C-BFB4-4925141271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5776" y="2860657"/>
              <a:ext cx="440668" cy="440668"/>
            </a:xfrm>
            <a:prstGeom prst="rect">
              <a:avLst/>
            </a:prstGeom>
          </p:spPr>
        </p:pic>
        <p:pic>
          <p:nvPicPr>
            <p:cNvPr id="77" name="Gráfico 76" descr="Hombre">
              <a:extLst>
                <a:ext uri="{FF2B5EF4-FFF2-40B4-BE49-F238E27FC236}">
                  <a16:creationId xmlns:a16="http://schemas.microsoft.com/office/drawing/2014/main" id="{8A8F2413-0F37-D546-8E69-A8F818B456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8176" y="3013057"/>
              <a:ext cx="440668" cy="440668"/>
            </a:xfrm>
            <a:prstGeom prst="rect">
              <a:avLst/>
            </a:prstGeom>
          </p:spPr>
        </p:pic>
        <p:pic>
          <p:nvPicPr>
            <p:cNvPr id="78" name="Gráfico 77" descr="Hombre">
              <a:extLst>
                <a:ext uri="{FF2B5EF4-FFF2-40B4-BE49-F238E27FC236}">
                  <a16:creationId xmlns:a16="http://schemas.microsoft.com/office/drawing/2014/main" id="{20EF626B-5AEA-4D42-A8CA-98BF4E9B3F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0576" y="3165457"/>
              <a:ext cx="440668" cy="440668"/>
            </a:xfrm>
            <a:prstGeom prst="rect">
              <a:avLst/>
            </a:prstGeom>
          </p:spPr>
        </p:pic>
        <p:pic>
          <p:nvPicPr>
            <p:cNvPr id="79" name="Gráfico 78" descr="Hombre">
              <a:extLst>
                <a:ext uri="{FF2B5EF4-FFF2-40B4-BE49-F238E27FC236}">
                  <a16:creationId xmlns:a16="http://schemas.microsoft.com/office/drawing/2014/main" id="{B15693BD-5D68-1E4F-A377-C5CF121122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42976" y="3317857"/>
              <a:ext cx="440668" cy="440668"/>
            </a:xfrm>
            <a:prstGeom prst="rect">
              <a:avLst/>
            </a:prstGeom>
          </p:spPr>
        </p:pic>
        <p:pic>
          <p:nvPicPr>
            <p:cNvPr id="80" name="Gráfico 79" descr="Hombre">
              <a:extLst>
                <a:ext uri="{FF2B5EF4-FFF2-40B4-BE49-F238E27FC236}">
                  <a16:creationId xmlns:a16="http://schemas.microsoft.com/office/drawing/2014/main" id="{7020899E-E32A-2741-99C2-70AE9F83BB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95376" y="3470257"/>
              <a:ext cx="440668" cy="440668"/>
            </a:xfrm>
            <a:prstGeom prst="rect">
              <a:avLst/>
            </a:prstGeom>
          </p:spPr>
        </p:pic>
        <p:pic>
          <p:nvPicPr>
            <p:cNvPr id="81" name="Gráfico 80" descr="Hombre">
              <a:extLst>
                <a:ext uri="{FF2B5EF4-FFF2-40B4-BE49-F238E27FC236}">
                  <a16:creationId xmlns:a16="http://schemas.microsoft.com/office/drawing/2014/main" id="{50F249A4-DCC8-F242-BD30-864ECA3C26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7776" y="3622657"/>
              <a:ext cx="440668" cy="440668"/>
            </a:xfrm>
            <a:prstGeom prst="rect">
              <a:avLst/>
            </a:prstGeom>
          </p:spPr>
        </p:pic>
        <p:pic>
          <p:nvPicPr>
            <p:cNvPr id="82" name="Gráfico 81" descr="Hombre">
              <a:extLst>
                <a:ext uri="{FF2B5EF4-FFF2-40B4-BE49-F238E27FC236}">
                  <a16:creationId xmlns:a16="http://schemas.microsoft.com/office/drawing/2014/main" id="{0A08578F-ECB5-6241-807A-FB611683AF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0176" y="3775057"/>
              <a:ext cx="440668" cy="440668"/>
            </a:xfrm>
            <a:prstGeom prst="rect">
              <a:avLst/>
            </a:prstGeom>
          </p:spPr>
        </p:pic>
        <p:pic>
          <p:nvPicPr>
            <p:cNvPr id="83" name="Gráfico 82" descr="Hombre">
              <a:extLst>
                <a:ext uri="{FF2B5EF4-FFF2-40B4-BE49-F238E27FC236}">
                  <a16:creationId xmlns:a16="http://schemas.microsoft.com/office/drawing/2014/main" id="{999E3AD3-EFD9-004C-824A-85DBFFB6A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2576" y="3927457"/>
              <a:ext cx="440668" cy="440668"/>
            </a:xfrm>
            <a:prstGeom prst="rect">
              <a:avLst/>
            </a:prstGeom>
          </p:spPr>
        </p:pic>
        <p:pic>
          <p:nvPicPr>
            <p:cNvPr id="84" name="Gráfico 83" descr="Hombre">
              <a:extLst>
                <a:ext uri="{FF2B5EF4-FFF2-40B4-BE49-F238E27FC236}">
                  <a16:creationId xmlns:a16="http://schemas.microsoft.com/office/drawing/2014/main" id="{E9DBED7F-50FB-A84B-8E1B-25A58EB2C9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1529" y="2620515"/>
              <a:ext cx="440668" cy="440668"/>
            </a:xfrm>
            <a:prstGeom prst="rect">
              <a:avLst/>
            </a:prstGeom>
          </p:spPr>
        </p:pic>
        <p:pic>
          <p:nvPicPr>
            <p:cNvPr id="85" name="Gráfico 84" descr="Hombre">
              <a:extLst>
                <a:ext uri="{FF2B5EF4-FFF2-40B4-BE49-F238E27FC236}">
                  <a16:creationId xmlns:a16="http://schemas.microsoft.com/office/drawing/2014/main" id="{E170F4F8-3419-AE48-B518-127EFCB7E2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2197" y="3136326"/>
              <a:ext cx="440668" cy="440668"/>
            </a:xfrm>
            <a:prstGeom prst="rect">
              <a:avLst/>
            </a:prstGeom>
          </p:spPr>
        </p:pic>
        <p:pic>
          <p:nvPicPr>
            <p:cNvPr id="86" name="Gráfico 85" descr="Hombre">
              <a:extLst>
                <a:ext uri="{FF2B5EF4-FFF2-40B4-BE49-F238E27FC236}">
                  <a16:creationId xmlns:a16="http://schemas.microsoft.com/office/drawing/2014/main" id="{7CE9B092-EBE5-E145-90EF-B8ACB550E1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9147" y="2827516"/>
              <a:ext cx="440668" cy="440668"/>
            </a:xfrm>
            <a:prstGeom prst="rect">
              <a:avLst/>
            </a:prstGeom>
          </p:spPr>
        </p:pic>
        <p:pic>
          <p:nvPicPr>
            <p:cNvPr id="87" name="Gráfico 86" descr="Hombre">
              <a:extLst>
                <a:ext uri="{FF2B5EF4-FFF2-40B4-BE49-F238E27FC236}">
                  <a16:creationId xmlns:a16="http://schemas.microsoft.com/office/drawing/2014/main" id="{86189B7F-9DAD-D548-A4BA-DC4573EA09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0482" y="4112164"/>
              <a:ext cx="440668" cy="440668"/>
            </a:xfrm>
            <a:prstGeom prst="rect">
              <a:avLst/>
            </a:prstGeom>
          </p:spPr>
        </p:pic>
        <p:pic>
          <p:nvPicPr>
            <p:cNvPr id="88" name="Gráfico 87" descr="Hombre">
              <a:extLst>
                <a:ext uri="{FF2B5EF4-FFF2-40B4-BE49-F238E27FC236}">
                  <a16:creationId xmlns:a16="http://schemas.microsoft.com/office/drawing/2014/main" id="{046B0592-D380-4240-A71C-9E2E4B3F3A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908" y="3238634"/>
              <a:ext cx="440668" cy="440668"/>
            </a:xfrm>
            <a:prstGeom prst="rect">
              <a:avLst/>
            </a:prstGeom>
          </p:spPr>
        </p:pic>
        <p:pic>
          <p:nvPicPr>
            <p:cNvPr id="89" name="Gráfico 88" descr="Hombre">
              <a:extLst>
                <a:ext uri="{FF2B5EF4-FFF2-40B4-BE49-F238E27FC236}">
                  <a16:creationId xmlns:a16="http://schemas.microsoft.com/office/drawing/2014/main" id="{490CD032-E5EB-3746-B982-C7DF8172D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2708" y="3543434"/>
              <a:ext cx="440668" cy="440668"/>
            </a:xfrm>
            <a:prstGeom prst="rect">
              <a:avLst/>
            </a:prstGeom>
          </p:spPr>
        </p:pic>
        <p:pic>
          <p:nvPicPr>
            <p:cNvPr id="90" name="Gráfico 89" descr="Hombre">
              <a:extLst>
                <a:ext uri="{FF2B5EF4-FFF2-40B4-BE49-F238E27FC236}">
                  <a16:creationId xmlns:a16="http://schemas.microsoft.com/office/drawing/2014/main" id="{8556D115-3D46-DA4C-862D-FA354C8E55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5108" y="3695834"/>
              <a:ext cx="440668" cy="440668"/>
            </a:xfrm>
            <a:prstGeom prst="rect">
              <a:avLst/>
            </a:prstGeom>
          </p:spPr>
        </p:pic>
        <p:pic>
          <p:nvPicPr>
            <p:cNvPr id="91" name="Gráfico 90" descr="Hombre">
              <a:extLst>
                <a:ext uri="{FF2B5EF4-FFF2-40B4-BE49-F238E27FC236}">
                  <a16:creationId xmlns:a16="http://schemas.microsoft.com/office/drawing/2014/main" id="{112B044E-446E-1241-B0CB-39AE7F9649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97508" y="3848234"/>
              <a:ext cx="440668" cy="440668"/>
            </a:xfrm>
            <a:prstGeom prst="rect">
              <a:avLst/>
            </a:prstGeom>
          </p:spPr>
        </p:pic>
        <p:pic>
          <p:nvPicPr>
            <p:cNvPr id="92" name="Gráfico 91" descr="Hombre">
              <a:extLst>
                <a:ext uri="{FF2B5EF4-FFF2-40B4-BE49-F238E27FC236}">
                  <a16:creationId xmlns:a16="http://schemas.microsoft.com/office/drawing/2014/main" id="{8942946C-B875-CC4A-AAFD-4DC302FE25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49908" y="4000634"/>
              <a:ext cx="440668" cy="440668"/>
            </a:xfrm>
            <a:prstGeom prst="rect">
              <a:avLst/>
            </a:prstGeom>
          </p:spPr>
        </p:pic>
        <p:pic>
          <p:nvPicPr>
            <p:cNvPr id="93" name="Gráfico 92" descr="Hombre">
              <a:extLst>
                <a:ext uri="{FF2B5EF4-FFF2-40B4-BE49-F238E27FC236}">
                  <a16:creationId xmlns:a16="http://schemas.microsoft.com/office/drawing/2014/main" id="{A038A9AA-A4CB-504A-B5B7-919DCB4013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8375" y="2251057"/>
              <a:ext cx="440668" cy="440668"/>
            </a:xfrm>
            <a:prstGeom prst="rect">
              <a:avLst/>
            </a:prstGeom>
          </p:spPr>
        </p:pic>
        <p:pic>
          <p:nvPicPr>
            <p:cNvPr id="94" name="Gráfico 93" descr="Hombre">
              <a:extLst>
                <a:ext uri="{FF2B5EF4-FFF2-40B4-BE49-F238E27FC236}">
                  <a16:creationId xmlns:a16="http://schemas.microsoft.com/office/drawing/2014/main" id="{9B760890-3119-A540-BA50-DB82ACB65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3175" y="2555857"/>
              <a:ext cx="440668" cy="440668"/>
            </a:xfrm>
            <a:prstGeom prst="rect">
              <a:avLst/>
            </a:prstGeom>
          </p:spPr>
        </p:pic>
        <p:pic>
          <p:nvPicPr>
            <p:cNvPr id="95" name="Gráfico 94" descr="Hombre">
              <a:extLst>
                <a:ext uri="{FF2B5EF4-FFF2-40B4-BE49-F238E27FC236}">
                  <a16:creationId xmlns:a16="http://schemas.microsoft.com/office/drawing/2014/main" id="{22C2E644-E106-4C47-B633-08C0054561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5575" y="2708257"/>
              <a:ext cx="440668" cy="440668"/>
            </a:xfrm>
            <a:prstGeom prst="rect">
              <a:avLst/>
            </a:prstGeom>
          </p:spPr>
        </p:pic>
        <p:pic>
          <p:nvPicPr>
            <p:cNvPr id="96" name="Gráfico 95" descr="Hombre">
              <a:extLst>
                <a:ext uri="{FF2B5EF4-FFF2-40B4-BE49-F238E27FC236}">
                  <a16:creationId xmlns:a16="http://schemas.microsoft.com/office/drawing/2014/main" id="{F5F1F4A8-B7CC-514D-B252-F821AAB148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7975" y="2860657"/>
              <a:ext cx="440668" cy="440668"/>
            </a:xfrm>
            <a:prstGeom prst="rect">
              <a:avLst/>
            </a:prstGeom>
          </p:spPr>
        </p:pic>
        <p:pic>
          <p:nvPicPr>
            <p:cNvPr id="97" name="Gráfico 96" descr="Hombre">
              <a:extLst>
                <a:ext uri="{FF2B5EF4-FFF2-40B4-BE49-F238E27FC236}">
                  <a16:creationId xmlns:a16="http://schemas.microsoft.com/office/drawing/2014/main" id="{FD5948C8-884B-134B-9C8A-F02488EBFF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0375" y="3013057"/>
              <a:ext cx="440668" cy="440668"/>
            </a:xfrm>
            <a:prstGeom prst="rect">
              <a:avLst/>
            </a:prstGeom>
          </p:spPr>
        </p:pic>
        <p:pic>
          <p:nvPicPr>
            <p:cNvPr id="98" name="Gráfico 97" descr="Hombre">
              <a:extLst>
                <a:ext uri="{FF2B5EF4-FFF2-40B4-BE49-F238E27FC236}">
                  <a16:creationId xmlns:a16="http://schemas.microsoft.com/office/drawing/2014/main" id="{A603B746-102E-204D-A8AF-FDD7003A11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8844" y="2296840"/>
              <a:ext cx="440668" cy="440668"/>
            </a:xfrm>
            <a:prstGeom prst="rect">
              <a:avLst/>
            </a:prstGeom>
          </p:spPr>
        </p:pic>
        <p:pic>
          <p:nvPicPr>
            <p:cNvPr id="99" name="Gráfico 98" descr="Hombre">
              <a:extLst>
                <a:ext uri="{FF2B5EF4-FFF2-40B4-BE49-F238E27FC236}">
                  <a16:creationId xmlns:a16="http://schemas.microsoft.com/office/drawing/2014/main" id="{BF1DC901-5226-ED4D-91A8-7639B122DC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1042" y="2293415"/>
              <a:ext cx="440668" cy="440668"/>
            </a:xfrm>
            <a:prstGeom prst="rect">
              <a:avLst/>
            </a:prstGeom>
          </p:spPr>
        </p:pic>
        <p:pic>
          <p:nvPicPr>
            <p:cNvPr id="100" name="Gráfico 99" descr="Hombre">
              <a:extLst>
                <a:ext uri="{FF2B5EF4-FFF2-40B4-BE49-F238E27FC236}">
                  <a16:creationId xmlns:a16="http://schemas.microsoft.com/office/drawing/2014/main" id="{17B40117-D261-0B49-A577-E6CE5B1E62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6044" y="2754040"/>
              <a:ext cx="440668" cy="440668"/>
            </a:xfrm>
            <a:prstGeom prst="rect">
              <a:avLst/>
            </a:prstGeom>
          </p:spPr>
        </p:pic>
        <p:pic>
          <p:nvPicPr>
            <p:cNvPr id="101" name="Gráfico 100" descr="Hombre">
              <a:extLst>
                <a:ext uri="{FF2B5EF4-FFF2-40B4-BE49-F238E27FC236}">
                  <a16:creationId xmlns:a16="http://schemas.microsoft.com/office/drawing/2014/main" id="{D97A5C96-09E1-4D41-99B2-166F762E57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9234" y="2825031"/>
              <a:ext cx="440668" cy="440668"/>
            </a:xfrm>
            <a:prstGeom prst="rect">
              <a:avLst/>
            </a:prstGeom>
          </p:spPr>
        </p:pic>
        <p:pic>
          <p:nvPicPr>
            <p:cNvPr id="102" name="Gráfico 101" descr="Hombre">
              <a:extLst>
                <a:ext uri="{FF2B5EF4-FFF2-40B4-BE49-F238E27FC236}">
                  <a16:creationId xmlns:a16="http://schemas.microsoft.com/office/drawing/2014/main" id="{9DFDD658-C4E3-6A4F-8D5C-0239391A13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3368" y="3127945"/>
              <a:ext cx="440668" cy="440668"/>
            </a:xfrm>
            <a:prstGeom prst="rect">
              <a:avLst/>
            </a:prstGeom>
          </p:spPr>
        </p:pic>
        <p:pic>
          <p:nvPicPr>
            <p:cNvPr id="103" name="Gráfico 102" descr="Hombre">
              <a:extLst>
                <a:ext uri="{FF2B5EF4-FFF2-40B4-BE49-F238E27FC236}">
                  <a16:creationId xmlns:a16="http://schemas.microsoft.com/office/drawing/2014/main" id="{97A12331-7CE1-704B-8DD6-7A09EFBF87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1072" y="3350164"/>
              <a:ext cx="440668" cy="440668"/>
            </a:xfrm>
            <a:prstGeom prst="rect">
              <a:avLst/>
            </a:prstGeom>
          </p:spPr>
        </p:pic>
        <p:pic>
          <p:nvPicPr>
            <p:cNvPr id="104" name="Gráfico 103" descr="Hombre">
              <a:extLst>
                <a:ext uri="{FF2B5EF4-FFF2-40B4-BE49-F238E27FC236}">
                  <a16:creationId xmlns:a16="http://schemas.microsoft.com/office/drawing/2014/main" id="{D5EDFC2F-BD50-6344-904B-13A774F9F9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5872" y="3654964"/>
              <a:ext cx="440668" cy="440668"/>
            </a:xfrm>
            <a:prstGeom prst="rect">
              <a:avLst/>
            </a:prstGeom>
          </p:spPr>
        </p:pic>
        <p:pic>
          <p:nvPicPr>
            <p:cNvPr id="105" name="Gráfico 104" descr="Hombre">
              <a:extLst>
                <a:ext uri="{FF2B5EF4-FFF2-40B4-BE49-F238E27FC236}">
                  <a16:creationId xmlns:a16="http://schemas.microsoft.com/office/drawing/2014/main" id="{123565AD-09EB-FA4A-9188-75617883C1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8272" y="3807364"/>
              <a:ext cx="440668" cy="440668"/>
            </a:xfrm>
            <a:prstGeom prst="rect">
              <a:avLst/>
            </a:prstGeom>
          </p:spPr>
        </p:pic>
        <p:pic>
          <p:nvPicPr>
            <p:cNvPr id="106" name="Gráfico 105" descr="Hombre">
              <a:extLst>
                <a:ext uri="{FF2B5EF4-FFF2-40B4-BE49-F238E27FC236}">
                  <a16:creationId xmlns:a16="http://schemas.microsoft.com/office/drawing/2014/main" id="{C8668FC1-D841-9147-B3A0-4ECF8522BD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40672" y="3959764"/>
              <a:ext cx="440668" cy="440668"/>
            </a:xfrm>
            <a:prstGeom prst="rect">
              <a:avLst/>
            </a:prstGeom>
          </p:spPr>
        </p:pic>
        <p:pic>
          <p:nvPicPr>
            <p:cNvPr id="107" name="Gráfico 106" descr="Hombre">
              <a:extLst>
                <a:ext uri="{FF2B5EF4-FFF2-40B4-BE49-F238E27FC236}">
                  <a16:creationId xmlns:a16="http://schemas.microsoft.com/office/drawing/2014/main" id="{46A981ED-DF86-FF4A-83D6-AD38651FF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93072" y="4112164"/>
              <a:ext cx="440668" cy="440668"/>
            </a:xfrm>
            <a:prstGeom prst="rect">
              <a:avLst/>
            </a:prstGeom>
          </p:spPr>
        </p:pic>
        <p:pic>
          <p:nvPicPr>
            <p:cNvPr id="108" name="Gráfico 107" descr="Hombre">
              <a:extLst>
                <a:ext uri="{FF2B5EF4-FFF2-40B4-BE49-F238E27FC236}">
                  <a16:creationId xmlns:a16="http://schemas.microsoft.com/office/drawing/2014/main" id="{67385A1B-BBCE-BE4F-AA3B-EB098DEDDA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2427" y="3543434"/>
              <a:ext cx="440668" cy="440668"/>
            </a:xfrm>
            <a:prstGeom prst="rect">
              <a:avLst/>
            </a:prstGeom>
          </p:spPr>
        </p:pic>
        <p:pic>
          <p:nvPicPr>
            <p:cNvPr id="109" name="Gráfico 108" descr="Hombre">
              <a:extLst>
                <a:ext uri="{FF2B5EF4-FFF2-40B4-BE49-F238E27FC236}">
                  <a16:creationId xmlns:a16="http://schemas.microsoft.com/office/drawing/2014/main" id="{3CB37B1A-8596-084F-9F6B-116C07C740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8900" y="3335317"/>
              <a:ext cx="440668" cy="440668"/>
            </a:xfrm>
            <a:prstGeom prst="rect">
              <a:avLst/>
            </a:prstGeom>
          </p:spPr>
        </p:pic>
        <p:pic>
          <p:nvPicPr>
            <p:cNvPr id="110" name="Gráfico 109" descr="Hombre">
              <a:extLst>
                <a:ext uri="{FF2B5EF4-FFF2-40B4-BE49-F238E27FC236}">
                  <a16:creationId xmlns:a16="http://schemas.microsoft.com/office/drawing/2014/main" id="{0E393A73-C2F2-5A41-B7DE-F611661A04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7938" y="4210436"/>
              <a:ext cx="440668" cy="440668"/>
            </a:xfrm>
            <a:prstGeom prst="rect">
              <a:avLst/>
            </a:prstGeom>
          </p:spPr>
        </p:pic>
        <p:pic>
          <p:nvPicPr>
            <p:cNvPr id="111" name="Gráfico 110" descr="Hombre">
              <a:extLst>
                <a:ext uri="{FF2B5EF4-FFF2-40B4-BE49-F238E27FC236}">
                  <a16:creationId xmlns:a16="http://schemas.microsoft.com/office/drawing/2014/main" id="{CCD0A777-2067-634B-A79B-1CBBDAA9D3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4043" y="4252379"/>
              <a:ext cx="440668" cy="440668"/>
            </a:xfrm>
            <a:prstGeom prst="rect">
              <a:avLst/>
            </a:prstGeom>
          </p:spPr>
        </p:pic>
        <p:pic>
          <p:nvPicPr>
            <p:cNvPr id="112" name="Gráfico 111" descr="Hombre">
              <a:extLst>
                <a:ext uri="{FF2B5EF4-FFF2-40B4-BE49-F238E27FC236}">
                  <a16:creationId xmlns:a16="http://schemas.microsoft.com/office/drawing/2014/main" id="{761936EC-F473-6349-932B-B7B67734B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7826" y="3917819"/>
              <a:ext cx="440668" cy="440668"/>
            </a:xfrm>
            <a:prstGeom prst="rect">
              <a:avLst/>
            </a:prstGeom>
          </p:spPr>
        </p:pic>
        <p:pic>
          <p:nvPicPr>
            <p:cNvPr id="113" name="Gráfico 112" descr="Hombre">
              <a:extLst>
                <a:ext uri="{FF2B5EF4-FFF2-40B4-BE49-F238E27FC236}">
                  <a16:creationId xmlns:a16="http://schemas.microsoft.com/office/drawing/2014/main" id="{B80B7D29-CFC8-2646-8FC0-9B0743BBD4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4930" y="3688250"/>
              <a:ext cx="440668" cy="440668"/>
            </a:xfrm>
            <a:prstGeom prst="rect">
              <a:avLst/>
            </a:prstGeom>
          </p:spPr>
        </p:pic>
        <p:pic>
          <p:nvPicPr>
            <p:cNvPr id="114" name="Gráfico 113" descr="Hombre">
              <a:extLst>
                <a:ext uri="{FF2B5EF4-FFF2-40B4-BE49-F238E27FC236}">
                  <a16:creationId xmlns:a16="http://schemas.microsoft.com/office/drawing/2014/main" id="{BE1A7C1B-15E4-8746-AD8E-BCF3850D7E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2626" y="4128918"/>
              <a:ext cx="440668" cy="440668"/>
            </a:xfrm>
            <a:prstGeom prst="rect">
              <a:avLst/>
            </a:prstGeom>
          </p:spPr>
        </p:pic>
        <p:pic>
          <p:nvPicPr>
            <p:cNvPr id="115" name="Gráfico 114" descr="Hombre">
              <a:extLst>
                <a:ext uri="{FF2B5EF4-FFF2-40B4-BE49-F238E27FC236}">
                  <a16:creationId xmlns:a16="http://schemas.microsoft.com/office/drawing/2014/main" id="{AD905095-DF9B-F542-BD0D-8F9B004B4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4942" y="3288241"/>
              <a:ext cx="440668" cy="440668"/>
            </a:xfrm>
            <a:prstGeom prst="rect">
              <a:avLst/>
            </a:prstGeom>
          </p:spPr>
        </p:pic>
        <p:pic>
          <p:nvPicPr>
            <p:cNvPr id="116" name="Gráfico 115" descr="Hombre">
              <a:extLst>
                <a:ext uri="{FF2B5EF4-FFF2-40B4-BE49-F238E27FC236}">
                  <a16:creationId xmlns:a16="http://schemas.microsoft.com/office/drawing/2014/main" id="{EF9F7CA6-0580-E840-B060-34260C1610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4760" y="2850851"/>
              <a:ext cx="440668" cy="440668"/>
            </a:xfrm>
            <a:prstGeom prst="rect">
              <a:avLst/>
            </a:prstGeom>
          </p:spPr>
        </p:pic>
        <p:pic>
          <p:nvPicPr>
            <p:cNvPr id="117" name="Gráfico 116" descr="Hombre">
              <a:extLst>
                <a:ext uri="{FF2B5EF4-FFF2-40B4-BE49-F238E27FC236}">
                  <a16:creationId xmlns:a16="http://schemas.microsoft.com/office/drawing/2014/main" id="{A351CDD4-4BE7-8040-8858-6DE93DB740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2933" y="2149281"/>
              <a:ext cx="440668" cy="440668"/>
            </a:xfrm>
            <a:prstGeom prst="rect">
              <a:avLst/>
            </a:prstGeom>
          </p:spPr>
        </p:pic>
        <p:pic>
          <p:nvPicPr>
            <p:cNvPr id="118" name="Gráfico 117" descr="Hombre">
              <a:extLst>
                <a:ext uri="{FF2B5EF4-FFF2-40B4-BE49-F238E27FC236}">
                  <a16:creationId xmlns:a16="http://schemas.microsoft.com/office/drawing/2014/main" id="{3D581527-29BF-DD44-A4DC-C4C9F4575D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283120">
              <a:off x="4557297" y="2634231"/>
              <a:ext cx="440668" cy="440668"/>
            </a:xfrm>
            <a:prstGeom prst="rect">
              <a:avLst/>
            </a:prstGeom>
          </p:spPr>
        </p:pic>
        <p:pic>
          <p:nvPicPr>
            <p:cNvPr id="119" name="Gráfico 118" descr="Hombre">
              <a:extLst>
                <a:ext uri="{FF2B5EF4-FFF2-40B4-BE49-F238E27FC236}">
                  <a16:creationId xmlns:a16="http://schemas.microsoft.com/office/drawing/2014/main" id="{9D93E49F-4D1E-0C47-AE35-677138BB77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1910" y="3113677"/>
              <a:ext cx="440668" cy="440668"/>
            </a:xfrm>
            <a:prstGeom prst="rect">
              <a:avLst/>
            </a:prstGeom>
          </p:spPr>
        </p:pic>
        <p:pic>
          <p:nvPicPr>
            <p:cNvPr id="120" name="Gráfico 119" descr="Hombre">
              <a:extLst>
                <a:ext uri="{FF2B5EF4-FFF2-40B4-BE49-F238E27FC236}">
                  <a16:creationId xmlns:a16="http://schemas.microsoft.com/office/drawing/2014/main" id="{04DD76F8-7050-4049-8E72-200FCCB592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2066" y="3365691"/>
              <a:ext cx="440668" cy="440668"/>
            </a:xfrm>
            <a:prstGeom prst="rect">
              <a:avLst/>
            </a:prstGeom>
          </p:spPr>
        </p:pic>
        <p:pic>
          <p:nvPicPr>
            <p:cNvPr id="121" name="Gráfico 120" descr="Hombre">
              <a:extLst>
                <a:ext uri="{FF2B5EF4-FFF2-40B4-BE49-F238E27FC236}">
                  <a16:creationId xmlns:a16="http://schemas.microsoft.com/office/drawing/2014/main" id="{21B5F991-6D0A-E84D-987A-74E0BDFDBD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0332" y="3042416"/>
              <a:ext cx="440668" cy="440668"/>
            </a:xfrm>
            <a:prstGeom prst="rect">
              <a:avLst/>
            </a:prstGeom>
          </p:spPr>
        </p:pic>
      </p:grpSp>
      <p:cxnSp>
        <p:nvCxnSpPr>
          <p:cNvPr id="7" name="Conector recto de flecha 6">
            <a:extLst>
              <a:ext uri="{FF2B5EF4-FFF2-40B4-BE49-F238E27FC236}">
                <a16:creationId xmlns:a16="http://schemas.microsoft.com/office/drawing/2014/main" id="{0BDBEF5D-3B9B-8249-A1A9-8A2B0B855BB2}"/>
              </a:ext>
            </a:extLst>
          </p:cNvPr>
          <p:cNvCxnSpPr>
            <a:endCxn id="59" idx="1"/>
          </p:cNvCxnSpPr>
          <p:nvPr/>
        </p:nvCxnSpPr>
        <p:spPr>
          <a:xfrm flipV="1">
            <a:off x="4141472" y="3643577"/>
            <a:ext cx="768751" cy="252895"/>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744F811E-BDC8-D94A-9CBF-C5B673F87919}"/>
              </a:ext>
            </a:extLst>
          </p:cNvPr>
          <p:cNvCxnSpPr>
            <a:endCxn id="60" idx="1"/>
          </p:cNvCxnSpPr>
          <p:nvPr/>
        </p:nvCxnSpPr>
        <p:spPr>
          <a:xfrm flipV="1">
            <a:off x="4271211" y="4658218"/>
            <a:ext cx="653759" cy="50588"/>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recto de flecha 121">
            <a:extLst>
              <a:ext uri="{FF2B5EF4-FFF2-40B4-BE49-F238E27FC236}">
                <a16:creationId xmlns:a16="http://schemas.microsoft.com/office/drawing/2014/main" id="{9C2F77F3-2C60-0740-A807-ACED090BF9A6}"/>
              </a:ext>
            </a:extLst>
          </p:cNvPr>
          <p:cNvCxnSpPr>
            <a:cxnSpLocks/>
          </p:cNvCxnSpPr>
          <p:nvPr/>
        </p:nvCxnSpPr>
        <p:spPr>
          <a:xfrm>
            <a:off x="4141472" y="5290705"/>
            <a:ext cx="666520" cy="1011806"/>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6" name="Imagen 125" descr="Gráfico, Histograma&#10;&#10;Descripción generada automáticamente">
            <a:extLst>
              <a:ext uri="{FF2B5EF4-FFF2-40B4-BE49-F238E27FC236}">
                <a16:creationId xmlns:a16="http://schemas.microsoft.com/office/drawing/2014/main" id="{1FD87B6F-6281-9747-8FEE-D162C51B33B7}"/>
              </a:ext>
            </a:extLst>
          </p:cNvPr>
          <p:cNvPicPr>
            <a:picLocks noChangeAspect="1"/>
          </p:cNvPicPr>
          <p:nvPr/>
        </p:nvPicPr>
        <p:blipFill>
          <a:blip r:embed="rId12"/>
          <a:stretch>
            <a:fillRect/>
          </a:stretch>
        </p:blipFill>
        <p:spPr>
          <a:xfrm>
            <a:off x="8700034" y="2659600"/>
            <a:ext cx="2875376" cy="2186706"/>
          </a:xfrm>
          <a:prstGeom prst="rect">
            <a:avLst/>
          </a:prstGeom>
        </p:spPr>
      </p:pic>
      <mc:AlternateContent xmlns:mc="http://schemas.openxmlformats.org/markup-compatibility/2006" xmlns:a14="http://schemas.microsoft.com/office/drawing/2010/main">
        <mc:Choice Requires="a14">
          <p:sp>
            <p:nvSpPr>
              <p:cNvPr id="128" name="CuadroTexto 127">
                <a:extLst>
                  <a:ext uri="{FF2B5EF4-FFF2-40B4-BE49-F238E27FC236}">
                    <a16:creationId xmlns:a16="http://schemas.microsoft.com/office/drawing/2014/main" id="{5DFD6845-19E8-F640-9B1F-635545A2F0F5}"/>
                  </a:ext>
                </a:extLst>
              </p:cNvPr>
              <p:cNvSpPr txBox="1"/>
              <p:nvPr/>
            </p:nvSpPr>
            <p:spPr>
              <a:xfrm>
                <a:off x="9774129" y="5098323"/>
                <a:ext cx="7271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𝜇</m:t>
                          </m:r>
                        </m:e>
                        <m:sub>
                          <m:acc>
                            <m:accPr>
                              <m:chr m:val="̅"/>
                              <m:ctrlPr>
                                <a:rPr lang="es-ES" b="0" i="1" smtClean="0">
                                  <a:latin typeface="Cambria Math" panose="02040503050406030204" pitchFamily="18" charset="0"/>
                                  <a:ea typeface="Cambria Math" panose="02040503050406030204" pitchFamily="18" charset="0"/>
                                </a:rPr>
                              </m:ctrlPr>
                            </m:accPr>
                            <m:e>
                              <m:r>
                                <a:rPr lang="es-ES" b="0" i="1" smtClean="0">
                                  <a:latin typeface="Cambria Math" panose="02040503050406030204" pitchFamily="18" charset="0"/>
                                  <a:ea typeface="Cambria Math" panose="02040503050406030204" pitchFamily="18" charset="0"/>
                                </a:rPr>
                                <m:t>𝑥</m:t>
                              </m:r>
                            </m:e>
                          </m:acc>
                        </m:sub>
                      </m:sSub>
                    </m:oMath>
                  </m:oMathPara>
                </a14:m>
                <a:endParaRPr lang="es-CL" dirty="0"/>
              </a:p>
            </p:txBody>
          </p:sp>
        </mc:Choice>
        <mc:Fallback xmlns="">
          <p:sp>
            <p:nvSpPr>
              <p:cNvPr id="128" name="CuadroTexto 127">
                <a:extLst>
                  <a:ext uri="{FF2B5EF4-FFF2-40B4-BE49-F238E27FC236}">
                    <a16:creationId xmlns:a16="http://schemas.microsoft.com/office/drawing/2014/main" id="{5DFD6845-19E8-F640-9B1F-635545A2F0F5}"/>
                  </a:ext>
                </a:extLst>
              </p:cNvPr>
              <p:cNvSpPr txBox="1">
                <a:spLocks noRot="1" noChangeAspect="1" noMove="1" noResize="1" noEditPoints="1" noAdjustHandles="1" noChangeArrowheads="1" noChangeShapeType="1" noTextEdit="1"/>
              </p:cNvSpPr>
              <p:nvPr/>
            </p:nvSpPr>
            <p:spPr>
              <a:xfrm>
                <a:off x="9774129" y="5098323"/>
                <a:ext cx="727186" cy="276999"/>
              </a:xfrm>
              <a:prstGeom prst="rect">
                <a:avLst/>
              </a:prstGeom>
              <a:blipFill>
                <a:blip r:embed="rId14"/>
                <a:stretch>
                  <a:fillRect l="-6780" b="-2173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33" name="CuadroTexto 132">
                <a:extLst>
                  <a:ext uri="{FF2B5EF4-FFF2-40B4-BE49-F238E27FC236}">
                    <a16:creationId xmlns:a16="http://schemas.microsoft.com/office/drawing/2014/main" id="{E0293686-2CF4-F541-8DA6-F73BB437898E}"/>
                  </a:ext>
                </a:extLst>
              </p:cNvPr>
              <p:cNvSpPr txBox="1"/>
              <p:nvPr/>
            </p:nvSpPr>
            <p:spPr>
              <a:xfrm>
                <a:off x="9672715" y="5687290"/>
                <a:ext cx="930014" cy="524311"/>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ea typeface="Cambria Math" panose="02040503050406030204" pitchFamily="18" charset="0"/>
                            </a:rPr>
                          </m:ctrlPr>
                        </m:sSubPr>
                        <m:e>
                          <m:r>
                            <a:rPr lang="es-CL" i="1" smtClean="0">
                              <a:latin typeface="Cambria Math" panose="02040503050406030204" pitchFamily="18" charset="0"/>
                              <a:ea typeface="Cambria Math" panose="02040503050406030204" pitchFamily="18" charset="0"/>
                            </a:rPr>
                            <m:t>𝜎</m:t>
                          </m:r>
                        </m:e>
                        <m:sub>
                          <m:acc>
                            <m:accPr>
                              <m:chr m:val="̅"/>
                              <m:ctrlPr>
                                <a:rPr lang="es-CL" i="1" smtClean="0">
                                  <a:latin typeface="Cambria Math" panose="02040503050406030204" pitchFamily="18" charset="0"/>
                                  <a:ea typeface="Cambria Math" panose="02040503050406030204" pitchFamily="18" charset="0"/>
                                </a:rPr>
                              </m:ctrlPr>
                            </m:accPr>
                            <m:e>
                              <m:r>
                                <a:rPr lang="es-ES" b="0" i="1" smtClean="0">
                                  <a:latin typeface="Cambria Math" panose="02040503050406030204" pitchFamily="18" charset="0"/>
                                  <a:ea typeface="Cambria Math" panose="02040503050406030204" pitchFamily="18" charset="0"/>
                                </a:rPr>
                                <m:t>𝑥</m:t>
                              </m:r>
                            </m:e>
                          </m:acc>
                        </m:sub>
                      </m:sSub>
                      <m:r>
                        <a:rPr lang="es-ES" b="0" i="1"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𝜎</m:t>
                          </m:r>
                        </m:num>
                        <m:den>
                          <m:rad>
                            <m:radPr>
                              <m:degHide m:val="on"/>
                              <m:ctrlPr>
                                <a:rPr lang="es-ES" b="0" i="1" smtClean="0">
                                  <a:latin typeface="Cambria Math" panose="02040503050406030204" pitchFamily="18" charset="0"/>
                                  <a:ea typeface="Cambria Math" panose="02040503050406030204" pitchFamily="18" charset="0"/>
                                </a:rPr>
                              </m:ctrlPr>
                            </m:radPr>
                            <m:deg/>
                            <m:e>
                              <m:r>
                                <a:rPr lang="es-ES" b="0" i="1" smtClean="0">
                                  <a:latin typeface="Cambria Math" panose="02040503050406030204" pitchFamily="18" charset="0"/>
                                  <a:ea typeface="Cambria Math" panose="02040503050406030204" pitchFamily="18" charset="0"/>
                                </a:rPr>
                                <m:t>𝑛</m:t>
                              </m:r>
                            </m:e>
                          </m:rad>
                        </m:den>
                      </m:f>
                    </m:oMath>
                  </m:oMathPara>
                </a14:m>
                <a:endParaRPr lang="es-CL" dirty="0"/>
              </a:p>
            </p:txBody>
          </p:sp>
        </mc:Choice>
        <mc:Fallback xmlns="">
          <p:sp>
            <p:nvSpPr>
              <p:cNvPr id="133" name="CuadroTexto 132">
                <a:extLst>
                  <a:ext uri="{FF2B5EF4-FFF2-40B4-BE49-F238E27FC236}">
                    <a16:creationId xmlns:a16="http://schemas.microsoft.com/office/drawing/2014/main" id="{E0293686-2CF4-F541-8DA6-F73BB437898E}"/>
                  </a:ext>
                </a:extLst>
              </p:cNvPr>
              <p:cNvSpPr txBox="1">
                <a:spLocks noRot="1" noChangeAspect="1" noMove="1" noResize="1" noEditPoints="1" noAdjustHandles="1" noChangeArrowheads="1" noChangeShapeType="1" noTextEdit="1"/>
              </p:cNvSpPr>
              <p:nvPr/>
            </p:nvSpPr>
            <p:spPr>
              <a:xfrm>
                <a:off x="9672715" y="5687290"/>
                <a:ext cx="930014" cy="524311"/>
              </a:xfrm>
              <a:prstGeom prst="rect">
                <a:avLst/>
              </a:prstGeom>
              <a:blipFill>
                <a:blip r:embed="rId15"/>
                <a:stretch>
                  <a:fillRect/>
                </a:stretch>
              </a:blipFill>
            </p:spPr>
            <p:txBody>
              <a:bodyPr/>
              <a:lstStyle/>
              <a:p>
                <a:r>
                  <a:rPr lang="es-CL">
                    <a:noFill/>
                  </a:rPr>
                  <a:t> </a:t>
                </a:r>
              </a:p>
            </p:txBody>
          </p:sp>
        </mc:Fallback>
      </mc:AlternateContent>
      <p:sp>
        <p:nvSpPr>
          <p:cNvPr id="4" name="Rectángulo redondeado 3">
            <a:extLst>
              <a:ext uri="{FF2B5EF4-FFF2-40B4-BE49-F238E27FC236}">
                <a16:creationId xmlns:a16="http://schemas.microsoft.com/office/drawing/2014/main" id="{38732300-1B67-0849-8C12-EDBBFCB3EE65}"/>
              </a:ext>
            </a:extLst>
          </p:cNvPr>
          <p:cNvSpPr/>
          <p:nvPr/>
        </p:nvSpPr>
        <p:spPr>
          <a:xfrm>
            <a:off x="9396663" y="5036649"/>
            <a:ext cx="1564105" cy="1424496"/>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561298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312739" y="658912"/>
            <a:ext cx="8738726" cy="594853"/>
          </a:xfrm>
        </p:spPr>
        <p:txBody>
          <a:bodyPr/>
          <a:lstStyle/>
          <a:p>
            <a:pPr algn="r"/>
            <a:r>
              <a:rPr lang="es-CL" dirty="0">
                <a:solidFill>
                  <a:schemeClr val="accent6">
                    <a:lumMod val="50000"/>
                  </a:schemeClr>
                </a:solidFill>
              </a:rPr>
              <a:t>Distribución de Estadístico media muestral</a:t>
            </a:r>
          </a:p>
        </p:txBody>
      </p:sp>
      <p:sp>
        <p:nvSpPr>
          <p:cNvPr id="88" name="Rectángulo 87">
            <a:extLst>
              <a:ext uri="{FF2B5EF4-FFF2-40B4-BE49-F238E27FC236}">
                <a16:creationId xmlns:a16="http://schemas.microsoft.com/office/drawing/2014/main" id="{983639E3-A493-4D49-BDB9-3CD3F76512AE}"/>
              </a:ext>
            </a:extLst>
          </p:cNvPr>
          <p:cNvSpPr/>
          <p:nvPr/>
        </p:nvSpPr>
        <p:spPr>
          <a:xfrm>
            <a:off x="3470360" y="4038646"/>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cxnSp>
        <p:nvCxnSpPr>
          <p:cNvPr id="17" name="Conector recto de flecha 16">
            <a:extLst>
              <a:ext uri="{FF2B5EF4-FFF2-40B4-BE49-F238E27FC236}">
                <a16:creationId xmlns:a16="http://schemas.microsoft.com/office/drawing/2014/main" id="{3A0CC4C1-05B9-6548-A0DE-BB88CFD528C3}"/>
              </a:ext>
            </a:extLst>
          </p:cNvPr>
          <p:cNvCxnSpPr>
            <a:cxnSpLocks/>
          </p:cNvCxnSpPr>
          <p:nvPr/>
        </p:nvCxnSpPr>
        <p:spPr>
          <a:xfrm>
            <a:off x="7429509" y="5419156"/>
            <a:ext cx="3398211" cy="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CuadroTexto 122">
                <a:extLst>
                  <a:ext uri="{FF2B5EF4-FFF2-40B4-BE49-F238E27FC236}">
                    <a16:creationId xmlns:a16="http://schemas.microsoft.com/office/drawing/2014/main" id="{997A977E-6159-3247-A5D0-A49D0F8FDEEC}"/>
                  </a:ext>
                </a:extLst>
              </p:cNvPr>
              <p:cNvSpPr txBox="1"/>
              <p:nvPr/>
            </p:nvSpPr>
            <p:spPr>
              <a:xfrm>
                <a:off x="2001774" y="1343332"/>
                <a:ext cx="845103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s-CL" sz="2000"/>
                        <m:t>La</m:t>
                      </m:r>
                      <m:r>
                        <m:rPr>
                          <m:nor/>
                        </m:rPr>
                        <a:rPr lang="es-CL" sz="2000"/>
                        <m:t> </m:t>
                      </m:r>
                      <m:r>
                        <m:rPr>
                          <m:nor/>
                        </m:rPr>
                        <a:rPr lang="es-CL" sz="2000" b="1" smtClean="0">
                          <a:solidFill>
                            <a:srgbClr val="FF0000"/>
                          </a:solidFill>
                        </a:rPr>
                        <m:t>distribuci</m:t>
                      </m:r>
                      <m:r>
                        <m:rPr>
                          <m:nor/>
                        </m:rPr>
                        <a:rPr lang="es-CL" sz="2000" b="1" smtClean="0">
                          <a:solidFill>
                            <a:srgbClr val="FF0000"/>
                          </a:solidFill>
                        </a:rPr>
                        <m:t>ó</m:t>
                      </m:r>
                      <m:r>
                        <m:rPr>
                          <m:nor/>
                        </m:rPr>
                        <a:rPr lang="es-CL" sz="2000" b="1" smtClean="0">
                          <a:solidFill>
                            <a:srgbClr val="FF0000"/>
                          </a:solidFill>
                        </a:rPr>
                        <m:t>n</m:t>
                      </m:r>
                      <m:r>
                        <m:rPr>
                          <m:nor/>
                        </m:rPr>
                        <a:rPr lang="es-CL" sz="2000" b="1" smtClean="0">
                          <a:solidFill>
                            <a:srgbClr val="FF0000"/>
                          </a:solidFill>
                        </a:rPr>
                        <m:t> </m:t>
                      </m:r>
                      <m:r>
                        <m:rPr>
                          <m:nor/>
                        </m:rPr>
                        <a:rPr lang="es-CL" sz="2000" b="1" smtClean="0">
                          <a:solidFill>
                            <a:srgbClr val="FF0000"/>
                          </a:solidFill>
                        </a:rPr>
                        <m:t>de</m:t>
                      </m:r>
                      <m:r>
                        <m:rPr>
                          <m:nor/>
                        </m:rPr>
                        <a:rPr lang="es-CL" sz="2000" b="1" smtClean="0">
                          <a:solidFill>
                            <a:srgbClr val="FF0000"/>
                          </a:solidFill>
                        </a:rPr>
                        <m:t> </m:t>
                      </m:r>
                      <m:r>
                        <m:rPr>
                          <m:nor/>
                        </m:rPr>
                        <a:rPr lang="es-CL" sz="2000" b="1" smtClean="0">
                          <a:solidFill>
                            <a:srgbClr val="FF0000"/>
                          </a:solidFill>
                        </a:rPr>
                        <m:t>probabilidad</m:t>
                      </m:r>
                      <m:r>
                        <m:rPr>
                          <m:nor/>
                        </m:rPr>
                        <a:rPr lang="es-CL" sz="2000" b="1" smtClean="0">
                          <a:solidFill>
                            <a:srgbClr val="FF0000"/>
                          </a:solidFill>
                        </a:rPr>
                        <m:t> </m:t>
                      </m:r>
                      <m:r>
                        <m:rPr>
                          <m:nor/>
                        </m:rPr>
                        <a:rPr lang="es-CL" sz="2000"/>
                        <m:t>de</m:t>
                      </m:r>
                      <m:r>
                        <m:rPr>
                          <m:nor/>
                        </m:rPr>
                        <a:rPr lang="es-CL" sz="2000"/>
                        <m:t> </m:t>
                      </m:r>
                      <m:r>
                        <m:rPr>
                          <m:nor/>
                        </m:rPr>
                        <a:rPr lang="es-CL" sz="2000"/>
                        <m:t>un</m:t>
                      </m:r>
                      <m:r>
                        <m:rPr>
                          <m:nor/>
                        </m:rPr>
                        <a:rPr lang="es-CL" sz="2000"/>
                        <m:t> </m:t>
                      </m:r>
                      <m:r>
                        <m:rPr>
                          <m:nor/>
                        </m:rPr>
                        <a:rPr lang="es-CL" sz="2000" b="1" smtClean="0">
                          <a:solidFill>
                            <a:schemeClr val="accent6">
                              <a:lumMod val="50000"/>
                            </a:schemeClr>
                          </a:solidFill>
                        </a:rPr>
                        <m:t>estad</m:t>
                      </m:r>
                      <m:r>
                        <m:rPr>
                          <m:nor/>
                        </m:rPr>
                        <a:rPr lang="es-CL" sz="2000" b="1" smtClean="0">
                          <a:solidFill>
                            <a:schemeClr val="accent6">
                              <a:lumMod val="50000"/>
                            </a:schemeClr>
                          </a:solidFill>
                        </a:rPr>
                        <m:t>í</m:t>
                      </m:r>
                      <m:r>
                        <m:rPr>
                          <m:nor/>
                        </m:rPr>
                        <a:rPr lang="es-CL" sz="2000" b="1" smtClean="0">
                          <a:solidFill>
                            <a:schemeClr val="accent6">
                              <a:lumMod val="50000"/>
                            </a:schemeClr>
                          </a:solidFill>
                        </a:rPr>
                        <m:t>stic</m:t>
                      </m:r>
                      <m:r>
                        <m:rPr>
                          <m:nor/>
                        </m:rPr>
                        <a:rPr lang="es-ES" sz="2000" b="1" i="0" smtClean="0">
                          <a:solidFill>
                            <a:schemeClr val="accent6">
                              <a:lumMod val="50000"/>
                            </a:schemeClr>
                          </a:solidFill>
                        </a:rPr>
                        <m:t>o</m:t>
                      </m:r>
                      <m:r>
                        <m:rPr>
                          <m:nor/>
                        </m:rPr>
                        <a:rPr lang="es-CL" sz="2000"/>
                        <m:t> </m:t>
                      </m:r>
                      <m:r>
                        <m:rPr>
                          <m:nor/>
                        </m:rPr>
                        <a:rPr lang="es-CL" sz="2000"/>
                        <m:t>se</m:t>
                      </m:r>
                      <m:r>
                        <m:rPr>
                          <m:nor/>
                        </m:rPr>
                        <a:rPr lang="es-CL" sz="2000"/>
                        <m:t> </m:t>
                      </m:r>
                      <m:r>
                        <m:rPr>
                          <m:nor/>
                        </m:rPr>
                        <a:rPr lang="es-CL" sz="2000"/>
                        <m:t>llama</m:t>
                      </m:r>
                      <m:r>
                        <m:rPr>
                          <m:nor/>
                        </m:rPr>
                        <a:rPr lang="es-CL" sz="2000"/>
                        <m:t> </m:t>
                      </m:r>
                      <m:r>
                        <m:rPr>
                          <m:nor/>
                        </m:rPr>
                        <a:rPr lang="es-ES" sz="2000" b="0" i="0" smtClean="0"/>
                        <m:t>D</m:t>
                      </m:r>
                      <m:r>
                        <m:rPr>
                          <m:nor/>
                        </m:rPr>
                        <a:rPr lang="es-CL" sz="2000"/>
                        <m:t>istribuci</m:t>
                      </m:r>
                      <m:r>
                        <m:rPr>
                          <m:nor/>
                        </m:rPr>
                        <a:rPr lang="es-CL" sz="2000"/>
                        <m:t>ó</m:t>
                      </m:r>
                      <m:r>
                        <m:rPr>
                          <m:nor/>
                        </m:rPr>
                        <a:rPr lang="es-CL" sz="2000"/>
                        <m:t>n</m:t>
                      </m:r>
                      <m:r>
                        <m:rPr>
                          <m:nor/>
                        </m:rPr>
                        <a:rPr lang="es-CL" sz="2000"/>
                        <m:t> </m:t>
                      </m:r>
                      <m:r>
                        <m:rPr>
                          <m:nor/>
                        </m:rPr>
                        <a:rPr lang="es-CL" sz="2000"/>
                        <m:t>muestral</m:t>
                      </m:r>
                      <m:r>
                        <m:rPr>
                          <m:nor/>
                        </m:rPr>
                        <a:rPr lang="es-CL" sz="2000"/>
                        <m:t>.</m:t>
                      </m:r>
                    </m:oMath>
                  </m:oMathPara>
                </a14:m>
                <a:endParaRPr lang="es-CL" sz="2000" b="1" dirty="0"/>
              </a:p>
            </p:txBody>
          </p:sp>
        </mc:Choice>
        <mc:Fallback xmlns="">
          <p:sp>
            <p:nvSpPr>
              <p:cNvPr id="123" name="CuadroTexto 122">
                <a:extLst>
                  <a:ext uri="{FF2B5EF4-FFF2-40B4-BE49-F238E27FC236}">
                    <a16:creationId xmlns:a16="http://schemas.microsoft.com/office/drawing/2014/main" id="{997A977E-6159-3247-A5D0-A49D0F8FDEEC}"/>
                  </a:ext>
                </a:extLst>
              </p:cNvPr>
              <p:cNvSpPr txBox="1">
                <a:spLocks noRot="1" noChangeAspect="1" noMove="1" noResize="1" noEditPoints="1" noAdjustHandles="1" noChangeArrowheads="1" noChangeShapeType="1" noTextEdit="1"/>
              </p:cNvSpPr>
              <p:nvPr/>
            </p:nvSpPr>
            <p:spPr>
              <a:xfrm>
                <a:off x="2001774" y="1343332"/>
                <a:ext cx="8451031" cy="307777"/>
              </a:xfrm>
              <a:prstGeom prst="rect">
                <a:avLst/>
              </a:prstGeom>
              <a:blipFill>
                <a:blip r:embed="rId2"/>
                <a:stretch>
                  <a:fillRect l="-150" t="-19231" r="-300" b="-38462"/>
                </a:stretch>
              </a:blipFill>
            </p:spPr>
            <p:txBody>
              <a:bodyPr/>
              <a:lstStyle/>
              <a:p>
                <a:r>
                  <a:rPr lang="es-CL">
                    <a:noFill/>
                  </a:rPr>
                  <a:t> </a:t>
                </a:r>
              </a:p>
            </p:txBody>
          </p:sp>
        </mc:Fallback>
      </mc:AlternateContent>
      <p:cxnSp>
        <p:nvCxnSpPr>
          <p:cNvPr id="14" name="Conector recto 13">
            <a:extLst>
              <a:ext uri="{FF2B5EF4-FFF2-40B4-BE49-F238E27FC236}">
                <a16:creationId xmlns:a16="http://schemas.microsoft.com/office/drawing/2014/main" id="{72F60756-B6F4-5747-90BA-3C1F781E631F}"/>
              </a:ext>
            </a:extLst>
          </p:cNvPr>
          <p:cNvCxnSpPr>
            <a:cxnSpLocks/>
          </p:cNvCxnSpPr>
          <p:nvPr/>
        </p:nvCxnSpPr>
        <p:spPr>
          <a:xfrm>
            <a:off x="2997200" y="2401840"/>
            <a:ext cx="1727200" cy="9044"/>
          </a:xfrm>
          <a:prstGeom prst="lin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Conector recto 114">
            <a:extLst>
              <a:ext uri="{FF2B5EF4-FFF2-40B4-BE49-F238E27FC236}">
                <a16:creationId xmlns:a16="http://schemas.microsoft.com/office/drawing/2014/main" id="{8D07CEBE-B283-C34F-A3C7-5F6061428E1D}"/>
              </a:ext>
            </a:extLst>
          </p:cNvPr>
          <p:cNvCxnSpPr>
            <a:cxnSpLocks/>
          </p:cNvCxnSpPr>
          <p:nvPr/>
        </p:nvCxnSpPr>
        <p:spPr>
          <a:xfrm>
            <a:off x="3771900" y="2048997"/>
            <a:ext cx="0" cy="3355148"/>
          </a:xfrm>
          <a:prstGeom prst="lin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992D11D2-2226-F84D-9EDF-F1FE62C316E4}"/>
                  </a:ext>
                </a:extLst>
              </p:cNvPr>
              <p:cNvSpPr txBox="1"/>
              <p:nvPr/>
            </p:nvSpPr>
            <p:spPr>
              <a:xfrm>
                <a:off x="3283838" y="2100174"/>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CL" b="1" i="1" smtClean="0">
                              <a:latin typeface="Cambria Math" panose="02040503050406030204" pitchFamily="18" charset="0"/>
                            </a:rPr>
                          </m:ctrlPr>
                        </m:accPr>
                        <m:e>
                          <m:r>
                            <a:rPr lang="es-ES" b="1" i="1" smtClean="0">
                              <a:latin typeface="Cambria Math" panose="02040503050406030204" pitchFamily="18" charset="0"/>
                            </a:rPr>
                            <m:t>𝒙</m:t>
                          </m:r>
                        </m:e>
                      </m:acc>
                    </m:oMath>
                  </m:oMathPara>
                </a14:m>
                <a:endParaRPr lang="es-CL" b="1" dirty="0"/>
              </a:p>
            </p:txBody>
          </p:sp>
        </mc:Choice>
        <mc:Fallback xmlns="">
          <p:sp>
            <p:nvSpPr>
              <p:cNvPr id="34" name="CuadroTexto 33">
                <a:extLst>
                  <a:ext uri="{FF2B5EF4-FFF2-40B4-BE49-F238E27FC236}">
                    <a16:creationId xmlns:a16="http://schemas.microsoft.com/office/drawing/2014/main" id="{992D11D2-2226-F84D-9EDF-F1FE62C316E4}"/>
                  </a:ext>
                </a:extLst>
              </p:cNvPr>
              <p:cNvSpPr txBox="1">
                <a:spLocks noRot="1" noChangeAspect="1" noMove="1" noResize="1" noEditPoints="1" noAdjustHandles="1" noChangeArrowheads="1" noChangeShapeType="1" noTextEdit="1"/>
              </p:cNvSpPr>
              <p:nvPr/>
            </p:nvSpPr>
            <p:spPr>
              <a:xfrm>
                <a:off x="3283838" y="2100174"/>
                <a:ext cx="185948" cy="276999"/>
              </a:xfrm>
              <a:prstGeom prst="rect">
                <a:avLst/>
              </a:prstGeom>
              <a:blipFill>
                <a:blip r:embed="rId3"/>
                <a:stretch>
                  <a:fillRect l="-18750" r="-125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D4CEE308-0175-5F4C-9F0B-ED660EDA0A79}"/>
                  </a:ext>
                </a:extLst>
              </p:cNvPr>
              <p:cNvSpPr txBox="1"/>
              <p:nvPr/>
            </p:nvSpPr>
            <p:spPr>
              <a:xfrm>
                <a:off x="4030125" y="2048997"/>
                <a:ext cx="5090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rPr>
                        <m:t>𝒇</m:t>
                      </m:r>
                      <m:r>
                        <a:rPr lang="es-ES" b="1" i="1" smtClean="0">
                          <a:latin typeface="Cambria Math" panose="02040503050406030204" pitchFamily="18" charset="0"/>
                        </a:rPr>
                        <m:t>(</m:t>
                      </m:r>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𝒙</m:t>
                          </m:r>
                        </m:e>
                      </m:acc>
                      <m:r>
                        <a:rPr lang="es-ES" b="1" i="1" smtClean="0">
                          <a:latin typeface="Cambria Math" panose="02040503050406030204" pitchFamily="18" charset="0"/>
                        </a:rPr>
                        <m:t>)</m:t>
                      </m:r>
                    </m:oMath>
                  </m:oMathPara>
                </a14:m>
                <a:endParaRPr lang="es-CL" b="1" dirty="0"/>
              </a:p>
            </p:txBody>
          </p:sp>
        </mc:Choice>
        <mc:Fallback xmlns="">
          <p:sp>
            <p:nvSpPr>
              <p:cNvPr id="35" name="CuadroTexto 34">
                <a:extLst>
                  <a:ext uri="{FF2B5EF4-FFF2-40B4-BE49-F238E27FC236}">
                    <a16:creationId xmlns:a16="http://schemas.microsoft.com/office/drawing/2014/main" id="{D4CEE308-0175-5F4C-9F0B-ED660EDA0A79}"/>
                  </a:ext>
                </a:extLst>
              </p:cNvPr>
              <p:cNvSpPr txBox="1">
                <a:spLocks noRot="1" noChangeAspect="1" noMove="1" noResize="1" noEditPoints="1" noAdjustHandles="1" noChangeArrowheads="1" noChangeShapeType="1" noTextEdit="1"/>
              </p:cNvSpPr>
              <p:nvPr/>
            </p:nvSpPr>
            <p:spPr>
              <a:xfrm>
                <a:off x="4030125" y="2048997"/>
                <a:ext cx="509050" cy="276999"/>
              </a:xfrm>
              <a:prstGeom prst="rect">
                <a:avLst/>
              </a:prstGeom>
              <a:blipFill>
                <a:blip r:embed="rId4"/>
                <a:stretch>
                  <a:fillRect l="-14634" t="-4348" r="-14634" b="-3478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A2169331-B616-B84C-B622-9BDC1AF8E54D}"/>
                  </a:ext>
                </a:extLst>
              </p:cNvPr>
              <p:cNvSpPr txBox="1"/>
              <p:nvPr/>
            </p:nvSpPr>
            <p:spPr>
              <a:xfrm>
                <a:off x="4030125" y="2401840"/>
                <a:ext cx="43561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𝒑</m:t>
                          </m:r>
                        </m:e>
                        <m:sub>
                          <m:r>
                            <a:rPr lang="es-ES" sz="2000" b="1" i="1" smtClean="0">
                              <a:latin typeface="Cambria Math" panose="02040503050406030204" pitchFamily="18" charset="0"/>
                            </a:rPr>
                            <m:t>𝟏</m:t>
                          </m:r>
                        </m:sub>
                      </m:sSub>
                    </m:oMath>
                  </m:oMathPara>
                </a14:m>
                <a:endParaRPr lang="es-CL" sz="1600" b="1" dirty="0"/>
              </a:p>
            </p:txBody>
          </p:sp>
        </mc:Choice>
        <mc:Fallback xmlns="">
          <p:sp>
            <p:nvSpPr>
              <p:cNvPr id="36" name="CuadroTexto 35">
                <a:extLst>
                  <a:ext uri="{FF2B5EF4-FFF2-40B4-BE49-F238E27FC236}">
                    <a16:creationId xmlns:a16="http://schemas.microsoft.com/office/drawing/2014/main" id="{A2169331-B616-B84C-B622-9BDC1AF8E54D}"/>
                  </a:ext>
                </a:extLst>
              </p:cNvPr>
              <p:cNvSpPr txBox="1">
                <a:spLocks noRot="1" noChangeAspect="1" noMove="1" noResize="1" noEditPoints="1" noAdjustHandles="1" noChangeArrowheads="1" noChangeShapeType="1" noTextEdit="1"/>
              </p:cNvSpPr>
              <p:nvPr/>
            </p:nvSpPr>
            <p:spPr>
              <a:xfrm>
                <a:off x="4030125" y="2401840"/>
                <a:ext cx="435610" cy="307777"/>
              </a:xfrm>
              <a:prstGeom prst="rect">
                <a:avLst/>
              </a:prstGeom>
              <a:blipFill>
                <a:blip r:embed="rId5"/>
                <a:stretch>
                  <a:fillRect l="-2857" b="-24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24" name="CuadroTexto 123">
                <a:extLst>
                  <a:ext uri="{FF2B5EF4-FFF2-40B4-BE49-F238E27FC236}">
                    <a16:creationId xmlns:a16="http://schemas.microsoft.com/office/drawing/2014/main" id="{A40A8711-C601-4C42-8BAD-4D3FD9BF0FD3}"/>
                  </a:ext>
                </a:extLst>
              </p:cNvPr>
              <p:cNvSpPr txBox="1"/>
              <p:nvPr/>
            </p:nvSpPr>
            <p:spPr>
              <a:xfrm>
                <a:off x="4030125" y="2969354"/>
                <a:ext cx="43561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𝒑</m:t>
                          </m:r>
                        </m:e>
                        <m:sub>
                          <m:r>
                            <a:rPr lang="es-ES" sz="2000" b="1" i="1" smtClean="0">
                              <a:latin typeface="Cambria Math" panose="02040503050406030204" pitchFamily="18" charset="0"/>
                            </a:rPr>
                            <m:t>𝟐</m:t>
                          </m:r>
                        </m:sub>
                      </m:sSub>
                    </m:oMath>
                  </m:oMathPara>
                </a14:m>
                <a:endParaRPr lang="es-CL" sz="1600" b="1" dirty="0"/>
              </a:p>
            </p:txBody>
          </p:sp>
        </mc:Choice>
        <mc:Fallback xmlns="">
          <p:sp>
            <p:nvSpPr>
              <p:cNvPr id="124" name="CuadroTexto 123">
                <a:extLst>
                  <a:ext uri="{FF2B5EF4-FFF2-40B4-BE49-F238E27FC236}">
                    <a16:creationId xmlns:a16="http://schemas.microsoft.com/office/drawing/2014/main" id="{A40A8711-C601-4C42-8BAD-4D3FD9BF0FD3}"/>
                  </a:ext>
                </a:extLst>
              </p:cNvPr>
              <p:cNvSpPr txBox="1">
                <a:spLocks noRot="1" noChangeAspect="1" noMove="1" noResize="1" noEditPoints="1" noAdjustHandles="1" noChangeArrowheads="1" noChangeShapeType="1" noTextEdit="1"/>
              </p:cNvSpPr>
              <p:nvPr/>
            </p:nvSpPr>
            <p:spPr>
              <a:xfrm>
                <a:off x="4030125" y="2969354"/>
                <a:ext cx="435610" cy="307777"/>
              </a:xfrm>
              <a:prstGeom prst="rect">
                <a:avLst/>
              </a:prstGeom>
              <a:blipFill>
                <a:blip r:embed="rId6"/>
                <a:stretch>
                  <a:fillRect l="-2857" b="-1923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25" name="CuadroTexto 124">
                <a:extLst>
                  <a:ext uri="{FF2B5EF4-FFF2-40B4-BE49-F238E27FC236}">
                    <a16:creationId xmlns:a16="http://schemas.microsoft.com/office/drawing/2014/main" id="{295E9ACA-AF1B-3849-8DA2-08858B97877F}"/>
                  </a:ext>
                </a:extLst>
              </p:cNvPr>
              <p:cNvSpPr txBox="1"/>
              <p:nvPr/>
            </p:nvSpPr>
            <p:spPr>
              <a:xfrm>
                <a:off x="4030125" y="3507028"/>
                <a:ext cx="43561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𝒑</m:t>
                          </m:r>
                        </m:e>
                        <m:sub>
                          <m:r>
                            <a:rPr lang="es-ES" sz="2000" b="1" i="1" smtClean="0">
                              <a:latin typeface="Cambria Math" panose="02040503050406030204" pitchFamily="18" charset="0"/>
                            </a:rPr>
                            <m:t>𝟑</m:t>
                          </m:r>
                        </m:sub>
                      </m:sSub>
                    </m:oMath>
                  </m:oMathPara>
                </a14:m>
                <a:endParaRPr lang="es-CL" sz="1600" b="1" dirty="0"/>
              </a:p>
            </p:txBody>
          </p:sp>
        </mc:Choice>
        <mc:Fallback xmlns="">
          <p:sp>
            <p:nvSpPr>
              <p:cNvPr id="125" name="CuadroTexto 124">
                <a:extLst>
                  <a:ext uri="{FF2B5EF4-FFF2-40B4-BE49-F238E27FC236}">
                    <a16:creationId xmlns:a16="http://schemas.microsoft.com/office/drawing/2014/main" id="{295E9ACA-AF1B-3849-8DA2-08858B97877F}"/>
                  </a:ext>
                </a:extLst>
              </p:cNvPr>
              <p:cNvSpPr txBox="1">
                <a:spLocks noRot="1" noChangeAspect="1" noMove="1" noResize="1" noEditPoints="1" noAdjustHandles="1" noChangeArrowheads="1" noChangeShapeType="1" noTextEdit="1"/>
              </p:cNvSpPr>
              <p:nvPr/>
            </p:nvSpPr>
            <p:spPr>
              <a:xfrm>
                <a:off x="4030125" y="3507028"/>
                <a:ext cx="435610" cy="307777"/>
              </a:xfrm>
              <a:prstGeom prst="rect">
                <a:avLst/>
              </a:prstGeom>
              <a:blipFill>
                <a:blip r:embed="rId7"/>
                <a:stretch>
                  <a:fillRect l="-2857" b="-24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26" name="CuadroTexto 125">
                <a:extLst>
                  <a:ext uri="{FF2B5EF4-FFF2-40B4-BE49-F238E27FC236}">
                    <a16:creationId xmlns:a16="http://schemas.microsoft.com/office/drawing/2014/main" id="{CE915642-4D1B-474B-9901-3508CBBAEA4E}"/>
                  </a:ext>
                </a:extLst>
              </p:cNvPr>
              <p:cNvSpPr txBox="1"/>
              <p:nvPr/>
            </p:nvSpPr>
            <p:spPr>
              <a:xfrm>
                <a:off x="4030125" y="5006561"/>
                <a:ext cx="43561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𝒑</m:t>
                          </m:r>
                        </m:e>
                        <m:sub>
                          <m:r>
                            <a:rPr lang="es-ES" sz="2000" b="1" i="1" smtClean="0">
                              <a:latin typeface="Cambria Math" panose="02040503050406030204" pitchFamily="18" charset="0"/>
                            </a:rPr>
                            <m:t>𝒏</m:t>
                          </m:r>
                        </m:sub>
                      </m:sSub>
                    </m:oMath>
                  </m:oMathPara>
                </a14:m>
                <a:endParaRPr lang="es-CL" sz="1600" b="1" dirty="0"/>
              </a:p>
            </p:txBody>
          </p:sp>
        </mc:Choice>
        <mc:Fallback xmlns="">
          <p:sp>
            <p:nvSpPr>
              <p:cNvPr id="126" name="CuadroTexto 125">
                <a:extLst>
                  <a:ext uri="{FF2B5EF4-FFF2-40B4-BE49-F238E27FC236}">
                    <a16:creationId xmlns:a16="http://schemas.microsoft.com/office/drawing/2014/main" id="{CE915642-4D1B-474B-9901-3508CBBAEA4E}"/>
                  </a:ext>
                </a:extLst>
              </p:cNvPr>
              <p:cNvSpPr txBox="1">
                <a:spLocks noRot="1" noChangeAspect="1" noMove="1" noResize="1" noEditPoints="1" noAdjustHandles="1" noChangeArrowheads="1" noChangeShapeType="1" noTextEdit="1"/>
              </p:cNvSpPr>
              <p:nvPr/>
            </p:nvSpPr>
            <p:spPr>
              <a:xfrm>
                <a:off x="4030125" y="5006561"/>
                <a:ext cx="435610" cy="307777"/>
              </a:xfrm>
              <a:prstGeom prst="rect">
                <a:avLst/>
              </a:prstGeom>
              <a:blipFill>
                <a:blip r:embed="rId8"/>
                <a:stretch>
                  <a:fillRect l="-5714" b="-24000"/>
                </a:stretch>
              </a:blipFill>
            </p:spPr>
            <p:txBody>
              <a:bodyPr/>
              <a:lstStyle/>
              <a:p>
                <a:r>
                  <a:rPr lang="es-CL">
                    <a:noFill/>
                  </a:rPr>
                  <a:t> </a:t>
                </a:r>
              </a:p>
            </p:txBody>
          </p:sp>
        </mc:Fallback>
      </mc:AlternateContent>
      <p:grpSp>
        <p:nvGrpSpPr>
          <p:cNvPr id="118" name="Grupo 117">
            <a:extLst>
              <a:ext uri="{FF2B5EF4-FFF2-40B4-BE49-F238E27FC236}">
                <a16:creationId xmlns:a16="http://schemas.microsoft.com/office/drawing/2014/main" id="{E6AFBDB0-4E11-EA4D-A6D0-87AB0CA0A11F}"/>
              </a:ext>
            </a:extLst>
          </p:cNvPr>
          <p:cNvGrpSpPr/>
          <p:nvPr/>
        </p:nvGrpSpPr>
        <p:grpSpPr>
          <a:xfrm>
            <a:off x="3242230" y="2453017"/>
            <a:ext cx="397036" cy="2861321"/>
            <a:chOff x="3129072" y="2410884"/>
            <a:chExt cx="397036" cy="2861321"/>
          </a:xfrm>
        </p:grpSpPr>
        <mc:AlternateContent xmlns:mc="http://schemas.openxmlformats.org/markup-compatibility/2006" xmlns:a14="http://schemas.microsoft.com/office/drawing/2010/main">
          <mc:Choice Requires="a14">
            <p:sp>
              <p:nvSpPr>
                <p:cNvPr id="111" name="CuadroTexto 110">
                  <a:extLst>
                    <a:ext uri="{FF2B5EF4-FFF2-40B4-BE49-F238E27FC236}">
                      <a16:creationId xmlns:a16="http://schemas.microsoft.com/office/drawing/2014/main" id="{B73A62A8-797C-BA4C-9F73-1B49900D573F}"/>
                    </a:ext>
                  </a:extLst>
                </p:cNvPr>
                <p:cNvSpPr txBox="1"/>
                <p:nvPr/>
              </p:nvSpPr>
              <p:spPr>
                <a:xfrm>
                  <a:off x="3142321" y="2410884"/>
                  <a:ext cx="3280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acc>
                              <m:accPr>
                                <m:chr m:val="̅"/>
                                <m:ctrlPr>
                                  <a:rPr lang="es-CL" sz="2000" b="1" i="1" smtClean="0">
                                    <a:latin typeface="Cambria Math" panose="02040503050406030204" pitchFamily="18" charset="0"/>
                                  </a:rPr>
                                </m:ctrlPr>
                              </m:accPr>
                              <m:e>
                                <m:r>
                                  <a:rPr lang="es-ES" sz="2000" b="1" i="1" smtClean="0">
                                    <a:latin typeface="Cambria Math" panose="02040503050406030204" pitchFamily="18" charset="0"/>
                                  </a:rPr>
                                  <m:t>𝒙</m:t>
                                </m:r>
                              </m:e>
                            </m:acc>
                          </m:e>
                          <m:sub>
                            <m:r>
                              <a:rPr lang="es-ES" sz="2000" b="1" i="1" smtClean="0">
                                <a:latin typeface="Cambria Math" panose="02040503050406030204" pitchFamily="18" charset="0"/>
                              </a:rPr>
                              <m:t>𝟏</m:t>
                            </m:r>
                          </m:sub>
                        </m:sSub>
                      </m:oMath>
                    </m:oMathPara>
                  </a14:m>
                  <a:endParaRPr lang="es-CL" sz="2000" b="1" dirty="0"/>
                </a:p>
              </p:txBody>
            </p:sp>
          </mc:Choice>
          <mc:Fallback xmlns="">
            <p:sp>
              <p:nvSpPr>
                <p:cNvPr id="111" name="CuadroTexto 110">
                  <a:extLst>
                    <a:ext uri="{FF2B5EF4-FFF2-40B4-BE49-F238E27FC236}">
                      <a16:creationId xmlns:a16="http://schemas.microsoft.com/office/drawing/2014/main" id="{B73A62A8-797C-BA4C-9F73-1B49900D573F}"/>
                    </a:ext>
                  </a:extLst>
                </p:cNvPr>
                <p:cNvSpPr txBox="1">
                  <a:spLocks noRot="1" noChangeAspect="1" noMove="1" noResize="1" noEditPoints="1" noAdjustHandles="1" noChangeArrowheads="1" noChangeShapeType="1" noTextEdit="1"/>
                </p:cNvSpPr>
                <p:nvPr/>
              </p:nvSpPr>
              <p:spPr>
                <a:xfrm>
                  <a:off x="3142321" y="2410884"/>
                  <a:ext cx="328039" cy="307777"/>
                </a:xfrm>
                <a:prstGeom prst="rect">
                  <a:avLst/>
                </a:prstGeom>
                <a:blipFill>
                  <a:blip r:embed="rId9"/>
                  <a:stretch>
                    <a:fillRect l="-11111" r="-7407" b="-1538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13" name="CuadroTexto 112">
                  <a:extLst>
                    <a:ext uri="{FF2B5EF4-FFF2-40B4-BE49-F238E27FC236}">
                      <a16:creationId xmlns:a16="http://schemas.microsoft.com/office/drawing/2014/main" id="{50FB3856-251E-0946-9784-6DEF3D2D9774}"/>
                    </a:ext>
                  </a:extLst>
                </p:cNvPr>
                <p:cNvSpPr txBox="1"/>
                <p:nvPr/>
              </p:nvSpPr>
              <p:spPr>
                <a:xfrm>
                  <a:off x="3142321" y="2969354"/>
                  <a:ext cx="3280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acc>
                              <m:accPr>
                                <m:chr m:val="̅"/>
                                <m:ctrlPr>
                                  <a:rPr lang="es-CL" sz="2000" b="1" i="1" smtClean="0">
                                    <a:latin typeface="Cambria Math" panose="02040503050406030204" pitchFamily="18" charset="0"/>
                                  </a:rPr>
                                </m:ctrlPr>
                              </m:accPr>
                              <m:e>
                                <m:r>
                                  <a:rPr lang="es-ES" sz="2000" b="1" i="1" smtClean="0">
                                    <a:latin typeface="Cambria Math" panose="02040503050406030204" pitchFamily="18" charset="0"/>
                                  </a:rPr>
                                  <m:t>𝒙</m:t>
                                </m:r>
                              </m:e>
                            </m:acc>
                          </m:e>
                          <m:sub>
                            <m:r>
                              <a:rPr lang="es-ES" sz="2000" b="1" i="1" smtClean="0">
                                <a:latin typeface="Cambria Math" panose="02040503050406030204" pitchFamily="18" charset="0"/>
                              </a:rPr>
                              <m:t>𝟐</m:t>
                            </m:r>
                          </m:sub>
                        </m:sSub>
                      </m:oMath>
                    </m:oMathPara>
                  </a14:m>
                  <a:endParaRPr lang="es-CL" sz="2000" b="1" dirty="0"/>
                </a:p>
              </p:txBody>
            </p:sp>
          </mc:Choice>
          <mc:Fallback xmlns="">
            <p:sp>
              <p:nvSpPr>
                <p:cNvPr id="113" name="CuadroTexto 112">
                  <a:extLst>
                    <a:ext uri="{FF2B5EF4-FFF2-40B4-BE49-F238E27FC236}">
                      <a16:creationId xmlns:a16="http://schemas.microsoft.com/office/drawing/2014/main" id="{50FB3856-251E-0946-9784-6DEF3D2D9774}"/>
                    </a:ext>
                  </a:extLst>
                </p:cNvPr>
                <p:cNvSpPr txBox="1">
                  <a:spLocks noRot="1" noChangeAspect="1" noMove="1" noResize="1" noEditPoints="1" noAdjustHandles="1" noChangeArrowheads="1" noChangeShapeType="1" noTextEdit="1"/>
                </p:cNvSpPr>
                <p:nvPr/>
              </p:nvSpPr>
              <p:spPr>
                <a:xfrm>
                  <a:off x="3142321" y="2969354"/>
                  <a:ext cx="328039" cy="307777"/>
                </a:xfrm>
                <a:prstGeom prst="rect">
                  <a:avLst/>
                </a:prstGeom>
                <a:blipFill>
                  <a:blip r:embed="rId10"/>
                  <a:stretch>
                    <a:fillRect l="-11111" r="-7407" b="-16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14" name="CuadroTexto 113">
                  <a:extLst>
                    <a:ext uri="{FF2B5EF4-FFF2-40B4-BE49-F238E27FC236}">
                      <a16:creationId xmlns:a16="http://schemas.microsoft.com/office/drawing/2014/main" id="{38AA7227-ED0F-334E-9A7C-660C6093B832}"/>
                    </a:ext>
                  </a:extLst>
                </p:cNvPr>
                <p:cNvSpPr txBox="1"/>
                <p:nvPr/>
              </p:nvSpPr>
              <p:spPr>
                <a:xfrm>
                  <a:off x="3188451" y="4964428"/>
                  <a:ext cx="33765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acc>
                              <m:accPr>
                                <m:chr m:val="̅"/>
                                <m:ctrlPr>
                                  <a:rPr lang="es-CL" sz="2000" b="1" i="1" smtClean="0">
                                    <a:latin typeface="Cambria Math" panose="02040503050406030204" pitchFamily="18" charset="0"/>
                                  </a:rPr>
                                </m:ctrlPr>
                              </m:accPr>
                              <m:e>
                                <m:r>
                                  <a:rPr lang="es-ES" sz="2000" b="1" i="1" smtClean="0">
                                    <a:latin typeface="Cambria Math" panose="02040503050406030204" pitchFamily="18" charset="0"/>
                                  </a:rPr>
                                  <m:t>𝒙</m:t>
                                </m:r>
                              </m:e>
                            </m:acc>
                          </m:e>
                          <m:sub>
                            <m:r>
                              <a:rPr lang="es-ES" sz="2000" b="1" i="1" smtClean="0">
                                <a:latin typeface="Cambria Math" panose="02040503050406030204" pitchFamily="18" charset="0"/>
                              </a:rPr>
                              <m:t>𝒏</m:t>
                            </m:r>
                          </m:sub>
                        </m:sSub>
                      </m:oMath>
                    </m:oMathPara>
                  </a14:m>
                  <a:endParaRPr lang="es-CL" sz="2000" b="1" dirty="0"/>
                </a:p>
              </p:txBody>
            </p:sp>
          </mc:Choice>
          <mc:Fallback xmlns="">
            <p:sp>
              <p:nvSpPr>
                <p:cNvPr id="114" name="CuadroTexto 113">
                  <a:extLst>
                    <a:ext uri="{FF2B5EF4-FFF2-40B4-BE49-F238E27FC236}">
                      <a16:creationId xmlns:a16="http://schemas.microsoft.com/office/drawing/2014/main" id="{38AA7227-ED0F-334E-9A7C-660C6093B832}"/>
                    </a:ext>
                  </a:extLst>
                </p:cNvPr>
                <p:cNvSpPr txBox="1">
                  <a:spLocks noRot="1" noChangeAspect="1" noMove="1" noResize="1" noEditPoints="1" noAdjustHandles="1" noChangeArrowheads="1" noChangeShapeType="1" noTextEdit="1"/>
                </p:cNvSpPr>
                <p:nvPr/>
              </p:nvSpPr>
              <p:spPr>
                <a:xfrm>
                  <a:off x="3188451" y="4964428"/>
                  <a:ext cx="337657" cy="307777"/>
                </a:xfrm>
                <a:prstGeom prst="rect">
                  <a:avLst/>
                </a:prstGeom>
                <a:blipFill>
                  <a:blip r:embed="rId11"/>
                  <a:stretch>
                    <a:fillRect l="-11111" r="-3704" b="-8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27" name="CuadroTexto 126">
                  <a:extLst>
                    <a:ext uri="{FF2B5EF4-FFF2-40B4-BE49-F238E27FC236}">
                      <a16:creationId xmlns:a16="http://schemas.microsoft.com/office/drawing/2014/main" id="{E9CE412C-B355-3A49-843D-CCB5EBF4FD28}"/>
                    </a:ext>
                  </a:extLst>
                </p:cNvPr>
                <p:cNvSpPr txBox="1"/>
                <p:nvPr/>
              </p:nvSpPr>
              <p:spPr>
                <a:xfrm>
                  <a:off x="3129072" y="3592612"/>
                  <a:ext cx="3280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acc>
                              <m:accPr>
                                <m:chr m:val="̅"/>
                                <m:ctrlPr>
                                  <a:rPr lang="es-CL" sz="2000" b="1" i="1" smtClean="0">
                                    <a:latin typeface="Cambria Math" panose="02040503050406030204" pitchFamily="18" charset="0"/>
                                  </a:rPr>
                                </m:ctrlPr>
                              </m:accPr>
                              <m:e>
                                <m:r>
                                  <a:rPr lang="es-ES" sz="2000" b="1" i="1" smtClean="0">
                                    <a:latin typeface="Cambria Math" panose="02040503050406030204" pitchFamily="18" charset="0"/>
                                  </a:rPr>
                                  <m:t>𝒙</m:t>
                                </m:r>
                              </m:e>
                            </m:acc>
                          </m:e>
                          <m:sub>
                            <m:r>
                              <a:rPr lang="es-ES" sz="2000" b="1" i="1" smtClean="0">
                                <a:latin typeface="Cambria Math" panose="02040503050406030204" pitchFamily="18" charset="0"/>
                              </a:rPr>
                              <m:t>𝟑</m:t>
                            </m:r>
                          </m:sub>
                        </m:sSub>
                      </m:oMath>
                    </m:oMathPara>
                  </a14:m>
                  <a:endParaRPr lang="es-CL" sz="2000" b="1" dirty="0"/>
                </a:p>
              </p:txBody>
            </p:sp>
          </mc:Choice>
          <mc:Fallback xmlns="">
            <p:sp>
              <p:nvSpPr>
                <p:cNvPr id="127" name="CuadroTexto 126">
                  <a:extLst>
                    <a:ext uri="{FF2B5EF4-FFF2-40B4-BE49-F238E27FC236}">
                      <a16:creationId xmlns:a16="http://schemas.microsoft.com/office/drawing/2014/main" id="{E9CE412C-B355-3A49-843D-CCB5EBF4FD28}"/>
                    </a:ext>
                  </a:extLst>
                </p:cNvPr>
                <p:cNvSpPr txBox="1">
                  <a:spLocks noRot="1" noChangeAspect="1" noMove="1" noResize="1" noEditPoints="1" noAdjustHandles="1" noChangeArrowheads="1" noChangeShapeType="1" noTextEdit="1"/>
                </p:cNvSpPr>
                <p:nvPr/>
              </p:nvSpPr>
              <p:spPr>
                <a:xfrm>
                  <a:off x="3129072" y="3592612"/>
                  <a:ext cx="328039" cy="307777"/>
                </a:xfrm>
                <a:prstGeom prst="rect">
                  <a:avLst/>
                </a:prstGeom>
                <a:blipFill>
                  <a:blip r:embed="rId12"/>
                  <a:stretch>
                    <a:fillRect l="-11111" r="-7407" b="-16000"/>
                  </a:stretch>
                </a:blipFill>
              </p:spPr>
              <p:txBody>
                <a:bodyPr/>
                <a:lstStyle/>
                <a:p>
                  <a:r>
                    <a:rPr lang="es-CL">
                      <a:noFill/>
                    </a:rPr>
                    <a:t> </a:t>
                  </a:r>
                </a:p>
              </p:txBody>
            </p:sp>
          </mc:Fallback>
        </mc:AlternateContent>
      </p:grpSp>
      <p:cxnSp>
        <p:nvCxnSpPr>
          <p:cNvPr id="128" name="Conector recto de flecha 127">
            <a:extLst>
              <a:ext uri="{FF2B5EF4-FFF2-40B4-BE49-F238E27FC236}">
                <a16:creationId xmlns:a16="http://schemas.microsoft.com/office/drawing/2014/main" id="{1C027355-AF43-5441-BC9C-97AF233300DA}"/>
              </a:ext>
            </a:extLst>
          </p:cNvPr>
          <p:cNvCxnSpPr>
            <a:cxnSpLocks/>
          </p:cNvCxnSpPr>
          <p:nvPr/>
        </p:nvCxnSpPr>
        <p:spPr>
          <a:xfrm flipV="1">
            <a:off x="7430415" y="2955662"/>
            <a:ext cx="0" cy="246333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CuadroTexto 128">
                <a:extLst>
                  <a:ext uri="{FF2B5EF4-FFF2-40B4-BE49-F238E27FC236}">
                    <a16:creationId xmlns:a16="http://schemas.microsoft.com/office/drawing/2014/main" id="{E4FFC658-BF47-4448-BBB4-E3688E685DDF}"/>
                  </a:ext>
                </a:extLst>
              </p:cNvPr>
              <p:cNvSpPr txBox="1"/>
              <p:nvPr/>
            </p:nvSpPr>
            <p:spPr>
              <a:xfrm>
                <a:off x="6920459" y="2481167"/>
                <a:ext cx="5090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rPr>
                        <m:t>𝒇</m:t>
                      </m:r>
                      <m:r>
                        <a:rPr lang="es-ES" b="1" i="1" smtClean="0">
                          <a:latin typeface="Cambria Math" panose="02040503050406030204" pitchFamily="18" charset="0"/>
                        </a:rPr>
                        <m:t>(</m:t>
                      </m:r>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𝒙</m:t>
                          </m:r>
                        </m:e>
                      </m:acc>
                      <m:r>
                        <a:rPr lang="es-ES" b="1" i="1" smtClean="0">
                          <a:latin typeface="Cambria Math" panose="02040503050406030204" pitchFamily="18" charset="0"/>
                        </a:rPr>
                        <m:t>)</m:t>
                      </m:r>
                    </m:oMath>
                  </m:oMathPara>
                </a14:m>
                <a:endParaRPr lang="es-CL" b="1" dirty="0"/>
              </a:p>
            </p:txBody>
          </p:sp>
        </mc:Choice>
        <mc:Fallback xmlns="">
          <p:sp>
            <p:nvSpPr>
              <p:cNvPr id="129" name="CuadroTexto 128">
                <a:extLst>
                  <a:ext uri="{FF2B5EF4-FFF2-40B4-BE49-F238E27FC236}">
                    <a16:creationId xmlns:a16="http://schemas.microsoft.com/office/drawing/2014/main" id="{E4FFC658-BF47-4448-BBB4-E3688E685DDF}"/>
                  </a:ext>
                </a:extLst>
              </p:cNvPr>
              <p:cNvSpPr txBox="1">
                <a:spLocks noRot="1" noChangeAspect="1" noMove="1" noResize="1" noEditPoints="1" noAdjustHandles="1" noChangeArrowheads="1" noChangeShapeType="1" noTextEdit="1"/>
              </p:cNvSpPr>
              <p:nvPr/>
            </p:nvSpPr>
            <p:spPr>
              <a:xfrm>
                <a:off x="6920459" y="2481167"/>
                <a:ext cx="509050" cy="276999"/>
              </a:xfrm>
              <a:prstGeom prst="rect">
                <a:avLst/>
              </a:prstGeom>
              <a:blipFill>
                <a:blip r:embed="rId13"/>
                <a:stretch>
                  <a:fillRect l="-14286" t="-4545" r="-14286" b="-4090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31" name="CuadroTexto 130">
                <a:extLst>
                  <a:ext uri="{FF2B5EF4-FFF2-40B4-BE49-F238E27FC236}">
                    <a16:creationId xmlns:a16="http://schemas.microsoft.com/office/drawing/2014/main" id="{9BFE8D63-1B10-5C4F-821A-C6F1F2D2B497}"/>
                  </a:ext>
                </a:extLst>
              </p:cNvPr>
              <p:cNvSpPr txBox="1"/>
              <p:nvPr/>
            </p:nvSpPr>
            <p:spPr>
              <a:xfrm rot="21428404">
                <a:off x="10950096" y="5256240"/>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CL" b="1" i="1" smtClean="0">
                              <a:latin typeface="Cambria Math" panose="02040503050406030204" pitchFamily="18" charset="0"/>
                            </a:rPr>
                          </m:ctrlPr>
                        </m:accPr>
                        <m:e>
                          <m:r>
                            <a:rPr lang="es-ES" b="1" i="1" smtClean="0">
                              <a:latin typeface="Cambria Math" panose="02040503050406030204" pitchFamily="18" charset="0"/>
                            </a:rPr>
                            <m:t>𝒙</m:t>
                          </m:r>
                        </m:e>
                      </m:acc>
                    </m:oMath>
                  </m:oMathPara>
                </a14:m>
                <a:endParaRPr lang="es-CL" b="1" dirty="0"/>
              </a:p>
            </p:txBody>
          </p:sp>
        </mc:Choice>
        <mc:Fallback xmlns="">
          <p:sp>
            <p:nvSpPr>
              <p:cNvPr id="131" name="CuadroTexto 130">
                <a:extLst>
                  <a:ext uri="{FF2B5EF4-FFF2-40B4-BE49-F238E27FC236}">
                    <a16:creationId xmlns:a16="http://schemas.microsoft.com/office/drawing/2014/main" id="{9BFE8D63-1B10-5C4F-821A-C6F1F2D2B497}"/>
                  </a:ext>
                </a:extLst>
              </p:cNvPr>
              <p:cNvSpPr txBox="1">
                <a:spLocks noRot="1" noChangeAspect="1" noMove="1" noResize="1" noEditPoints="1" noAdjustHandles="1" noChangeArrowheads="1" noChangeShapeType="1" noTextEdit="1"/>
              </p:cNvSpPr>
              <p:nvPr/>
            </p:nvSpPr>
            <p:spPr>
              <a:xfrm rot="21428404">
                <a:off x="10950096" y="5256240"/>
                <a:ext cx="185948" cy="276999"/>
              </a:xfrm>
              <a:prstGeom prst="rect">
                <a:avLst/>
              </a:prstGeom>
              <a:blipFill>
                <a:blip r:embed="rId14"/>
                <a:stretch>
                  <a:fillRect l="-11765" r="-1176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33" name="CuadroTexto 132">
                <a:extLst>
                  <a:ext uri="{FF2B5EF4-FFF2-40B4-BE49-F238E27FC236}">
                    <a16:creationId xmlns:a16="http://schemas.microsoft.com/office/drawing/2014/main" id="{242B6DE0-3772-9640-AC69-8F1DA11A7630}"/>
                  </a:ext>
                </a:extLst>
              </p:cNvPr>
              <p:cNvSpPr txBox="1"/>
              <p:nvPr/>
            </p:nvSpPr>
            <p:spPr>
              <a:xfrm>
                <a:off x="7666339" y="5476987"/>
                <a:ext cx="328039" cy="315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acc>
                            <m:accPr>
                              <m:chr m:val="̅"/>
                              <m:ctrlPr>
                                <a:rPr lang="es-CL" sz="2000" b="1" i="1" smtClean="0">
                                  <a:latin typeface="Cambria Math" panose="02040503050406030204" pitchFamily="18" charset="0"/>
                                </a:rPr>
                              </m:ctrlPr>
                            </m:accPr>
                            <m:e>
                              <m:r>
                                <a:rPr lang="es-ES" sz="2000" b="1" i="1" smtClean="0">
                                  <a:latin typeface="Cambria Math" panose="02040503050406030204" pitchFamily="18" charset="0"/>
                                </a:rPr>
                                <m:t>𝒙</m:t>
                              </m:r>
                            </m:e>
                          </m:acc>
                        </m:e>
                        <m:sub>
                          <m:r>
                            <a:rPr lang="es-ES" sz="2000" b="1" i="1" smtClean="0">
                              <a:latin typeface="Cambria Math" panose="02040503050406030204" pitchFamily="18" charset="0"/>
                            </a:rPr>
                            <m:t>𝟏</m:t>
                          </m:r>
                        </m:sub>
                      </m:sSub>
                    </m:oMath>
                  </m:oMathPara>
                </a14:m>
                <a:endParaRPr lang="es-CL" sz="2000" b="1" dirty="0"/>
              </a:p>
            </p:txBody>
          </p:sp>
        </mc:Choice>
        <mc:Fallback xmlns="">
          <p:sp>
            <p:nvSpPr>
              <p:cNvPr id="133" name="CuadroTexto 132">
                <a:extLst>
                  <a:ext uri="{FF2B5EF4-FFF2-40B4-BE49-F238E27FC236}">
                    <a16:creationId xmlns:a16="http://schemas.microsoft.com/office/drawing/2014/main" id="{242B6DE0-3772-9640-AC69-8F1DA11A7630}"/>
                  </a:ext>
                </a:extLst>
              </p:cNvPr>
              <p:cNvSpPr txBox="1">
                <a:spLocks noRot="1" noChangeAspect="1" noMove="1" noResize="1" noEditPoints="1" noAdjustHandles="1" noChangeArrowheads="1" noChangeShapeType="1" noTextEdit="1"/>
              </p:cNvSpPr>
              <p:nvPr/>
            </p:nvSpPr>
            <p:spPr>
              <a:xfrm>
                <a:off x="7666339" y="5476987"/>
                <a:ext cx="328039" cy="315149"/>
              </a:xfrm>
              <a:prstGeom prst="rect">
                <a:avLst/>
              </a:prstGeom>
              <a:blipFill>
                <a:blip r:embed="rId15"/>
                <a:stretch>
                  <a:fillRect l="-11111" r="-7407" b="-1153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34" name="CuadroTexto 133">
                <a:extLst>
                  <a:ext uri="{FF2B5EF4-FFF2-40B4-BE49-F238E27FC236}">
                    <a16:creationId xmlns:a16="http://schemas.microsoft.com/office/drawing/2014/main" id="{732BEDF8-A857-4743-A1AC-7E2203EDA967}"/>
                  </a:ext>
                </a:extLst>
              </p:cNvPr>
              <p:cNvSpPr txBox="1"/>
              <p:nvPr/>
            </p:nvSpPr>
            <p:spPr>
              <a:xfrm>
                <a:off x="8206915" y="5484359"/>
                <a:ext cx="3358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acc>
                            <m:accPr>
                              <m:chr m:val="̅"/>
                              <m:ctrlPr>
                                <a:rPr lang="es-CL" sz="2000" b="1" i="1" smtClean="0">
                                  <a:latin typeface="Cambria Math" panose="02040503050406030204" pitchFamily="18" charset="0"/>
                                </a:rPr>
                              </m:ctrlPr>
                            </m:accPr>
                            <m:e>
                              <m:r>
                                <a:rPr lang="es-ES" sz="2000" b="1" i="1" smtClean="0">
                                  <a:latin typeface="Cambria Math" panose="02040503050406030204" pitchFamily="18" charset="0"/>
                                </a:rPr>
                                <m:t>𝒙</m:t>
                              </m:r>
                            </m:e>
                          </m:acc>
                        </m:e>
                        <m:sub>
                          <m:r>
                            <a:rPr lang="es-ES" sz="2000" b="1" i="1" smtClean="0">
                              <a:latin typeface="Cambria Math" panose="02040503050406030204" pitchFamily="18" charset="0"/>
                            </a:rPr>
                            <m:t>𝟐</m:t>
                          </m:r>
                        </m:sub>
                      </m:sSub>
                    </m:oMath>
                  </m:oMathPara>
                </a14:m>
                <a:endParaRPr lang="es-CL" sz="2000" b="1" dirty="0"/>
              </a:p>
            </p:txBody>
          </p:sp>
        </mc:Choice>
        <mc:Fallback xmlns="">
          <p:sp>
            <p:nvSpPr>
              <p:cNvPr id="134" name="CuadroTexto 133">
                <a:extLst>
                  <a:ext uri="{FF2B5EF4-FFF2-40B4-BE49-F238E27FC236}">
                    <a16:creationId xmlns:a16="http://schemas.microsoft.com/office/drawing/2014/main" id="{732BEDF8-A857-4743-A1AC-7E2203EDA967}"/>
                  </a:ext>
                </a:extLst>
              </p:cNvPr>
              <p:cNvSpPr txBox="1">
                <a:spLocks noRot="1" noChangeAspect="1" noMove="1" noResize="1" noEditPoints="1" noAdjustHandles="1" noChangeArrowheads="1" noChangeShapeType="1" noTextEdit="1"/>
              </p:cNvSpPr>
              <p:nvPr/>
            </p:nvSpPr>
            <p:spPr>
              <a:xfrm>
                <a:off x="8206915" y="5484359"/>
                <a:ext cx="335896" cy="307777"/>
              </a:xfrm>
              <a:prstGeom prst="rect">
                <a:avLst/>
              </a:prstGeom>
              <a:blipFill>
                <a:blip r:embed="rId16"/>
                <a:stretch>
                  <a:fillRect l="-11111" r="-7407" b="-16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35" name="CuadroTexto 134">
                <a:extLst>
                  <a:ext uri="{FF2B5EF4-FFF2-40B4-BE49-F238E27FC236}">
                    <a16:creationId xmlns:a16="http://schemas.microsoft.com/office/drawing/2014/main" id="{A3AFE933-CA01-BF46-8DBE-6DEAFCD149BC}"/>
                  </a:ext>
                </a:extLst>
              </p:cNvPr>
              <p:cNvSpPr txBox="1"/>
              <p:nvPr/>
            </p:nvSpPr>
            <p:spPr>
              <a:xfrm>
                <a:off x="10245144" y="5484359"/>
                <a:ext cx="34574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acc>
                            <m:accPr>
                              <m:chr m:val="̅"/>
                              <m:ctrlPr>
                                <a:rPr lang="es-CL" sz="2000" b="1" i="1" smtClean="0">
                                  <a:latin typeface="Cambria Math" panose="02040503050406030204" pitchFamily="18" charset="0"/>
                                </a:rPr>
                              </m:ctrlPr>
                            </m:accPr>
                            <m:e>
                              <m:r>
                                <a:rPr lang="es-ES" sz="2000" b="1" i="1" smtClean="0">
                                  <a:latin typeface="Cambria Math" panose="02040503050406030204" pitchFamily="18" charset="0"/>
                                </a:rPr>
                                <m:t>𝒙</m:t>
                              </m:r>
                            </m:e>
                          </m:acc>
                        </m:e>
                        <m:sub>
                          <m:r>
                            <a:rPr lang="es-ES" sz="2000" b="1" i="1" smtClean="0">
                              <a:latin typeface="Cambria Math" panose="02040503050406030204" pitchFamily="18" charset="0"/>
                            </a:rPr>
                            <m:t>𝒏</m:t>
                          </m:r>
                        </m:sub>
                      </m:sSub>
                    </m:oMath>
                  </m:oMathPara>
                </a14:m>
                <a:endParaRPr lang="es-CL" sz="2000" b="1" dirty="0"/>
              </a:p>
            </p:txBody>
          </p:sp>
        </mc:Choice>
        <mc:Fallback xmlns="">
          <p:sp>
            <p:nvSpPr>
              <p:cNvPr id="135" name="CuadroTexto 134">
                <a:extLst>
                  <a:ext uri="{FF2B5EF4-FFF2-40B4-BE49-F238E27FC236}">
                    <a16:creationId xmlns:a16="http://schemas.microsoft.com/office/drawing/2014/main" id="{A3AFE933-CA01-BF46-8DBE-6DEAFCD149BC}"/>
                  </a:ext>
                </a:extLst>
              </p:cNvPr>
              <p:cNvSpPr txBox="1">
                <a:spLocks noRot="1" noChangeAspect="1" noMove="1" noResize="1" noEditPoints="1" noAdjustHandles="1" noChangeArrowheads="1" noChangeShapeType="1" noTextEdit="1"/>
              </p:cNvSpPr>
              <p:nvPr/>
            </p:nvSpPr>
            <p:spPr>
              <a:xfrm>
                <a:off x="10245144" y="5484359"/>
                <a:ext cx="345744" cy="307777"/>
              </a:xfrm>
              <a:prstGeom prst="rect">
                <a:avLst/>
              </a:prstGeom>
              <a:blipFill>
                <a:blip r:embed="rId17"/>
                <a:stretch>
                  <a:fillRect l="-7143" r="-3571" b="-8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36" name="CuadroTexto 135">
                <a:extLst>
                  <a:ext uri="{FF2B5EF4-FFF2-40B4-BE49-F238E27FC236}">
                    <a16:creationId xmlns:a16="http://schemas.microsoft.com/office/drawing/2014/main" id="{0D45E488-8E65-5E42-9CFD-C0589FFE635F}"/>
                  </a:ext>
                </a:extLst>
              </p:cNvPr>
              <p:cNvSpPr txBox="1"/>
              <p:nvPr/>
            </p:nvSpPr>
            <p:spPr>
              <a:xfrm>
                <a:off x="8853210" y="5484359"/>
                <a:ext cx="752835" cy="307777"/>
              </a:xfrm>
              <a:prstGeom prst="rect">
                <a:avLst/>
              </a:prstGeom>
              <a:noFill/>
            </p:spPr>
            <p:txBody>
              <a:bodyPr wrap="none" lIns="0" tIns="0" rIns="0" bIns="0" rtlCol="0">
                <a:spAutoFit/>
              </a:bodyPr>
              <a:lstStyle/>
              <a:p>
                <a14:m>
                  <m:oMath xmlns:m="http://schemas.openxmlformats.org/officeDocument/2006/math">
                    <m:sSub>
                      <m:sSubPr>
                        <m:ctrlPr>
                          <a:rPr lang="es-CL" sz="2000" b="1" i="1" smtClean="0">
                            <a:latin typeface="Cambria Math" panose="02040503050406030204" pitchFamily="18" charset="0"/>
                          </a:rPr>
                        </m:ctrlPr>
                      </m:sSubPr>
                      <m:e>
                        <m:acc>
                          <m:accPr>
                            <m:chr m:val="̅"/>
                            <m:ctrlPr>
                              <a:rPr lang="es-CL" sz="2000" b="1" i="1" smtClean="0">
                                <a:latin typeface="Cambria Math" panose="02040503050406030204" pitchFamily="18" charset="0"/>
                              </a:rPr>
                            </m:ctrlPr>
                          </m:accPr>
                          <m:e>
                            <m:r>
                              <a:rPr lang="es-ES" sz="2000" b="1" i="1" smtClean="0">
                                <a:latin typeface="Cambria Math" panose="02040503050406030204" pitchFamily="18" charset="0"/>
                              </a:rPr>
                              <m:t>𝒙</m:t>
                            </m:r>
                          </m:e>
                        </m:acc>
                      </m:e>
                      <m:sub>
                        <m:r>
                          <a:rPr lang="es-ES" sz="2000" b="1" i="1" smtClean="0">
                            <a:latin typeface="Cambria Math" panose="02040503050406030204" pitchFamily="18" charset="0"/>
                          </a:rPr>
                          <m:t>𝟑</m:t>
                        </m:r>
                      </m:sub>
                    </m:sSub>
                  </m:oMath>
                </a14:m>
                <a:r>
                  <a:rPr lang="es-CL" sz="2000" b="1" dirty="0"/>
                  <a:t>    ….</a:t>
                </a:r>
              </a:p>
            </p:txBody>
          </p:sp>
        </mc:Choice>
        <mc:Fallback xmlns="">
          <p:sp>
            <p:nvSpPr>
              <p:cNvPr id="136" name="CuadroTexto 135">
                <a:extLst>
                  <a:ext uri="{FF2B5EF4-FFF2-40B4-BE49-F238E27FC236}">
                    <a16:creationId xmlns:a16="http://schemas.microsoft.com/office/drawing/2014/main" id="{0D45E488-8E65-5E42-9CFD-C0589FFE635F}"/>
                  </a:ext>
                </a:extLst>
              </p:cNvPr>
              <p:cNvSpPr txBox="1">
                <a:spLocks noRot="1" noChangeAspect="1" noMove="1" noResize="1" noEditPoints="1" noAdjustHandles="1" noChangeArrowheads="1" noChangeShapeType="1" noTextEdit="1"/>
              </p:cNvSpPr>
              <p:nvPr/>
            </p:nvSpPr>
            <p:spPr>
              <a:xfrm>
                <a:off x="8853210" y="5484359"/>
                <a:ext cx="752835" cy="307777"/>
              </a:xfrm>
              <a:prstGeom prst="rect">
                <a:avLst/>
              </a:prstGeom>
              <a:blipFill>
                <a:blip r:embed="rId18"/>
                <a:stretch>
                  <a:fillRect l="-8197" t="-28000" r="-18033" b="-48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37" name="CuadroTexto 136">
                <a:extLst>
                  <a:ext uri="{FF2B5EF4-FFF2-40B4-BE49-F238E27FC236}">
                    <a16:creationId xmlns:a16="http://schemas.microsoft.com/office/drawing/2014/main" id="{BCF94AF9-9712-E345-8035-2D95B370462F}"/>
                  </a:ext>
                </a:extLst>
              </p:cNvPr>
              <p:cNvSpPr txBox="1"/>
              <p:nvPr/>
            </p:nvSpPr>
            <p:spPr>
              <a:xfrm>
                <a:off x="6874325" y="4928788"/>
                <a:ext cx="43561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𝒑</m:t>
                          </m:r>
                        </m:e>
                        <m:sub>
                          <m:r>
                            <a:rPr lang="es-ES" sz="2000" b="1" i="1" smtClean="0">
                              <a:latin typeface="Cambria Math" panose="02040503050406030204" pitchFamily="18" charset="0"/>
                            </a:rPr>
                            <m:t>𝟏</m:t>
                          </m:r>
                        </m:sub>
                      </m:sSub>
                    </m:oMath>
                  </m:oMathPara>
                </a14:m>
                <a:endParaRPr lang="es-CL" sz="1600" b="1" dirty="0"/>
              </a:p>
            </p:txBody>
          </p:sp>
        </mc:Choice>
        <mc:Fallback xmlns="">
          <p:sp>
            <p:nvSpPr>
              <p:cNvPr id="137" name="CuadroTexto 136">
                <a:extLst>
                  <a:ext uri="{FF2B5EF4-FFF2-40B4-BE49-F238E27FC236}">
                    <a16:creationId xmlns:a16="http://schemas.microsoft.com/office/drawing/2014/main" id="{BCF94AF9-9712-E345-8035-2D95B370462F}"/>
                  </a:ext>
                </a:extLst>
              </p:cNvPr>
              <p:cNvSpPr txBox="1">
                <a:spLocks noRot="1" noChangeAspect="1" noMove="1" noResize="1" noEditPoints="1" noAdjustHandles="1" noChangeArrowheads="1" noChangeShapeType="1" noTextEdit="1"/>
              </p:cNvSpPr>
              <p:nvPr/>
            </p:nvSpPr>
            <p:spPr>
              <a:xfrm>
                <a:off x="6874325" y="4928788"/>
                <a:ext cx="435610" cy="307777"/>
              </a:xfrm>
              <a:prstGeom prst="rect">
                <a:avLst/>
              </a:prstGeom>
              <a:blipFill>
                <a:blip r:embed="rId5"/>
                <a:stretch>
                  <a:fillRect l="-2857" b="-24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38" name="CuadroTexto 137">
                <a:extLst>
                  <a:ext uri="{FF2B5EF4-FFF2-40B4-BE49-F238E27FC236}">
                    <a16:creationId xmlns:a16="http://schemas.microsoft.com/office/drawing/2014/main" id="{3D6794F4-0F4B-2F4E-BB1C-ADD3AC679D01}"/>
                  </a:ext>
                </a:extLst>
              </p:cNvPr>
              <p:cNvSpPr txBox="1"/>
              <p:nvPr/>
            </p:nvSpPr>
            <p:spPr>
              <a:xfrm>
                <a:off x="6848227" y="4468279"/>
                <a:ext cx="43561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𝒑</m:t>
                          </m:r>
                        </m:e>
                        <m:sub>
                          <m:r>
                            <a:rPr lang="es-ES" sz="2000" b="1" i="1" smtClean="0">
                              <a:latin typeface="Cambria Math" panose="02040503050406030204" pitchFamily="18" charset="0"/>
                            </a:rPr>
                            <m:t>𝟐</m:t>
                          </m:r>
                        </m:sub>
                      </m:sSub>
                    </m:oMath>
                  </m:oMathPara>
                </a14:m>
                <a:endParaRPr lang="es-CL" sz="1600" b="1" dirty="0"/>
              </a:p>
            </p:txBody>
          </p:sp>
        </mc:Choice>
        <mc:Fallback xmlns="">
          <p:sp>
            <p:nvSpPr>
              <p:cNvPr id="138" name="CuadroTexto 137">
                <a:extLst>
                  <a:ext uri="{FF2B5EF4-FFF2-40B4-BE49-F238E27FC236}">
                    <a16:creationId xmlns:a16="http://schemas.microsoft.com/office/drawing/2014/main" id="{3D6794F4-0F4B-2F4E-BB1C-ADD3AC679D01}"/>
                  </a:ext>
                </a:extLst>
              </p:cNvPr>
              <p:cNvSpPr txBox="1">
                <a:spLocks noRot="1" noChangeAspect="1" noMove="1" noResize="1" noEditPoints="1" noAdjustHandles="1" noChangeArrowheads="1" noChangeShapeType="1" noTextEdit="1"/>
              </p:cNvSpPr>
              <p:nvPr/>
            </p:nvSpPr>
            <p:spPr>
              <a:xfrm>
                <a:off x="6848227" y="4468279"/>
                <a:ext cx="435610" cy="307777"/>
              </a:xfrm>
              <a:prstGeom prst="rect">
                <a:avLst/>
              </a:prstGeom>
              <a:blipFill>
                <a:blip r:embed="rId19"/>
                <a:stretch>
                  <a:fillRect l="-2857" b="-28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39" name="CuadroTexto 138">
                <a:extLst>
                  <a:ext uri="{FF2B5EF4-FFF2-40B4-BE49-F238E27FC236}">
                    <a16:creationId xmlns:a16="http://schemas.microsoft.com/office/drawing/2014/main" id="{A1B2D385-F3B2-794A-A9EF-A17B517267D9}"/>
                  </a:ext>
                </a:extLst>
              </p:cNvPr>
              <p:cNvSpPr txBox="1"/>
              <p:nvPr/>
            </p:nvSpPr>
            <p:spPr>
              <a:xfrm>
                <a:off x="6862171" y="4043244"/>
                <a:ext cx="43561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𝒑</m:t>
                          </m:r>
                        </m:e>
                        <m:sub>
                          <m:r>
                            <a:rPr lang="es-ES" sz="2000" b="1" i="1" smtClean="0">
                              <a:latin typeface="Cambria Math" panose="02040503050406030204" pitchFamily="18" charset="0"/>
                            </a:rPr>
                            <m:t>𝟑</m:t>
                          </m:r>
                        </m:sub>
                      </m:sSub>
                    </m:oMath>
                  </m:oMathPara>
                </a14:m>
                <a:endParaRPr lang="es-CL" sz="1600" b="1" dirty="0"/>
              </a:p>
            </p:txBody>
          </p:sp>
        </mc:Choice>
        <mc:Fallback xmlns="">
          <p:sp>
            <p:nvSpPr>
              <p:cNvPr id="139" name="CuadroTexto 138">
                <a:extLst>
                  <a:ext uri="{FF2B5EF4-FFF2-40B4-BE49-F238E27FC236}">
                    <a16:creationId xmlns:a16="http://schemas.microsoft.com/office/drawing/2014/main" id="{A1B2D385-F3B2-794A-A9EF-A17B517267D9}"/>
                  </a:ext>
                </a:extLst>
              </p:cNvPr>
              <p:cNvSpPr txBox="1">
                <a:spLocks noRot="1" noChangeAspect="1" noMove="1" noResize="1" noEditPoints="1" noAdjustHandles="1" noChangeArrowheads="1" noChangeShapeType="1" noTextEdit="1"/>
              </p:cNvSpPr>
              <p:nvPr/>
            </p:nvSpPr>
            <p:spPr>
              <a:xfrm>
                <a:off x="6862171" y="4043244"/>
                <a:ext cx="435610" cy="307777"/>
              </a:xfrm>
              <a:prstGeom prst="rect">
                <a:avLst/>
              </a:prstGeom>
              <a:blipFill>
                <a:blip r:embed="rId20"/>
                <a:stretch>
                  <a:fillRect l="-2857" b="-24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40" name="CuadroTexto 139">
                <a:extLst>
                  <a:ext uri="{FF2B5EF4-FFF2-40B4-BE49-F238E27FC236}">
                    <a16:creationId xmlns:a16="http://schemas.microsoft.com/office/drawing/2014/main" id="{FB197D2C-3B77-4745-B385-AC88A6A02F3B}"/>
                  </a:ext>
                </a:extLst>
              </p:cNvPr>
              <p:cNvSpPr txBox="1"/>
              <p:nvPr/>
            </p:nvSpPr>
            <p:spPr>
              <a:xfrm>
                <a:off x="6907213" y="2989964"/>
                <a:ext cx="43561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000" b="1" i="1" smtClean="0">
                              <a:latin typeface="Cambria Math" panose="02040503050406030204" pitchFamily="18" charset="0"/>
                            </a:rPr>
                          </m:ctrlPr>
                        </m:sSubPr>
                        <m:e>
                          <m:r>
                            <a:rPr lang="es-ES" sz="2000" b="1" i="1" smtClean="0">
                              <a:latin typeface="Cambria Math" panose="02040503050406030204" pitchFamily="18" charset="0"/>
                            </a:rPr>
                            <m:t>𝒑</m:t>
                          </m:r>
                        </m:e>
                        <m:sub>
                          <m:r>
                            <a:rPr lang="es-ES" sz="2000" b="1" i="1" smtClean="0">
                              <a:latin typeface="Cambria Math" panose="02040503050406030204" pitchFamily="18" charset="0"/>
                            </a:rPr>
                            <m:t>𝒏</m:t>
                          </m:r>
                        </m:sub>
                      </m:sSub>
                    </m:oMath>
                  </m:oMathPara>
                </a14:m>
                <a:endParaRPr lang="es-CL" sz="1600" b="1" dirty="0"/>
              </a:p>
            </p:txBody>
          </p:sp>
        </mc:Choice>
        <mc:Fallback xmlns="">
          <p:sp>
            <p:nvSpPr>
              <p:cNvPr id="140" name="CuadroTexto 139">
                <a:extLst>
                  <a:ext uri="{FF2B5EF4-FFF2-40B4-BE49-F238E27FC236}">
                    <a16:creationId xmlns:a16="http://schemas.microsoft.com/office/drawing/2014/main" id="{FB197D2C-3B77-4745-B385-AC88A6A02F3B}"/>
                  </a:ext>
                </a:extLst>
              </p:cNvPr>
              <p:cNvSpPr txBox="1">
                <a:spLocks noRot="1" noChangeAspect="1" noMove="1" noResize="1" noEditPoints="1" noAdjustHandles="1" noChangeArrowheads="1" noChangeShapeType="1" noTextEdit="1"/>
              </p:cNvSpPr>
              <p:nvPr/>
            </p:nvSpPr>
            <p:spPr>
              <a:xfrm>
                <a:off x="6907213" y="2989964"/>
                <a:ext cx="435610" cy="307777"/>
              </a:xfrm>
              <a:prstGeom prst="rect">
                <a:avLst/>
              </a:prstGeom>
              <a:blipFill>
                <a:blip r:embed="rId21"/>
                <a:stretch>
                  <a:fillRect l="-2778" b="-24000"/>
                </a:stretch>
              </a:blipFill>
            </p:spPr>
            <p:txBody>
              <a:bodyPr/>
              <a:lstStyle/>
              <a:p>
                <a:r>
                  <a:rPr lang="es-CL">
                    <a:noFill/>
                  </a:rPr>
                  <a:t> </a:t>
                </a:r>
              </a:p>
            </p:txBody>
          </p:sp>
        </mc:Fallback>
      </mc:AlternateContent>
      <p:sp>
        <p:nvSpPr>
          <p:cNvPr id="141" name="Rectángulo 140">
            <a:extLst>
              <a:ext uri="{FF2B5EF4-FFF2-40B4-BE49-F238E27FC236}">
                <a16:creationId xmlns:a16="http://schemas.microsoft.com/office/drawing/2014/main" id="{57DCF0EE-1805-904E-B87D-6C77B2DCD806}"/>
              </a:ext>
            </a:extLst>
          </p:cNvPr>
          <p:cNvSpPr/>
          <p:nvPr/>
        </p:nvSpPr>
        <p:spPr>
          <a:xfrm>
            <a:off x="7666339" y="5118100"/>
            <a:ext cx="207661" cy="300894"/>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2" name="Rectángulo 141">
            <a:extLst>
              <a:ext uri="{FF2B5EF4-FFF2-40B4-BE49-F238E27FC236}">
                <a16:creationId xmlns:a16="http://schemas.microsoft.com/office/drawing/2014/main" id="{8C0E91CC-C1CE-F941-9217-1CEC5BB7E51B}"/>
              </a:ext>
            </a:extLst>
          </p:cNvPr>
          <p:cNvSpPr/>
          <p:nvPr/>
        </p:nvSpPr>
        <p:spPr>
          <a:xfrm>
            <a:off x="10245144" y="5118100"/>
            <a:ext cx="207661" cy="300894"/>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3" name="Rectángulo 142">
            <a:extLst>
              <a:ext uri="{FF2B5EF4-FFF2-40B4-BE49-F238E27FC236}">
                <a16:creationId xmlns:a16="http://schemas.microsoft.com/office/drawing/2014/main" id="{ECB5BCA0-394C-2742-8B3E-E63A07875FF0}"/>
              </a:ext>
            </a:extLst>
          </p:cNvPr>
          <p:cNvSpPr/>
          <p:nvPr/>
        </p:nvSpPr>
        <p:spPr>
          <a:xfrm>
            <a:off x="8206915" y="4468278"/>
            <a:ext cx="207659" cy="95071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4" name="Rectángulo 143">
            <a:extLst>
              <a:ext uri="{FF2B5EF4-FFF2-40B4-BE49-F238E27FC236}">
                <a16:creationId xmlns:a16="http://schemas.microsoft.com/office/drawing/2014/main" id="{37FE2D18-B0DD-524B-AA2B-E7D436B34069}"/>
              </a:ext>
            </a:extLst>
          </p:cNvPr>
          <p:cNvSpPr/>
          <p:nvPr/>
        </p:nvSpPr>
        <p:spPr>
          <a:xfrm>
            <a:off x="8813498" y="3733805"/>
            <a:ext cx="200790" cy="168518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5" name="Rectángulo 144">
            <a:extLst>
              <a:ext uri="{FF2B5EF4-FFF2-40B4-BE49-F238E27FC236}">
                <a16:creationId xmlns:a16="http://schemas.microsoft.com/office/drawing/2014/main" id="{6E533978-EFD2-2E4B-BDA7-6AD27D1DD5D7}"/>
              </a:ext>
            </a:extLst>
          </p:cNvPr>
          <p:cNvSpPr/>
          <p:nvPr/>
        </p:nvSpPr>
        <p:spPr>
          <a:xfrm>
            <a:off x="9354072" y="4453430"/>
            <a:ext cx="207659" cy="95071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6" name="Rectángulo 145">
            <a:extLst>
              <a:ext uri="{FF2B5EF4-FFF2-40B4-BE49-F238E27FC236}">
                <a16:creationId xmlns:a16="http://schemas.microsoft.com/office/drawing/2014/main" id="{6130D3F9-C337-4640-BBB1-4E432B1B598D}"/>
              </a:ext>
            </a:extLst>
          </p:cNvPr>
          <p:cNvSpPr/>
          <p:nvPr/>
        </p:nvSpPr>
        <p:spPr>
          <a:xfrm>
            <a:off x="9857413" y="4831681"/>
            <a:ext cx="207659" cy="572464"/>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177377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media muestral</a:t>
            </a:r>
          </a:p>
        </p:txBody>
      </p:sp>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38CA801F-BDE7-3C46-9C17-A8BE8D46E0ED}"/>
                  </a:ext>
                </a:extLst>
              </p:cNvPr>
              <p:cNvSpPr/>
              <p:nvPr/>
            </p:nvSpPr>
            <p:spPr>
              <a:xfrm>
                <a:off x="1696453" y="1423098"/>
                <a:ext cx="9494712" cy="1015663"/>
              </a:xfrm>
              <a:prstGeom prst="rect">
                <a:avLst/>
              </a:prstGeom>
            </p:spPr>
            <p:txBody>
              <a:bodyPr wrap="square">
                <a:spAutoFit/>
              </a:bodyPr>
              <a:lstStyle/>
              <a:p>
                <a:pPr algn="just"/>
                <a:r>
                  <a:rPr lang="es-ES" sz="2000" dirty="0"/>
                  <a:t>Cuando </a:t>
                </a:r>
                <a14:m>
                  <m:oMath xmlns:m="http://schemas.openxmlformats.org/officeDocument/2006/math">
                    <m:r>
                      <a:rPr lang="es-ES" sz="2000" b="0" i="1" smtClean="0">
                        <a:latin typeface="Cambria Math" panose="02040503050406030204" pitchFamily="18" charset="0"/>
                      </a:rPr>
                      <m:t>𝑛</m:t>
                    </m:r>
                    <m:r>
                      <a:rPr lang="es-ES" sz="2000" b="0" i="1" smtClean="0">
                        <a:latin typeface="Cambria Math" panose="02040503050406030204" pitchFamily="18" charset="0"/>
                        <a:ea typeface="Cambria Math" panose="02040503050406030204" pitchFamily="18" charset="0"/>
                      </a:rPr>
                      <m:t>→∞</m:t>
                    </m:r>
                  </m:oMath>
                </a14:m>
                <a:r>
                  <a:rPr lang="es-ES" sz="2000" dirty="0"/>
                  <a:t>, se puede observar que la función de probabilidad se aproxima a la función de densidad de la distribución normal, con idéntica esperanza y varianza </a:t>
                </a:r>
                <a:r>
                  <a:rPr lang="es-ES" sz="2000" b="1" dirty="0">
                    <a:solidFill>
                      <a:schemeClr val="accent6">
                        <a:lumMod val="50000"/>
                      </a:schemeClr>
                    </a:solidFill>
                  </a:rPr>
                  <a:t>inversamente proporcional al tamaño </a:t>
                </a:r>
                <a:r>
                  <a:rPr lang="es-ES" sz="2000" b="1" dirty="0" err="1">
                    <a:solidFill>
                      <a:schemeClr val="accent6">
                        <a:lumMod val="50000"/>
                      </a:schemeClr>
                    </a:solidFill>
                  </a:rPr>
                  <a:t>muestral</a:t>
                </a:r>
                <a:r>
                  <a:rPr lang="es-ES" sz="2000" b="1" dirty="0">
                    <a:solidFill>
                      <a:schemeClr val="accent6">
                        <a:lumMod val="50000"/>
                      </a:schemeClr>
                    </a:solidFill>
                  </a:rPr>
                  <a:t>.</a:t>
                </a:r>
                <a:endParaRPr lang="es-CL" sz="2000" dirty="0"/>
              </a:p>
            </p:txBody>
          </p:sp>
        </mc:Choice>
        <mc:Fallback xmlns="">
          <p:sp>
            <p:nvSpPr>
              <p:cNvPr id="20" name="Rectángulo 19">
                <a:extLst>
                  <a:ext uri="{FF2B5EF4-FFF2-40B4-BE49-F238E27FC236}">
                    <a16:creationId xmlns:a16="http://schemas.microsoft.com/office/drawing/2014/main" id="{38CA801F-BDE7-3C46-9C17-A8BE8D46E0ED}"/>
                  </a:ext>
                </a:extLst>
              </p:cNvPr>
              <p:cNvSpPr>
                <a:spLocks noRot="1" noChangeAspect="1" noMove="1" noResize="1" noEditPoints="1" noAdjustHandles="1" noChangeArrowheads="1" noChangeShapeType="1" noTextEdit="1"/>
              </p:cNvSpPr>
              <p:nvPr/>
            </p:nvSpPr>
            <p:spPr>
              <a:xfrm>
                <a:off x="1696453" y="1423098"/>
                <a:ext cx="9494712" cy="1015663"/>
              </a:xfrm>
              <a:prstGeom prst="rect">
                <a:avLst/>
              </a:prstGeom>
              <a:blipFill>
                <a:blip r:embed="rId2"/>
                <a:stretch>
                  <a:fillRect l="-668" t="-2469" r="-668" b="-9877"/>
                </a:stretch>
              </a:blipFill>
            </p:spPr>
            <p:txBody>
              <a:bodyPr/>
              <a:lstStyle/>
              <a:p>
                <a:r>
                  <a:rPr lang="es-CL">
                    <a:noFill/>
                  </a:rPr>
                  <a:t> </a:t>
                </a:r>
              </a:p>
            </p:txBody>
          </p:sp>
        </mc:Fallback>
      </mc:AlternateContent>
      <p:sp>
        <p:nvSpPr>
          <p:cNvPr id="21" name="Rectángulo 20">
            <a:extLst>
              <a:ext uri="{FF2B5EF4-FFF2-40B4-BE49-F238E27FC236}">
                <a16:creationId xmlns:a16="http://schemas.microsoft.com/office/drawing/2014/main" id="{649207F9-D688-D942-BE56-E29A3179B46D}"/>
              </a:ext>
            </a:extLst>
          </p:cNvPr>
          <p:cNvSpPr/>
          <p:nvPr/>
        </p:nvSpPr>
        <p:spPr>
          <a:xfrm>
            <a:off x="1696453" y="5662407"/>
            <a:ext cx="9494712" cy="707886"/>
          </a:xfrm>
          <a:prstGeom prst="rect">
            <a:avLst/>
          </a:prstGeom>
        </p:spPr>
        <p:txBody>
          <a:bodyPr wrap="square">
            <a:spAutoFit/>
          </a:bodyPr>
          <a:lstStyle/>
          <a:p>
            <a:pPr algn="just"/>
            <a:r>
              <a:rPr lang="es-ES" sz="2000" dirty="0"/>
              <a:t>Este comportamiento NO </a:t>
            </a:r>
            <a:r>
              <a:rPr lang="es-ES" sz="2000"/>
              <a:t>es casual, </a:t>
            </a:r>
            <a:r>
              <a:rPr lang="es-ES" sz="2000" dirty="0"/>
              <a:t>sino consecuencia de un importantísimo resultado que se resume en el siguiente teorema:</a:t>
            </a:r>
            <a:endParaRPr lang="es-CL" sz="2000" dirty="0"/>
          </a:p>
        </p:txBody>
      </p:sp>
      <p:pic>
        <p:nvPicPr>
          <p:cNvPr id="5" name="Imagen 4" descr="Gráfico, Histograma&#10;&#10;Descripción generada automáticamente">
            <a:extLst>
              <a:ext uri="{FF2B5EF4-FFF2-40B4-BE49-F238E27FC236}">
                <a16:creationId xmlns:a16="http://schemas.microsoft.com/office/drawing/2014/main" id="{0018407B-F5F4-BB4B-948F-24D68E9E6497}"/>
              </a:ext>
            </a:extLst>
          </p:cNvPr>
          <p:cNvPicPr>
            <a:picLocks noChangeAspect="1"/>
          </p:cNvPicPr>
          <p:nvPr/>
        </p:nvPicPr>
        <p:blipFill rotWithShape="1">
          <a:blip r:embed="rId3"/>
          <a:srcRect t="6109"/>
          <a:stretch/>
        </p:blipFill>
        <p:spPr>
          <a:xfrm>
            <a:off x="2946133" y="3069282"/>
            <a:ext cx="2860108" cy="2108495"/>
          </a:xfrm>
          <a:prstGeom prst="rect">
            <a:avLst/>
          </a:prstGeom>
        </p:spPr>
      </p:pic>
      <p:pic>
        <p:nvPicPr>
          <p:cNvPr id="22" name="Imagen 21" descr="Gráfico, Histograma&#10;&#10;Descripción generada automáticamente">
            <a:extLst>
              <a:ext uri="{FF2B5EF4-FFF2-40B4-BE49-F238E27FC236}">
                <a16:creationId xmlns:a16="http://schemas.microsoft.com/office/drawing/2014/main" id="{7954638E-40AF-924E-8954-F9B3BACBF9F2}"/>
              </a:ext>
            </a:extLst>
          </p:cNvPr>
          <p:cNvPicPr>
            <a:picLocks noChangeAspect="1"/>
          </p:cNvPicPr>
          <p:nvPr/>
        </p:nvPicPr>
        <p:blipFill rotWithShape="1">
          <a:blip r:embed="rId4"/>
          <a:srcRect t="5533"/>
          <a:stretch/>
        </p:blipFill>
        <p:spPr>
          <a:xfrm>
            <a:off x="6821802" y="3064932"/>
            <a:ext cx="2692953" cy="2108496"/>
          </a:xfrm>
          <a:prstGeom prst="rect">
            <a:avLst/>
          </a:prstGeom>
        </p:spPr>
      </p:pic>
      <mc:AlternateContent xmlns:mc="http://schemas.openxmlformats.org/markup-compatibility/2006" xmlns:a14="http://schemas.microsoft.com/office/drawing/2010/main">
        <mc:Choice Requires="a14">
          <p:sp>
            <p:nvSpPr>
              <p:cNvPr id="23" name="Rectángulo 22">
                <a:extLst>
                  <a:ext uri="{FF2B5EF4-FFF2-40B4-BE49-F238E27FC236}">
                    <a16:creationId xmlns:a16="http://schemas.microsoft.com/office/drawing/2014/main" id="{810339B2-5D8E-6D40-8FEF-081C38848C4D}"/>
                  </a:ext>
                </a:extLst>
              </p:cNvPr>
              <p:cNvSpPr/>
              <p:nvPr/>
            </p:nvSpPr>
            <p:spPr>
              <a:xfrm>
                <a:off x="5806241" y="3781134"/>
                <a:ext cx="892360"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𝑛</m:t>
                      </m:r>
                      <m:r>
                        <a:rPr lang="es-ES" i="1">
                          <a:latin typeface="Cambria Math" panose="02040503050406030204" pitchFamily="18" charset="0"/>
                          <a:ea typeface="Cambria Math" panose="02040503050406030204" pitchFamily="18" charset="0"/>
                        </a:rPr>
                        <m:t>→</m:t>
                      </m:r>
                      <m:r>
                        <a:rPr lang="es-ES" i="1" smtClean="0">
                          <a:latin typeface="Cambria Math" panose="02040503050406030204" pitchFamily="18" charset="0"/>
                          <a:ea typeface="Cambria Math" panose="02040503050406030204" pitchFamily="18" charset="0"/>
                        </a:rPr>
                        <m:t>∞</m:t>
                      </m:r>
                    </m:oMath>
                  </m:oMathPara>
                </a14:m>
                <a:endParaRPr lang="es-CL" dirty="0"/>
              </a:p>
            </p:txBody>
          </p:sp>
        </mc:Choice>
        <mc:Fallback xmlns="">
          <p:sp>
            <p:nvSpPr>
              <p:cNvPr id="23" name="Rectángulo 22">
                <a:extLst>
                  <a:ext uri="{FF2B5EF4-FFF2-40B4-BE49-F238E27FC236}">
                    <a16:creationId xmlns:a16="http://schemas.microsoft.com/office/drawing/2014/main" id="{810339B2-5D8E-6D40-8FEF-081C38848C4D}"/>
                  </a:ext>
                </a:extLst>
              </p:cNvPr>
              <p:cNvSpPr>
                <a:spLocks noRot="1" noChangeAspect="1" noMove="1" noResize="1" noEditPoints="1" noAdjustHandles="1" noChangeArrowheads="1" noChangeShapeType="1" noTextEdit="1"/>
              </p:cNvSpPr>
              <p:nvPr/>
            </p:nvSpPr>
            <p:spPr>
              <a:xfrm>
                <a:off x="5806241" y="3781134"/>
                <a:ext cx="892360" cy="369332"/>
              </a:xfrm>
              <a:prstGeom prst="rect">
                <a:avLst/>
              </a:prstGeom>
              <a:blipFill>
                <a:blip r:embed="rId5"/>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35872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Teorema  del Límite central</a:t>
            </a:r>
          </a:p>
        </p:txBody>
      </p:sp>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38CA801F-BDE7-3C46-9C17-A8BE8D46E0ED}"/>
                  </a:ext>
                </a:extLst>
              </p:cNvPr>
              <p:cNvSpPr/>
              <p:nvPr/>
            </p:nvSpPr>
            <p:spPr>
              <a:xfrm>
                <a:off x="1696453" y="1423098"/>
                <a:ext cx="9494712" cy="707886"/>
              </a:xfrm>
              <a:prstGeom prst="rect">
                <a:avLst/>
              </a:prstGeom>
            </p:spPr>
            <p:txBody>
              <a:bodyPr wrap="square">
                <a:spAutoFit/>
              </a:bodyPr>
              <a:lstStyle/>
              <a:p>
                <a:pPr algn="just"/>
                <a:r>
                  <a:rPr lang="es-ES" sz="2000" dirty="0"/>
                  <a:t>Sea X una variable aleatoria con Esperanza </a:t>
                </a:r>
                <a14:m>
                  <m:oMath xmlns:m="http://schemas.openxmlformats.org/officeDocument/2006/math">
                    <m:r>
                      <a:rPr lang="es-ES" sz="2000" i="1" smtClean="0">
                        <a:latin typeface="Cambria Math" panose="02040503050406030204" pitchFamily="18" charset="0"/>
                        <a:ea typeface="Cambria Math" panose="02040503050406030204" pitchFamily="18" charset="0"/>
                      </a:rPr>
                      <m:t>𝜇</m:t>
                    </m:r>
                    <m:r>
                      <a:rPr lang="es-ES" sz="2000" b="0" i="1" smtClean="0">
                        <a:latin typeface="Cambria Math" panose="02040503050406030204" pitchFamily="18" charset="0"/>
                        <a:ea typeface="Cambria Math" panose="02040503050406030204" pitchFamily="18" charset="0"/>
                      </a:rPr>
                      <m:t> </m:t>
                    </m:r>
                  </m:oMath>
                </a14:m>
                <a:r>
                  <a:rPr lang="es-CL" sz="2000" dirty="0"/>
                  <a:t>y varianza </a:t>
                </a:r>
                <a14:m>
                  <m:oMath xmlns:m="http://schemas.openxmlformats.org/officeDocument/2006/math">
                    <m:sSup>
                      <m:sSupPr>
                        <m:ctrlPr>
                          <a:rPr lang="es-CL" sz="2000" i="1" smtClean="0">
                            <a:latin typeface="Cambria Math" panose="02040503050406030204" pitchFamily="18" charset="0"/>
                          </a:rPr>
                        </m:ctrlPr>
                      </m:sSupPr>
                      <m:e>
                        <m:r>
                          <a:rPr lang="es-CL" sz="2000" i="1" smtClean="0">
                            <a:latin typeface="Cambria Math" panose="02040503050406030204" pitchFamily="18" charset="0"/>
                            <a:ea typeface="Cambria Math" panose="02040503050406030204" pitchFamily="18" charset="0"/>
                          </a:rPr>
                          <m:t>𝜎</m:t>
                        </m:r>
                      </m:e>
                      <m:sup>
                        <m:r>
                          <a:rPr lang="es-ES" sz="2000" b="0" i="1" smtClean="0">
                            <a:latin typeface="Cambria Math" panose="02040503050406030204" pitchFamily="18" charset="0"/>
                          </a:rPr>
                          <m:t>2</m:t>
                        </m:r>
                      </m:sup>
                    </m:sSup>
                  </m:oMath>
                </a14:m>
                <a:r>
                  <a:rPr lang="es-CL" sz="2000" dirty="0"/>
                  <a:t>. Sea la media de una muestra aleatoria de tamaño </a:t>
                </a:r>
                <a14:m>
                  <m:oMath xmlns:m="http://schemas.openxmlformats.org/officeDocument/2006/math">
                    <m:r>
                      <a:rPr lang="es-ES" sz="2000" b="0" i="1" smtClean="0">
                        <a:latin typeface="Cambria Math" panose="02040503050406030204" pitchFamily="18" charset="0"/>
                      </a:rPr>
                      <m:t>𝑛</m:t>
                    </m:r>
                  </m:oMath>
                </a14:m>
                <a:r>
                  <a:rPr lang="es-CL" sz="2000" dirty="0"/>
                  <a:t> y </a:t>
                </a:r>
                <a14:m>
                  <m:oMath xmlns:m="http://schemas.openxmlformats.org/officeDocument/2006/math">
                    <m:r>
                      <a:rPr lang="es-ES" sz="2000" b="0" i="1" smtClean="0">
                        <a:latin typeface="Cambria Math" panose="02040503050406030204" pitchFamily="18" charset="0"/>
                      </a:rPr>
                      <m:t>𝑍</m:t>
                    </m:r>
                  </m:oMath>
                </a14:m>
                <a:r>
                  <a:rPr lang="es-CL" sz="2000" dirty="0"/>
                  <a:t> la variable aleatoria definida como:</a:t>
                </a:r>
              </a:p>
            </p:txBody>
          </p:sp>
        </mc:Choice>
        <mc:Fallback xmlns="">
          <p:sp>
            <p:nvSpPr>
              <p:cNvPr id="20" name="Rectángulo 19">
                <a:extLst>
                  <a:ext uri="{FF2B5EF4-FFF2-40B4-BE49-F238E27FC236}">
                    <a16:creationId xmlns:a16="http://schemas.microsoft.com/office/drawing/2014/main" id="{38CA801F-BDE7-3C46-9C17-A8BE8D46E0ED}"/>
                  </a:ext>
                </a:extLst>
              </p:cNvPr>
              <p:cNvSpPr>
                <a:spLocks noRot="1" noChangeAspect="1" noMove="1" noResize="1" noEditPoints="1" noAdjustHandles="1" noChangeArrowheads="1" noChangeShapeType="1" noTextEdit="1"/>
              </p:cNvSpPr>
              <p:nvPr/>
            </p:nvSpPr>
            <p:spPr>
              <a:xfrm>
                <a:off x="1696453" y="1423098"/>
                <a:ext cx="9494712" cy="707886"/>
              </a:xfrm>
              <a:prstGeom prst="rect">
                <a:avLst/>
              </a:prstGeom>
              <a:blipFill>
                <a:blip r:embed="rId2"/>
                <a:stretch>
                  <a:fillRect l="-668" t="-3509" r="-668" b="-14035"/>
                </a:stretch>
              </a:blipFill>
            </p:spPr>
            <p:txBody>
              <a:bodyPr/>
              <a:lstStyle/>
              <a:p>
                <a:r>
                  <a:rPr lang="es-CL">
                    <a:noFill/>
                  </a:rPr>
                  <a:t> </a:t>
                </a:r>
              </a:p>
            </p:txBody>
          </p:sp>
        </mc:Fallback>
      </mc:AlternateContent>
      <p:sp>
        <p:nvSpPr>
          <p:cNvPr id="5" name="Rectángulo 4">
            <a:extLst>
              <a:ext uri="{FF2B5EF4-FFF2-40B4-BE49-F238E27FC236}">
                <a16:creationId xmlns:a16="http://schemas.microsoft.com/office/drawing/2014/main" id="{4145A734-9757-5149-B49A-D40ABEF4FAD9}"/>
              </a:ext>
            </a:extLst>
          </p:cNvPr>
          <p:cNvSpPr/>
          <p:nvPr/>
        </p:nvSpPr>
        <p:spPr>
          <a:xfrm>
            <a:off x="4647270" y="38488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pic>
        <p:nvPicPr>
          <p:cNvPr id="6" name="Picture 4">
            <a:extLst>
              <a:ext uri="{FF2B5EF4-FFF2-40B4-BE49-F238E27FC236}">
                <a16:creationId xmlns:a16="http://schemas.microsoft.com/office/drawing/2014/main" id="{BE8CB725-696B-3645-A914-AE4F021ED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818" r="31235"/>
          <a:stretch>
            <a:fillRect/>
          </a:stretch>
        </p:blipFill>
        <p:spPr bwMode="auto">
          <a:xfrm>
            <a:off x="4690631" y="2592388"/>
            <a:ext cx="2808287" cy="1323975"/>
          </a:xfrm>
          <a:prstGeom prst="rect">
            <a:avLst/>
          </a:prstGeom>
          <a:solidFill>
            <a:schemeClr val="bg1"/>
          </a:solidFill>
          <a:ln>
            <a:noFill/>
          </a:ln>
        </p:spPr>
      </p:pic>
      <p:sp>
        <p:nvSpPr>
          <p:cNvPr id="7" name="Rectángulo redondeado 6">
            <a:extLst>
              <a:ext uri="{FF2B5EF4-FFF2-40B4-BE49-F238E27FC236}">
                <a16:creationId xmlns:a16="http://schemas.microsoft.com/office/drawing/2014/main" id="{02202721-E3D3-AA45-8D53-BCB981E60B0F}"/>
              </a:ext>
            </a:extLst>
          </p:cNvPr>
          <p:cNvSpPr/>
          <p:nvPr/>
        </p:nvSpPr>
        <p:spPr>
          <a:xfrm>
            <a:off x="4647270" y="2553893"/>
            <a:ext cx="2897459" cy="1479605"/>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B192823E-DE04-E642-943E-DD8E0EE99F19}"/>
                  </a:ext>
                </a:extLst>
              </p:cNvPr>
              <p:cNvSpPr/>
              <p:nvPr/>
            </p:nvSpPr>
            <p:spPr>
              <a:xfrm>
                <a:off x="1696453" y="4582056"/>
                <a:ext cx="9494712" cy="707886"/>
              </a:xfrm>
              <a:prstGeom prst="rect">
                <a:avLst/>
              </a:prstGeom>
            </p:spPr>
            <p:txBody>
              <a:bodyPr wrap="square">
                <a:spAutoFit/>
              </a:bodyPr>
              <a:lstStyle/>
              <a:p>
                <a:pPr algn="just"/>
                <a:r>
                  <a:rPr lang="es-ES" sz="2000" dirty="0"/>
                  <a:t>Entonces, la distribución de </a:t>
                </a:r>
                <a14:m>
                  <m:oMath xmlns:m="http://schemas.openxmlformats.org/officeDocument/2006/math">
                    <m:r>
                      <a:rPr lang="es-ES" sz="2000" i="1">
                        <a:latin typeface="Cambria Math" panose="02040503050406030204" pitchFamily="18" charset="0"/>
                      </a:rPr>
                      <m:t>𝑍</m:t>
                    </m:r>
                  </m:oMath>
                </a14:m>
                <a:r>
                  <a:rPr lang="es-CL" sz="2000" dirty="0"/>
                  <a:t> </a:t>
                </a:r>
                <a:r>
                  <a:rPr lang="es-ES" sz="2000" dirty="0"/>
                  <a:t>se aproxima a la distribución Normal estándar cuando </a:t>
                </a:r>
                <a14:m>
                  <m:oMath xmlns:m="http://schemas.openxmlformats.org/officeDocument/2006/math">
                    <m:r>
                      <a:rPr lang="es-ES" sz="2000" b="0" i="1" smtClean="0">
                        <a:latin typeface="Cambria Math" panose="02040503050406030204" pitchFamily="18" charset="0"/>
                      </a:rPr>
                      <m:t>𝑛</m:t>
                    </m:r>
                  </m:oMath>
                </a14:m>
                <a:r>
                  <a:rPr lang="es-CL" sz="2000" dirty="0"/>
                  <a:t> tiende  a infito.</a:t>
                </a:r>
              </a:p>
            </p:txBody>
          </p:sp>
        </mc:Choice>
        <mc:Fallback xmlns="">
          <p:sp>
            <p:nvSpPr>
              <p:cNvPr id="8" name="Rectángulo 7">
                <a:extLst>
                  <a:ext uri="{FF2B5EF4-FFF2-40B4-BE49-F238E27FC236}">
                    <a16:creationId xmlns:a16="http://schemas.microsoft.com/office/drawing/2014/main" id="{B192823E-DE04-E642-943E-DD8E0EE99F19}"/>
                  </a:ext>
                </a:extLst>
              </p:cNvPr>
              <p:cNvSpPr>
                <a:spLocks noRot="1" noChangeAspect="1" noMove="1" noResize="1" noEditPoints="1" noAdjustHandles="1" noChangeArrowheads="1" noChangeShapeType="1" noTextEdit="1"/>
              </p:cNvSpPr>
              <p:nvPr/>
            </p:nvSpPr>
            <p:spPr>
              <a:xfrm>
                <a:off x="1696453" y="4582056"/>
                <a:ext cx="9494712" cy="707886"/>
              </a:xfrm>
              <a:prstGeom prst="rect">
                <a:avLst/>
              </a:prstGeom>
              <a:blipFill>
                <a:blip r:embed="rId4"/>
                <a:stretch>
                  <a:fillRect l="-668" t="-3509" b="-14035"/>
                </a:stretch>
              </a:blipFill>
            </p:spPr>
            <p:txBody>
              <a:bodyPr/>
              <a:lstStyle/>
              <a:p>
                <a:r>
                  <a:rPr lang="es-CL">
                    <a:noFill/>
                  </a:rPr>
                  <a:t> </a:t>
                </a:r>
              </a:p>
            </p:txBody>
          </p:sp>
        </mc:Fallback>
      </mc:AlternateContent>
    </p:spTree>
    <p:extLst>
      <p:ext uri="{BB962C8B-B14F-4D97-AF65-F5344CB8AC3E}">
        <p14:creationId xmlns:p14="http://schemas.microsoft.com/office/powerpoint/2010/main" val="3148558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media muestral</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944A4E6-620A-1147-9B6A-74E8F0FBE9AC}"/>
                  </a:ext>
                </a:extLst>
              </p:cNvPr>
              <p:cNvSpPr>
                <a:spLocks noChangeArrowheads="1"/>
              </p:cNvSpPr>
              <p:nvPr/>
            </p:nvSpPr>
            <p:spPr bwMode="auto">
              <a:xfrm rot="10800000" flipV="1">
                <a:off x="2131356" y="1938228"/>
                <a:ext cx="9205954" cy="16748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CL" altLang="es-CL" b="1" dirty="0">
                    <a:solidFill>
                      <a:schemeClr val="accent6">
                        <a:lumMod val="50000"/>
                      </a:schemeClr>
                    </a:solidFill>
                    <a:latin typeface="Arial" panose="020B0604020202020204" pitchFamily="34" charset="0"/>
                  </a:rPr>
                  <a:t>¿Qué pasa si la población es pequeña?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8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0" i="0" u="none" strike="noStrike" cap="none" normalizeH="0" baseline="0" dirty="0">
                    <a:ln>
                      <a:noFill/>
                    </a:ln>
                    <a:solidFill>
                      <a:srgbClr val="000000"/>
                    </a:solidFill>
                    <a:effectLst/>
                    <a:latin typeface="Arial" panose="020B0604020202020204" pitchFamily="34" charset="0"/>
                  </a:rPr>
                  <a:t>Cuando las muestras se toman de una </a:t>
                </a:r>
                <a:r>
                  <a:rPr kumimoji="0" lang="es-CL" altLang="es-CL" sz="1800" b="1" i="0" u="none" strike="noStrike" cap="none" normalizeH="0" baseline="0" dirty="0">
                    <a:ln>
                      <a:noFill/>
                    </a:ln>
                    <a:solidFill>
                      <a:srgbClr val="000000"/>
                    </a:solidFill>
                    <a:effectLst/>
                    <a:latin typeface="Arial" panose="020B0604020202020204" pitchFamily="34" charset="0"/>
                  </a:rPr>
                  <a:t>población pequeña y sin reemplazo</a:t>
                </a:r>
                <a:r>
                  <a:rPr kumimoji="0" lang="es-CL" altLang="es-CL" sz="1800" b="0" i="0" u="none" strike="noStrike" cap="none" normalizeH="0" baseline="0" dirty="0">
                    <a:ln>
                      <a:noFill/>
                    </a:ln>
                    <a:solidFill>
                      <a:srgbClr val="000000"/>
                    </a:solidFill>
                    <a:effectLst/>
                    <a:latin typeface="Arial" panose="020B0604020202020204" pitchFamily="34" charset="0"/>
                  </a:rPr>
                  <a:t>, se puede usar la siguiente formula para encontrar </a:t>
                </a:r>
                <a:r>
                  <a:rPr kumimoji="0" lang="es-CL" altLang="es-CL" sz="1800" b="0" i="0" u="none" strike="noStrike" cap="none" normalizeH="0" baseline="0" dirty="0">
                    <a:ln>
                      <a:noFill/>
                    </a:ln>
                    <a:solidFill>
                      <a:schemeClr val="tx1"/>
                    </a:solidFill>
                    <a:effectLst/>
                  </a:rPr>
                  <a:t> </a:t>
                </a:r>
                <a14:m>
                  <m:oMath xmlns:m="http://schemas.openxmlformats.org/officeDocument/2006/math">
                    <m:sSub>
                      <m:sSubPr>
                        <m:ctrlPr>
                          <a:rPr kumimoji="0" lang="es-CL" altLang="es-CL" sz="2400" b="0" i="1" u="none" strike="noStrike" cap="none" normalizeH="0" baseline="0" smtClean="0">
                            <a:ln>
                              <a:noFill/>
                            </a:ln>
                            <a:solidFill>
                              <a:schemeClr val="tx1"/>
                            </a:solidFill>
                            <a:effectLst/>
                            <a:latin typeface="Cambria Math" panose="02040503050406030204" pitchFamily="18" charset="0"/>
                          </a:rPr>
                        </m:ctrlPr>
                      </m:sSubPr>
                      <m:e>
                        <m:r>
                          <a:rPr kumimoji="0" lang="es-CL" altLang="es-CL" sz="24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𝜎</m:t>
                        </m:r>
                      </m:e>
                      <m:sub>
                        <m:acc>
                          <m:accPr>
                            <m:chr m:val="̅"/>
                            <m:ctrlPr>
                              <a:rPr kumimoji="0" lang="es-CL" altLang="es-CL" sz="2400" b="0" i="1" u="none" strike="noStrike" cap="none" normalizeH="0" baseline="0" smtClean="0">
                                <a:ln>
                                  <a:noFill/>
                                </a:ln>
                                <a:solidFill>
                                  <a:schemeClr val="tx1"/>
                                </a:solidFill>
                                <a:effectLst/>
                                <a:latin typeface="Cambria Math" panose="02040503050406030204" pitchFamily="18" charset="0"/>
                              </a:rPr>
                            </m:ctrlPr>
                          </m:accPr>
                          <m:e>
                            <m:r>
                              <a:rPr kumimoji="0" lang="es-ES" altLang="es-CL" sz="2400" b="0" i="1" u="none" strike="noStrike" cap="none" normalizeH="0" baseline="0" smtClean="0">
                                <a:ln>
                                  <a:noFill/>
                                </a:ln>
                                <a:solidFill>
                                  <a:schemeClr val="tx1"/>
                                </a:solidFill>
                                <a:effectLst/>
                                <a:latin typeface="Cambria Math" panose="02040503050406030204" pitchFamily="18" charset="0"/>
                              </a:rPr>
                              <m:t>𝑥</m:t>
                            </m:r>
                          </m:e>
                        </m:acc>
                      </m:sub>
                    </m:sSub>
                    <m:r>
                      <a:rPr kumimoji="0" lang="es-ES" altLang="es-CL" sz="2400" b="0" i="1" u="none" strike="noStrike" cap="none" normalizeH="0" baseline="0" smtClean="0">
                        <a:ln>
                          <a:noFill/>
                        </a:ln>
                        <a:solidFill>
                          <a:schemeClr val="tx1"/>
                        </a:solidFill>
                        <a:effectLst/>
                        <a:latin typeface="Cambria Math" panose="02040503050406030204" pitchFamily="18" charset="0"/>
                      </a:rPr>
                      <m:t>=</m:t>
                    </m:r>
                    <m:f>
                      <m:fPr>
                        <m:ctrlPr>
                          <a:rPr kumimoji="0" lang="es-ES" altLang="es-CL" sz="2400" b="0" i="1" u="none" strike="noStrike" cap="none" normalizeH="0" baseline="0" smtClean="0">
                            <a:ln>
                              <a:noFill/>
                            </a:ln>
                            <a:solidFill>
                              <a:schemeClr val="tx1"/>
                            </a:solidFill>
                            <a:effectLst/>
                            <a:latin typeface="Cambria Math" panose="02040503050406030204" pitchFamily="18" charset="0"/>
                          </a:rPr>
                        </m:ctrlPr>
                      </m:fPr>
                      <m:num>
                        <m:r>
                          <a:rPr kumimoji="0" lang="es-ES" altLang="es-CL" sz="24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rPr>
                          <m:t>𝜎</m:t>
                        </m:r>
                      </m:num>
                      <m:den>
                        <m:rad>
                          <m:radPr>
                            <m:degHide m:val="on"/>
                            <m:ctrlPr>
                              <a:rPr kumimoji="0" lang="es-ES" altLang="es-CL" sz="2400" b="0" i="1" u="none" strike="noStrike" cap="none" normalizeH="0" baseline="0" smtClean="0">
                                <a:ln>
                                  <a:noFill/>
                                </a:ln>
                                <a:solidFill>
                                  <a:schemeClr val="tx1"/>
                                </a:solidFill>
                                <a:effectLst/>
                                <a:latin typeface="Cambria Math" panose="02040503050406030204" pitchFamily="18" charset="0"/>
                              </a:rPr>
                            </m:ctrlPr>
                          </m:radPr>
                          <m:deg/>
                          <m:e>
                            <m:r>
                              <a:rPr kumimoji="0" lang="es-ES" altLang="es-CL" sz="2400" b="0" i="1" u="none" strike="noStrike" cap="none" normalizeH="0" baseline="0" smtClean="0">
                                <a:ln>
                                  <a:noFill/>
                                </a:ln>
                                <a:solidFill>
                                  <a:schemeClr val="tx1"/>
                                </a:solidFill>
                                <a:effectLst/>
                                <a:latin typeface="Cambria Math" panose="02040503050406030204" pitchFamily="18" charset="0"/>
                              </a:rPr>
                              <m:t>𝑛</m:t>
                            </m:r>
                          </m:e>
                        </m:rad>
                      </m:den>
                    </m:f>
                    <m:rad>
                      <m:radPr>
                        <m:degHide m:val="on"/>
                        <m:ctrlPr>
                          <a:rPr kumimoji="0" lang="es-ES" altLang="es-CL" sz="2400" b="0" i="1" u="none" strike="noStrike" cap="none" normalizeH="0" baseline="0" smtClean="0">
                            <a:ln>
                              <a:noFill/>
                            </a:ln>
                            <a:solidFill>
                              <a:schemeClr val="tx1"/>
                            </a:solidFill>
                            <a:effectLst/>
                            <a:latin typeface="Cambria Math" panose="02040503050406030204" pitchFamily="18" charset="0"/>
                          </a:rPr>
                        </m:ctrlPr>
                      </m:radPr>
                      <m:deg/>
                      <m:e>
                        <m:f>
                          <m:fPr>
                            <m:ctrlPr>
                              <a:rPr kumimoji="0" lang="es-ES" altLang="es-CL" sz="2400" b="0" i="1" u="none" strike="noStrike" cap="none" normalizeH="0" baseline="0" smtClean="0">
                                <a:ln>
                                  <a:noFill/>
                                </a:ln>
                                <a:solidFill>
                                  <a:schemeClr val="tx1"/>
                                </a:solidFill>
                                <a:effectLst/>
                                <a:latin typeface="Cambria Math" panose="02040503050406030204" pitchFamily="18" charset="0"/>
                              </a:rPr>
                            </m:ctrlPr>
                          </m:fPr>
                          <m:num>
                            <m:r>
                              <a:rPr kumimoji="0" lang="es-ES" altLang="es-CL" sz="2400" b="0" i="1" u="none" strike="noStrike" cap="none" normalizeH="0" baseline="0" smtClean="0">
                                <a:ln>
                                  <a:noFill/>
                                </a:ln>
                                <a:solidFill>
                                  <a:schemeClr val="tx1"/>
                                </a:solidFill>
                                <a:effectLst/>
                                <a:latin typeface="Cambria Math" panose="02040503050406030204" pitchFamily="18" charset="0"/>
                              </a:rPr>
                              <m:t>𝑁</m:t>
                            </m:r>
                            <m:r>
                              <a:rPr kumimoji="0" lang="es-ES" altLang="es-CL" sz="2400" b="0" i="1" u="none" strike="noStrike" cap="none" normalizeH="0" baseline="0" smtClean="0">
                                <a:ln>
                                  <a:noFill/>
                                </a:ln>
                                <a:solidFill>
                                  <a:schemeClr val="tx1"/>
                                </a:solidFill>
                                <a:effectLst/>
                                <a:latin typeface="Cambria Math" panose="02040503050406030204" pitchFamily="18" charset="0"/>
                              </a:rPr>
                              <m:t>−</m:t>
                            </m:r>
                            <m:r>
                              <a:rPr kumimoji="0" lang="es-ES" altLang="es-CL" sz="2400" b="0" i="1" u="none" strike="noStrike" cap="none" normalizeH="0" baseline="0" smtClean="0">
                                <a:ln>
                                  <a:noFill/>
                                </a:ln>
                                <a:solidFill>
                                  <a:schemeClr val="tx1"/>
                                </a:solidFill>
                                <a:effectLst/>
                                <a:latin typeface="Cambria Math" panose="02040503050406030204" pitchFamily="18" charset="0"/>
                              </a:rPr>
                              <m:t>𝑛</m:t>
                            </m:r>
                          </m:num>
                          <m:den>
                            <m:r>
                              <a:rPr kumimoji="0" lang="es-ES" altLang="es-CL" sz="2400" b="0" i="1" u="none" strike="noStrike" cap="none" normalizeH="0" baseline="0" smtClean="0">
                                <a:ln>
                                  <a:noFill/>
                                </a:ln>
                                <a:solidFill>
                                  <a:schemeClr val="tx1"/>
                                </a:solidFill>
                                <a:effectLst/>
                                <a:latin typeface="Cambria Math" panose="02040503050406030204" pitchFamily="18" charset="0"/>
                              </a:rPr>
                              <m:t>𝑁</m:t>
                            </m:r>
                            <m:r>
                              <a:rPr kumimoji="0" lang="es-ES" altLang="es-CL" sz="2400" b="0" i="1" u="none" strike="noStrike" cap="none" normalizeH="0" baseline="0" smtClean="0">
                                <a:ln>
                                  <a:noFill/>
                                </a:ln>
                                <a:solidFill>
                                  <a:schemeClr val="tx1"/>
                                </a:solidFill>
                                <a:effectLst/>
                                <a:latin typeface="Cambria Math" panose="02040503050406030204" pitchFamily="18" charset="0"/>
                              </a:rPr>
                              <m:t>−1</m:t>
                            </m:r>
                          </m:den>
                        </m:f>
                      </m:e>
                    </m:rad>
                  </m:oMath>
                </a14:m>
                <a:endParaRPr kumimoji="0" lang="es-CL" altLang="es-CL"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6" name="Rectangle 5">
                <a:extLst>
                  <a:ext uri="{FF2B5EF4-FFF2-40B4-BE49-F238E27FC236}">
                    <a16:creationId xmlns:a16="http://schemas.microsoft.com/office/drawing/2014/main" id="{9944A4E6-620A-1147-9B6A-74E8F0FBE9AC}"/>
                  </a:ext>
                </a:extLst>
              </p:cNvPr>
              <p:cNvSpPr>
                <a:spLocks noRot="1" noChangeAspect="1" noMove="1" noResize="1" noEditPoints="1" noAdjustHandles="1" noChangeArrowheads="1" noChangeShapeType="1" noTextEdit="1"/>
              </p:cNvSpPr>
              <p:nvPr/>
            </p:nvSpPr>
            <p:spPr bwMode="auto">
              <a:xfrm rot="10800000" flipV="1">
                <a:off x="2131356" y="1938228"/>
                <a:ext cx="9205954" cy="1674882"/>
              </a:xfrm>
              <a:prstGeom prst="rect">
                <a:avLst/>
              </a:prstGeom>
              <a:blipFill>
                <a:blip r:embed="rId2"/>
                <a:stretch>
                  <a:fillRect l="-596" t="-1455" r="-6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CL">
                    <a:noFill/>
                  </a:rPr>
                  <a:t> </a:t>
                </a:r>
              </a:p>
            </p:txBody>
          </p:sp>
        </mc:Fallback>
      </mc:AlternateContent>
      <p:pic>
        <p:nvPicPr>
          <p:cNvPr id="9222" name="Picture 6">
            <a:extLst>
              <a:ext uri="{FF2B5EF4-FFF2-40B4-BE49-F238E27FC236}">
                <a16:creationId xmlns:a16="http://schemas.microsoft.com/office/drawing/2014/main" id="{AB68E21F-2D76-8C47-9781-2E9788294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1300" y="-136525"/>
            <a:ext cx="266700" cy="254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7">
                <a:extLst>
                  <a:ext uri="{FF2B5EF4-FFF2-40B4-BE49-F238E27FC236}">
                    <a16:creationId xmlns:a16="http://schemas.microsoft.com/office/drawing/2014/main" id="{9D3E16B9-A736-144F-80C9-78D41A5DAAA6}"/>
                  </a:ext>
                </a:extLst>
              </p:cNvPr>
              <p:cNvSpPr>
                <a:spLocks noChangeArrowheads="1"/>
              </p:cNvSpPr>
              <p:nvPr/>
            </p:nvSpPr>
            <p:spPr bwMode="auto">
              <a:xfrm>
                <a:off x="2131356" y="3936543"/>
                <a:ext cx="7929287" cy="9330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kumimoji="0" lang="es-CL" altLang="es-CL" sz="1800" b="0" i="0" u="none" strike="noStrike" cap="none" normalizeH="0" baseline="0" dirty="0">
                    <a:ln>
                      <a:noFill/>
                    </a:ln>
                    <a:solidFill>
                      <a:srgbClr val="000000"/>
                    </a:solidFill>
                    <a:effectLst/>
                    <a:latin typeface="Arial" panose="020B0604020202020204" pitchFamily="34" charset="0"/>
                  </a:rPr>
                  <a:t>El factor </a:t>
                </a:r>
                <a14:m>
                  <m:oMath xmlns:m="http://schemas.openxmlformats.org/officeDocument/2006/math">
                    <m:rad>
                      <m:radPr>
                        <m:degHide m:val="on"/>
                        <m:ctrlPr>
                          <a:rPr lang="es-ES" altLang="es-CL" i="1">
                            <a:latin typeface="Cambria Math" panose="02040503050406030204" pitchFamily="18" charset="0"/>
                          </a:rPr>
                        </m:ctrlPr>
                      </m:radPr>
                      <m:deg/>
                      <m:e>
                        <m:f>
                          <m:fPr>
                            <m:ctrlPr>
                              <a:rPr lang="es-ES" altLang="es-CL" i="1">
                                <a:latin typeface="Cambria Math" panose="02040503050406030204" pitchFamily="18" charset="0"/>
                              </a:rPr>
                            </m:ctrlPr>
                          </m:fPr>
                          <m:num>
                            <m:r>
                              <a:rPr lang="es-ES" altLang="es-CL" i="1">
                                <a:latin typeface="Cambria Math" panose="02040503050406030204" pitchFamily="18" charset="0"/>
                              </a:rPr>
                              <m:t>𝑁</m:t>
                            </m:r>
                            <m:r>
                              <a:rPr lang="es-ES" altLang="es-CL" i="1">
                                <a:latin typeface="Cambria Math" panose="02040503050406030204" pitchFamily="18" charset="0"/>
                              </a:rPr>
                              <m:t>−</m:t>
                            </m:r>
                            <m:r>
                              <a:rPr lang="es-ES" altLang="es-CL" i="1">
                                <a:latin typeface="Cambria Math" panose="02040503050406030204" pitchFamily="18" charset="0"/>
                              </a:rPr>
                              <m:t>𝑛</m:t>
                            </m:r>
                          </m:num>
                          <m:den>
                            <m:r>
                              <a:rPr lang="es-ES" altLang="es-CL" i="1">
                                <a:latin typeface="Cambria Math" panose="02040503050406030204" pitchFamily="18" charset="0"/>
                              </a:rPr>
                              <m:t>𝑁</m:t>
                            </m:r>
                            <m:r>
                              <a:rPr lang="es-ES" altLang="es-CL" i="1">
                                <a:latin typeface="Cambria Math" panose="02040503050406030204" pitchFamily="18" charset="0"/>
                              </a:rPr>
                              <m:t>−1</m:t>
                            </m:r>
                          </m:den>
                        </m:f>
                      </m:e>
                    </m:rad>
                    <m:r>
                      <a:rPr lang="es-ES" altLang="es-CL" i="1">
                        <a:latin typeface="Cambria Math" panose="02040503050406030204" pitchFamily="18" charset="0"/>
                      </a:rPr>
                      <m:t> </m:t>
                    </m:r>
                  </m:oMath>
                </a14:m>
                <a:r>
                  <a:rPr kumimoji="0" lang="es-CL" altLang="es-CL" sz="1800" b="0" i="0" u="none" strike="noStrike" cap="none" normalizeH="0" baseline="0" dirty="0">
                    <a:ln>
                      <a:noFill/>
                    </a:ln>
                    <a:solidFill>
                      <a:srgbClr val="000000"/>
                    </a:solidFill>
                    <a:effectLst/>
                    <a:latin typeface="Arial" panose="020B0604020202020204" pitchFamily="34" charset="0"/>
                  </a:rPr>
                  <a:t>se denomina </a:t>
                </a:r>
                <a:r>
                  <a:rPr kumimoji="0" lang="es-CL" altLang="es-CL" sz="1800" b="1" u="none" strike="noStrike" cap="none" normalizeH="0" baseline="0" dirty="0">
                    <a:ln>
                      <a:noFill/>
                    </a:ln>
                    <a:solidFill>
                      <a:srgbClr val="FF0000"/>
                    </a:solidFill>
                    <a:effectLst/>
                    <a:latin typeface="Arial" panose="020B0604020202020204" pitchFamily="34" charset="0"/>
                  </a:rPr>
                  <a:t>factor de corrección </a:t>
                </a:r>
                <a:r>
                  <a:rPr kumimoji="0" lang="es-CL" altLang="es-CL" sz="1800" b="0" i="0" u="none" strike="noStrike" cap="none" normalizeH="0" baseline="0" dirty="0">
                    <a:ln>
                      <a:noFill/>
                    </a:ln>
                    <a:solidFill>
                      <a:srgbClr val="000000"/>
                    </a:solidFill>
                    <a:effectLst/>
                    <a:latin typeface="Arial" panose="020B0604020202020204" pitchFamily="34" charset="0"/>
                  </a:rPr>
                  <a:t>para una población finita.</a:t>
                </a:r>
                <a:endParaRPr kumimoji="0" lang="es-CL" altLang="es-CL"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7" name="Rectangle 7">
                <a:extLst>
                  <a:ext uri="{FF2B5EF4-FFF2-40B4-BE49-F238E27FC236}">
                    <a16:creationId xmlns:a16="http://schemas.microsoft.com/office/drawing/2014/main" id="{9D3E16B9-A736-144F-80C9-78D41A5DAAA6}"/>
                  </a:ext>
                </a:extLst>
              </p:cNvPr>
              <p:cNvSpPr>
                <a:spLocks noRot="1" noChangeAspect="1" noMove="1" noResize="1" noEditPoints="1" noAdjustHandles="1" noChangeArrowheads="1" noChangeShapeType="1" noTextEdit="1"/>
              </p:cNvSpPr>
              <p:nvPr/>
            </p:nvSpPr>
            <p:spPr bwMode="auto">
              <a:xfrm>
                <a:off x="2131356" y="3936543"/>
                <a:ext cx="7929287" cy="933012"/>
              </a:xfrm>
              <a:prstGeom prst="rect">
                <a:avLst/>
              </a:prstGeom>
              <a:blipFill>
                <a:blip r:embed="rId4"/>
                <a:stretch>
                  <a:fillRect l="-80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E1BF38A7-0F5A-4316-9308-EE2641D4A21F}"/>
                  </a:ext>
                </a:extLst>
              </p:cNvPr>
              <p:cNvSpPr txBox="1"/>
              <p:nvPr/>
            </p:nvSpPr>
            <p:spPr>
              <a:xfrm>
                <a:off x="2452439" y="4992951"/>
                <a:ext cx="1189921" cy="9106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kumimoji="0" lang="es-ES" altLang="es-CL" sz="1800" b="0" i="1" u="none" strike="noStrike" cap="none" normalizeH="0" baseline="0" smtClean="0">
                              <a:ln>
                                <a:noFill/>
                              </a:ln>
                              <a:solidFill>
                                <a:schemeClr val="tx1"/>
                              </a:solidFill>
                              <a:effectLst/>
                              <a:latin typeface="Cambria Math" panose="02040503050406030204" pitchFamily="18" charset="0"/>
                            </a:rPr>
                          </m:ctrlPr>
                        </m:radPr>
                        <m:deg/>
                        <m:e>
                          <m:f>
                            <m:fPr>
                              <m:ctrlPr>
                                <a:rPr kumimoji="0" lang="es-ES" altLang="es-CL" sz="1800" b="0" i="1" u="none" strike="noStrike" cap="none" normalizeH="0" baseline="0" smtClean="0">
                                  <a:ln>
                                    <a:noFill/>
                                  </a:ln>
                                  <a:solidFill>
                                    <a:schemeClr val="tx1"/>
                                  </a:solidFill>
                                  <a:effectLst/>
                                  <a:latin typeface="Cambria Math" panose="02040503050406030204" pitchFamily="18" charset="0"/>
                                </a:rPr>
                              </m:ctrlPr>
                            </m:fPr>
                            <m:num>
                              <m:r>
                                <a:rPr kumimoji="0" lang="es-ES" altLang="es-CL" sz="1800" b="0" i="1" u="none" strike="noStrike" cap="none" normalizeH="0" baseline="0" smtClean="0">
                                  <a:ln>
                                    <a:noFill/>
                                  </a:ln>
                                  <a:solidFill>
                                    <a:schemeClr val="tx1"/>
                                  </a:solidFill>
                                  <a:effectLst/>
                                  <a:latin typeface="Cambria Math" panose="02040503050406030204" pitchFamily="18" charset="0"/>
                                </a:rPr>
                                <m:t>𝑁</m:t>
                              </m:r>
                              <m:r>
                                <a:rPr kumimoji="0" lang="es-ES" altLang="es-CL" sz="1800" b="0" i="1" u="none" strike="noStrike" cap="none" normalizeH="0" baseline="0" smtClean="0">
                                  <a:ln>
                                    <a:noFill/>
                                  </a:ln>
                                  <a:solidFill>
                                    <a:schemeClr val="tx1"/>
                                  </a:solidFill>
                                  <a:effectLst/>
                                  <a:latin typeface="Cambria Math" panose="02040503050406030204" pitchFamily="18" charset="0"/>
                                </a:rPr>
                                <m:t>−</m:t>
                              </m:r>
                              <m:r>
                                <a:rPr kumimoji="0" lang="es-ES" altLang="es-CL" sz="1800" b="0" i="1" u="none" strike="noStrike" cap="none" normalizeH="0" baseline="0" smtClean="0">
                                  <a:ln>
                                    <a:noFill/>
                                  </a:ln>
                                  <a:solidFill>
                                    <a:schemeClr val="tx1"/>
                                  </a:solidFill>
                                  <a:effectLst/>
                                  <a:latin typeface="Cambria Math" panose="02040503050406030204" pitchFamily="18" charset="0"/>
                                </a:rPr>
                                <m:t>𝑛</m:t>
                              </m:r>
                            </m:num>
                            <m:den>
                              <m:r>
                                <a:rPr kumimoji="0" lang="es-ES" altLang="es-CL" sz="1800" b="0" i="1" u="none" strike="noStrike" cap="none" normalizeH="0" baseline="0" smtClean="0">
                                  <a:ln>
                                    <a:noFill/>
                                  </a:ln>
                                  <a:solidFill>
                                    <a:schemeClr val="tx1"/>
                                  </a:solidFill>
                                  <a:effectLst/>
                                  <a:latin typeface="Cambria Math" panose="02040503050406030204" pitchFamily="18" charset="0"/>
                                </a:rPr>
                                <m:t>𝑁</m:t>
                              </m:r>
                              <m:r>
                                <a:rPr kumimoji="0" lang="es-ES" altLang="es-CL" sz="1800" b="0" i="1" u="none" strike="noStrike" cap="none" normalizeH="0" baseline="0" smtClean="0">
                                  <a:ln>
                                    <a:noFill/>
                                  </a:ln>
                                  <a:solidFill>
                                    <a:schemeClr val="tx1"/>
                                  </a:solidFill>
                                  <a:effectLst/>
                                  <a:latin typeface="Cambria Math" panose="02040503050406030204" pitchFamily="18" charset="0"/>
                                </a:rPr>
                                <m:t>−1</m:t>
                              </m:r>
                            </m:den>
                          </m:f>
                        </m:e>
                      </m:rad>
                    </m:oMath>
                  </m:oMathPara>
                </a14:m>
                <a:endParaRPr lang="es-CL" dirty="0"/>
              </a:p>
            </p:txBody>
          </p:sp>
        </mc:Choice>
        <mc:Fallback xmlns="">
          <p:sp>
            <p:nvSpPr>
              <p:cNvPr id="8" name="CuadroTexto 7">
                <a:extLst>
                  <a:ext uri="{FF2B5EF4-FFF2-40B4-BE49-F238E27FC236}">
                    <a16:creationId xmlns:a16="http://schemas.microsoft.com/office/drawing/2014/main" id="{E1BF38A7-0F5A-4316-9308-EE2641D4A21F}"/>
                  </a:ext>
                </a:extLst>
              </p:cNvPr>
              <p:cNvSpPr txBox="1">
                <a:spLocks noRot="1" noChangeAspect="1" noMove="1" noResize="1" noEditPoints="1" noAdjustHandles="1" noChangeArrowheads="1" noChangeShapeType="1" noTextEdit="1"/>
              </p:cNvSpPr>
              <p:nvPr/>
            </p:nvSpPr>
            <p:spPr>
              <a:xfrm>
                <a:off x="2452439" y="4992951"/>
                <a:ext cx="1189921" cy="910699"/>
              </a:xfrm>
              <a:prstGeom prst="rect">
                <a:avLst/>
              </a:prstGeom>
              <a:blipFill>
                <a:blip r:embed="rId5"/>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793324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B33623B-697C-4E8A-B0FF-60C2167CE369}"/>
              </a:ext>
            </a:extLst>
          </p:cNvPr>
          <p:cNvSpPr/>
          <p:nvPr/>
        </p:nvSpPr>
        <p:spPr>
          <a:xfrm>
            <a:off x="4419600" y="1009650"/>
            <a:ext cx="5753100" cy="5568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702684" y="183735"/>
            <a:ext cx="8738726" cy="594853"/>
          </a:xfrm>
        </p:spPr>
        <p:txBody>
          <a:bodyPr/>
          <a:lstStyle/>
          <a:p>
            <a:pPr algn="r"/>
            <a:r>
              <a:rPr lang="es-CL" dirty="0">
                <a:solidFill>
                  <a:schemeClr val="accent6">
                    <a:lumMod val="50000"/>
                  </a:schemeClr>
                </a:solidFill>
              </a:rPr>
              <a:t>Distribución de Estadístico media muestral</a:t>
            </a:r>
          </a:p>
        </p:txBody>
      </p:sp>
      <p:pic>
        <p:nvPicPr>
          <p:cNvPr id="9222" name="Picture 6">
            <a:extLst>
              <a:ext uri="{FF2B5EF4-FFF2-40B4-BE49-F238E27FC236}">
                <a16:creationId xmlns:a16="http://schemas.microsoft.com/office/drawing/2014/main" id="{AB68E21F-2D76-8C47-9781-2E9788294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1300" y="-136525"/>
            <a:ext cx="266700" cy="254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redondeado 2">
            <a:extLst>
              <a:ext uri="{FF2B5EF4-FFF2-40B4-BE49-F238E27FC236}">
                <a16:creationId xmlns:a16="http://schemas.microsoft.com/office/drawing/2014/main" id="{F77BBA9A-94A1-0441-BA1F-F91A4E128678}"/>
              </a:ext>
            </a:extLst>
          </p:cNvPr>
          <p:cNvSpPr/>
          <p:nvPr/>
        </p:nvSpPr>
        <p:spPr>
          <a:xfrm>
            <a:off x="4847297" y="1600906"/>
            <a:ext cx="1780878" cy="365779"/>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solidFill>
                  <a:schemeClr val="bg1"/>
                </a:solidFill>
              </a:rPr>
              <a:t>Comienzo</a:t>
            </a:r>
          </a:p>
        </p:txBody>
      </p:sp>
      <p:sp>
        <p:nvSpPr>
          <p:cNvPr id="4" name="Decisión 3">
            <a:extLst>
              <a:ext uri="{FF2B5EF4-FFF2-40B4-BE49-F238E27FC236}">
                <a16:creationId xmlns:a16="http://schemas.microsoft.com/office/drawing/2014/main" id="{5232863B-8FF9-C047-8A25-E2421A18D837}"/>
              </a:ext>
            </a:extLst>
          </p:cNvPr>
          <p:cNvSpPr/>
          <p:nvPr/>
        </p:nvSpPr>
        <p:spPr>
          <a:xfrm>
            <a:off x="4847297" y="2411545"/>
            <a:ext cx="1780894" cy="758895"/>
          </a:xfrm>
          <a:prstGeom prst="flowChartDecision">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100" dirty="0"/>
              <a:t>¿Es la población infinita?</a:t>
            </a:r>
          </a:p>
        </p:txBody>
      </p:sp>
      <p:sp>
        <p:nvSpPr>
          <p:cNvPr id="8" name="Decisión 7">
            <a:extLst>
              <a:ext uri="{FF2B5EF4-FFF2-40B4-BE49-F238E27FC236}">
                <a16:creationId xmlns:a16="http://schemas.microsoft.com/office/drawing/2014/main" id="{313B6AFD-B98C-8949-B997-7A5B284AB7D0}"/>
              </a:ext>
            </a:extLst>
          </p:cNvPr>
          <p:cNvSpPr/>
          <p:nvPr/>
        </p:nvSpPr>
        <p:spPr>
          <a:xfrm>
            <a:off x="4847290" y="3517582"/>
            <a:ext cx="1780894" cy="758895"/>
          </a:xfrm>
          <a:prstGeom prst="flowChartDecision">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100" dirty="0"/>
              <a:t>¿Muestreo con Sustitución?</a:t>
            </a:r>
          </a:p>
        </p:txBody>
      </p:sp>
      <p:sp>
        <p:nvSpPr>
          <p:cNvPr id="9" name="Decisión 8">
            <a:extLst>
              <a:ext uri="{FF2B5EF4-FFF2-40B4-BE49-F238E27FC236}">
                <a16:creationId xmlns:a16="http://schemas.microsoft.com/office/drawing/2014/main" id="{07EECA0A-F5BA-1945-B737-0B08C092DEB1}"/>
              </a:ext>
            </a:extLst>
          </p:cNvPr>
          <p:cNvSpPr/>
          <p:nvPr/>
        </p:nvSpPr>
        <p:spPr>
          <a:xfrm>
            <a:off x="4847282" y="4623619"/>
            <a:ext cx="1780893" cy="612648"/>
          </a:xfrm>
          <a:prstGeom prst="flowChartDecision">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100" dirty="0">
                <a:solidFill>
                  <a:schemeClr val="bg1"/>
                </a:solidFill>
              </a:rPr>
              <a:t>¿N &gt; 20n ?</a:t>
            </a:r>
          </a:p>
        </p:txBody>
      </p:sp>
      <mc:AlternateContent xmlns:mc="http://schemas.openxmlformats.org/markup-compatibility/2006" xmlns:a14="http://schemas.microsoft.com/office/drawing/2010/main">
        <mc:Choice Requires="a14">
          <p:sp>
            <p:nvSpPr>
              <p:cNvPr id="5" name="Proceso alternativo 4">
                <a:extLst>
                  <a:ext uri="{FF2B5EF4-FFF2-40B4-BE49-F238E27FC236}">
                    <a16:creationId xmlns:a16="http://schemas.microsoft.com/office/drawing/2014/main" id="{BAA862B8-C4CB-774E-92F8-A128F9003BC0}"/>
                  </a:ext>
                </a:extLst>
              </p:cNvPr>
              <p:cNvSpPr/>
              <p:nvPr/>
            </p:nvSpPr>
            <p:spPr>
              <a:xfrm>
                <a:off x="5062971" y="5588000"/>
                <a:ext cx="1347647" cy="611088"/>
              </a:xfrm>
              <a:prstGeom prst="flowChartAlternateProcess">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L" altLang="es-CL" sz="1200" i="1" smtClean="0">
                              <a:solidFill>
                                <a:schemeClr val="bg1"/>
                              </a:solidFill>
                              <a:latin typeface="Cambria Math" panose="02040503050406030204" pitchFamily="18" charset="0"/>
                            </a:rPr>
                          </m:ctrlPr>
                        </m:sSubPr>
                        <m:e>
                          <m:r>
                            <a:rPr lang="es-CL" altLang="es-CL" sz="1200" i="1">
                              <a:solidFill>
                                <a:schemeClr val="bg1"/>
                              </a:solidFill>
                              <a:latin typeface="Cambria Math" panose="02040503050406030204" pitchFamily="18" charset="0"/>
                              <a:ea typeface="Cambria Math" panose="02040503050406030204" pitchFamily="18" charset="0"/>
                            </a:rPr>
                            <m:t>𝜎</m:t>
                          </m:r>
                        </m:e>
                        <m:sub>
                          <m:acc>
                            <m:accPr>
                              <m:chr m:val="̅"/>
                              <m:ctrlPr>
                                <a:rPr lang="es-CL" altLang="es-CL" sz="1200" i="1">
                                  <a:solidFill>
                                    <a:schemeClr val="bg1"/>
                                  </a:solidFill>
                                  <a:latin typeface="Cambria Math" panose="02040503050406030204" pitchFamily="18" charset="0"/>
                                </a:rPr>
                              </m:ctrlPr>
                            </m:accPr>
                            <m:e>
                              <m:r>
                                <a:rPr lang="es-ES" altLang="es-CL" sz="1200" i="1">
                                  <a:solidFill>
                                    <a:schemeClr val="bg1"/>
                                  </a:solidFill>
                                  <a:latin typeface="Cambria Math" panose="02040503050406030204" pitchFamily="18" charset="0"/>
                                </a:rPr>
                                <m:t>𝑥</m:t>
                              </m:r>
                            </m:e>
                          </m:acc>
                        </m:sub>
                      </m:sSub>
                      <m:r>
                        <a:rPr lang="es-ES" altLang="es-CL" sz="1200" i="1">
                          <a:solidFill>
                            <a:schemeClr val="bg1"/>
                          </a:solidFill>
                          <a:latin typeface="Cambria Math" panose="02040503050406030204" pitchFamily="18" charset="0"/>
                        </a:rPr>
                        <m:t>=</m:t>
                      </m:r>
                      <m:f>
                        <m:fPr>
                          <m:ctrlPr>
                            <a:rPr lang="es-ES" altLang="es-CL" sz="1200" i="1">
                              <a:solidFill>
                                <a:schemeClr val="bg1"/>
                              </a:solidFill>
                              <a:latin typeface="Cambria Math" panose="02040503050406030204" pitchFamily="18" charset="0"/>
                            </a:rPr>
                          </m:ctrlPr>
                        </m:fPr>
                        <m:num>
                          <m:r>
                            <a:rPr lang="es-ES" altLang="es-CL" sz="1200" i="1">
                              <a:solidFill>
                                <a:schemeClr val="bg1"/>
                              </a:solidFill>
                              <a:latin typeface="Cambria Math" panose="02040503050406030204" pitchFamily="18" charset="0"/>
                              <a:ea typeface="Cambria Math" panose="02040503050406030204" pitchFamily="18" charset="0"/>
                            </a:rPr>
                            <m:t>𝜎</m:t>
                          </m:r>
                        </m:num>
                        <m:den>
                          <m:rad>
                            <m:radPr>
                              <m:degHide m:val="on"/>
                              <m:ctrlPr>
                                <a:rPr lang="es-ES" altLang="es-CL" sz="1200" i="1">
                                  <a:solidFill>
                                    <a:schemeClr val="bg1"/>
                                  </a:solidFill>
                                  <a:latin typeface="Cambria Math" panose="02040503050406030204" pitchFamily="18" charset="0"/>
                                </a:rPr>
                              </m:ctrlPr>
                            </m:radPr>
                            <m:deg/>
                            <m:e>
                              <m:r>
                                <a:rPr lang="es-ES" altLang="es-CL" sz="1200" i="1">
                                  <a:solidFill>
                                    <a:schemeClr val="bg1"/>
                                  </a:solidFill>
                                  <a:latin typeface="Cambria Math" panose="02040503050406030204" pitchFamily="18" charset="0"/>
                                </a:rPr>
                                <m:t>𝑛</m:t>
                              </m:r>
                            </m:e>
                          </m:rad>
                        </m:den>
                      </m:f>
                      <m:rad>
                        <m:radPr>
                          <m:degHide m:val="on"/>
                          <m:ctrlPr>
                            <a:rPr lang="es-ES" altLang="es-CL" sz="1200" i="1">
                              <a:solidFill>
                                <a:schemeClr val="bg1"/>
                              </a:solidFill>
                              <a:latin typeface="Cambria Math" panose="02040503050406030204" pitchFamily="18" charset="0"/>
                            </a:rPr>
                          </m:ctrlPr>
                        </m:radPr>
                        <m:deg/>
                        <m:e>
                          <m:f>
                            <m:fPr>
                              <m:ctrlPr>
                                <a:rPr lang="es-ES" altLang="es-CL" sz="1200" i="1">
                                  <a:solidFill>
                                    <a:schemeClr val="bg1"/>
                                  </a:solidFill>
                                  <a:latin typeface="Cambria Math" panose="02040503050406030204" pitchFamily="18" charset="0"/>
                                </a:rPr>
                              </m:ctrlPr>
                            </m:fPr>
                            <m:num>
                              <m:r>
                                <a:rPr lang="es-ES" altLang="es-CL" sz="1200" i="1">
                                  <a:solidFill>
                                    <a:schemeClr val="bg1"/>
                                  </a:solidFill>
                                  <a:latin typeface="Cambria Math" panose="02040503050406030204" pitchFamily="18" charset="0"/>
                                </a:rPr>
                                <m:t>𝑁</m:t>
                              </m:r>
                              <m:r>
                                <a:rPr lang="es-ES" altLang="es-CL" sz="1200" i="1">
                                  <a:solidFill>
                                    <a:schemeClr val="bg1"/>
                                  </a:solidFill>
                                  <a:latin typeface="Cambria Math" panose="02040503050406030204" pitchFamily="18" charset="0"/>
                                </a:rPr>
                                <m:t>−</m:t>
                              </m:r>
                              <m:r>
                                <a:rPr lang="es-ES" altLang="es-CL" sz="1200" i="1">
                                  <a:solidFill>
                                    <a:schemeClr val="bg1"/>
                                  </a:solidFill>
                                  <a:latin typeface="Cambria Math" panose="02040503050406030204" pitchFamily="18" charset="0"/>
                                </a:rPr>
                                <m:t>𝑛</m:t>
                              </m:r>
                            </m:num>
                            <m:den>
                              <m:r>
                                <a:rPr lang="es-ES" altLang="es-CL" sz="1200" i="1">
                                  <a:solidFill>
                                    <a:schemeClr val="bg1"/>
                                  </a:solidFill>
                                  <a:latin typeface="Cambria Math" panose="02040503050406030204" pitchFamily="18" charset="0"/>
                                </a:rPr>
                                <m:t>𝑁</m:t>
                              </m:r>
                              <m:r>
                                <a:rPr lang="es-ES" altLang="es-CL" sz="1200" i="1">
                                  <a:solidFill>
                                    <a:schemeClr val="bg1"/>
                                  </a:solidFill>
                                  <a:latin typeface="Cambria Math" panose="02040503050406030204" pitchFamily="18" charset="0"/>
                                </a:rPr>
                                <m:t>−1</m:t>
                              </m:r>
                            </m:den>
                          </m:f>
                        </m:e>
                      </m:rad>
                    </m:oMath>
                  </m:oMathPara>
                </a14:m>
                <a:endParaRPr lang="es-CL" dirty="0"/>
              </a:p>
            </p:txBody>
          </p:sp>
        </mc:Choice>
        <mc:Fallback xmlns="">
          <p:sp>
            <p:nvSpPr>
              <p:cNvPr id="5" name="Proceso alternativo 4">
                <a:extLst>
                  <a:ext uri="{FF2B5EF4-FFF2-40B4-BE49-F238E27FC236}">
                    <a16:creationId xmlns:a16="http://schemas.microsoft.com/office/drawing/2014/main" id="{BAA862B8-C4CB-774E-92F8-A128F9003BC0}"/>
                  </a:ext>
                </a:extLst>
              </p:cNvPr>
              <p:cNvSpPr>
                <a:spLocks noRot="1" noChangeAspect="1" noMove="1" noResize="1" noEditPoints="1" noAdjustHandles="1" noChangeArrowheads="1" noChangeShapeType="1" noTextEdit="1"/>
              </p:cNvSpPr>
              <p:nvPr/>
            </p:nvSpPr>
            <p:spPr>
              <a:xfrm>
                <a:off x="5062971" y="5588000"/>
                <a:ext cx="1347647" cy="611088"/>
              </a:xfrm>
              <a:prstGeom prst="flowChartAlternateProcess">
                <a:avLst/>
              </a:prstGeom>
              <a:blipFill>
                <a:blip r:embed="rId3"/>
                <a:stretch>
                  <a:fillRect/>
                </a:stretch>
              </a:blipFill>
              <a:ln>
                <a:solidFill>
                  <a:schemeClr val="accent6">
                    <a:lumMod val="50000"/>
                  </a:schemeClr>
                </a:solidFill>
              </a:ln>
            </p:spPr>
            <p:txBody>
              <a:bodyPr/>
              <a:lstStyle/>
              <a:p>
                <a:r>
                  <a:rPr lang="es-CL">
                    <a:noFill/>
                  </a:rPr>
                  <a:t> </a:t>
                </a:r>
              </a:p>
            </p:txBody>
          </p:sp>
        </mc:Fallback>
      </mc:AlternateContent>
      <p:sp>
        <p:nvSpPr>
          <p:cNvPr id="12" name="Proceso alternativo 11">
            <a:extLst>
              <a:ext uri="{FF2B5EF4-FFF2-40B4-BE49-F238E27FC236}">
                <a16:creationId xmlns:a16="http://schemas.microsoft.com/office/drawing/2014/main" id="{8C27133A-5957-3248-8BB2-95BD560754E7}"/>
              </a:ext>
            </a:extLst>
          </p:cNvPr>
          <p:cNvSpPr/>
          <p:nvPr/>
        </p:nvSpPr>
        <p:spPr>
          <a:xfrm>
            <a:off x="8442857" y="2485448"/>
            <a:ext cx="1347647" cy="611088"/>
          </a:xfrm>
          <a:prstGeom prst="flowChartAlternateProcess">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 name="Conector recto de flecha 12">
            <a:extLst>
              <a:ext uri="{FF2B5EF4-FFF2-40B4-BE49-F238E27FC236}">
                <a16:creationId xmlns:a16="http://schemas.microsoft.com/office/drawing/2014/main" id="{3CC0BEEA-C89A-4647-AEDA-F4CA48AADC03}"/>
              </a:ext>
            </a:extLst>
          </p:cNvPr>
          <p:cNvCxnSpPr>
            <a:cxnSpLocks/>
            <a:stCxn id="3" idx="2"/>
            <a:endCxn id="4" idx="0"/>
          </p:cNvCxnSpPr>
          <p:nvPr/>
        </p:nvCxnSpPr>
        <p:spPr>
          <a:xfrm>
            <a:off x="5737736" y="1966685"/>
            <a:ext cx="8" cy="444860"/>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B38222FE-CC66-1642-A0B9-657F329728E5}"/>
              </a:ext>
            </a:extLst>
          </p:cNvPr>
          <p:cNvCxnSpPr>
            <a:cxnSpLocks/>
          </p:cNvCxnSpPr>
          <p:nvPr/>
        </p:nvCxnSpPr>
        <p:spPr>
          <a:xfrm>
            <a:off x="5736795" y="3175922"/>
            <a:ext cx="0" cy="3416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CC9961C1-99DE-EA4B-AD5A-B4496030D242}"/>
              </a:ext>
            </a:extLst>
          </p:cNvPr>
          <p:cNvSpPr txBox="1"/>
          <p:nvPr/>
        </p:nvSpPr>
        <p:spPr>
          <a:xfrm>
            <a:off x="5155987" y="3170440"/>
            <a:ext cx="455574" cy="369332"/>
          </a:xfrm>
          <a:prstGeom prst="rect">
            <a:avLst/>
          </a:prstGeom>
          <a:noFill/>
        </p:spPr>
        <p:txBody>
          <a:bodyPr wrap="none" rtlCol="0">
            <a:spAutoFit/>
          </a:bodyPr>
          <a:lstStyle/>
          <a:p>
            <a:r>
              <a:rPr lang="es-CL" dirty="0"/>
              <a:t>No</a:t>
            </a:r>
          </a:p>
        </p:txBody>
      </p:sp>
      <p:sp>
        <p:nvSpPr>
          <p:cNvPr id="22" name="CuadroTexto 21">
            <a:extLst>
              <a:ext uri="{FF2B5EF4-FFF2-40B4-BE49-F238E27FC236}">
                <a16:creationId xmlns:a16="http://schemas.microsoft.com/office/drawing/2014/main" id="{50E59A1B-622C-5949-8340-127CF4FF7A21}"/>
              </a:ext>
            </a:extLst>
          </p:cNvPr>
          <p:cNvSpPr txBox="1"/>
          <p:nvPr/>
        </p:nvSpPr>
        <p:spPr>
          <a:xfrm>
            <a:off x="7109109" y="2361021"/>
            <a:ext cx="343364" cy="369332"/>
          </a:xfrm>
          <a:prstGeom prst="rect">
            <a:avLst/>
          </a:prstGeom>
          <a:noFill/>
        </p:spPr>
        <p:txBody>
          <a:bodyPr wrap="none" rtlCol="0">
            <a:spAutoFit/>
          </a:bodyPr>
          <a:lstStyle/>
          <a:p>
            <a:r>
              <a:rPr lang="es-CL" dirty="0"/>
              <a:t>Si</a:t>
            </a:r>
          </a:p>
        </p:txBody>
      </p:sp>
      <p:cxnSp>
        <p:nvCxnSpPr>
          <p:cNvPr id="23" name="Conector recto de flecha 22">
            <a:extLst>
              <a:ext uri="{FF2B5EF4-FFF2-40B4-BE49-F238E27FC236}">
                <a16:creationId xmlns:a16="http://schemas.microsoft.com/office/drawing/2014/main" id="{AB28A84C-9280-2E48-BF61-BA71D5689071}"/>
              </a:ext>
            </a:extLst>
          </p:cNvPr>
          <p:cNvCxnSpPr>
            <a:cxnSpLocks/>
          </p:cNvCxnSpPr>
          <p:nvPr/>
        </p:nvCxnSpPr>
        <p:spPr>
          <a:xfrm>
            <a:off x="6628191" y="2790992"/>
            <a:ext cx="1790949" cy="0"/>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AB26F550-1280-E349-AD1B-B5C972C8AB55}"/>
              </a:ext>
            </a:extLst>
          </p:cNvPr>
          <p:cNvCxnSpPr>
            <a:cxnSpLocks/>
          </p:cNvCxnSpPr>
          <p:nvPr/>
        </p:nvCxnSpPr>
        <p:spPr>
          <a:xfrm>
            <a:off x="6628175" y="3892722"/>
            <a:ext cx="2488505" cy="4307"/>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4B4D8211-964B-9546-A46A-B9C35107958C}"/>
              </a:ext>
            </a:extLst>
          </p:cNvPr>
          <p:cNvCxnSpPr>
            <a:cxnSpLocks/>
          </p:cNvCxnSpPr>
          <p:nvPr/>
        </p:nvCxnSpPr>
        <p:spPr>
          <a:xfrm>
            <a:off x="5736795" y="4276477"/>
            <a:ext cx="0" cy="3416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ADDC21E8-A152-E34A-B8A3-76584DEF96E4}"/>
              </a:ext>
            </a:extLst>
          </p:cNvPr>
          <p:cNvSpPr txBox="1"/>
          <p:nvPr/>
        </p:nvSpPr>
        <p:spPr>
          <a:xfrm>
            <a:off x="5155987" y="4312750"/>
            <a:ext cx="455574" cy="369332"/>
          </a:xfrm>
          <a:prstGeom prst="rect">
            <a:avLst/>
          </a:prstGeom>
          <a:noFill/>
        </p:spPr>
        <p:txBody>
          <a:bodyPr wrap="none" rtlCol="0">
            <a:spAutoFit/>
          </a:bodyPr>
          <a:lstStyle/>
          <a:p>
            <a:r>
              <a:rPr lang="es-CL" dirty="0"/>
              <a:t>No</a:t>
            </a:r>
          </a:p>
        </p:txBody>
      </p:sp>
      <p:sp>
        <p:nvSpPr>
          <p:cNvPr id="29" name="CuadroTexto 28">
            <a:extLst>
              <a:ext uri="{FF2B5EF4-FFF2-40B4-BE49-F238E27FC236}">
                <a16:creationId xmlns:a16="http://schemas.microsoft.com/office/drawing/2014/main" id="{82074CC7-9492-1141-A27F-C2CC4B39F542}"/>
              </a:ext>
            </a:extLst>
          </p:cNvPr>
          <p:cNvSpPr txBox="1"/>
          <p:nvPr/>
        </p:nvSpPr>
        <p:spPr>
          <a:xfrm>
            <a:off x="7106927" y="3509892"/>
            <a:ext cx="343364" cy="369332"/>
          </a:xfrm>
          <a:prstGeom prst="rect">
            <a:avLst/>
          </a:prstGeom>
          <a:noFill/>
        </p:spPr>
        <p:txBody>
          <a:bodyPr wrap="none" rtlCol="0">
            <a:spAutoFit/>
          </a:bodyPr>
          <a:lstStyle/>
          <a:p>
            <a:r>
              <a:rPr lang="es-CL" dirty="0"/>
              <a:t>Si</a:t>
            </a:r>
          </a:p>
        </p:txBody>
      </p:sp>
      <p:cxnSp>
        <p:nvCxnSpPr>
          <p:cNvPr id="30" name="Conector recto de flecha 29">
            <a:extLst>
              <a:ext uri="{FF2B5EF4-FFF2-40B4-BE49-F238E27FC236}">
                <a16:creationId xmlns:a16="http://schemas.microsoft.com/office/drawing/2014/main" id="{DE9A1AF6-D80A-C44A-B793-79D0DB972D29}"/>
              </a:ext>
            </a:extLst>
          </p:cNvPr>
          <p:cNvCxnSpPr>
            <a:cxnSpLocks/>
          </p:cNvCxnSpPr>
          <p:nvPr/>
        </p:nvCxnSpPr>
        <p:spPr>
          <a:xfrm>
            <a:off x="5736795" y="5236267"/>
            <a:ext cx="0" cy="3416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DDF4769E-F93F-C949-B526-B5FD21C19FCB}"/>
              </a:ext>
            </a:extLst>
          </p:cNvPr>
          <p:cNvSpPr txBox="1"/>
          <p:nvPr/>
        </p:nvSpPr>
        <p:spPr>
          <a:xfrm>
            <a:off x="7072047" y="4532690"/>
            <a:ext cx="343364" cy="369332"/>
          </a:xfrm>
          <a:prstGeom prst="rect">
            <a:avLst/>
          </a:prstGeom>
          <a:noFill/>
        </p:spPr>
        <p:txBody>
          <a:bodyPr wrap="none" rtlCol="0">
            <a:spAutoFit/>
          </a:bodyPr>
          <a:lstStyle/>
          <a:p>
            <a:r>
              <a:rPr lang="es-CL" dirty="0"/>
              <a:t>Si</a:t>
            </a:r>
          </a:p>
        </p:txBody>
      </p:sp>
      <p:cxnSp>
        <p:nvCxnSpPr>
          <p:cNvPr id="37" name="Conector angular 36">
            <a:extLst>
              <a:ext uri="{FF2B5EF4-FFF2-40B4-BE49-F238E27FC236}">
                <a16:creationId xmlns:a16="http://schemas.microsoft.com/office/drawing/2014/main" id="{06C19EE2-7ED0-0149-AED4-BFE613E7DAA4}"/>
              </a:ext>
            </a:extLst>
          </p:cNvPr>
          <p:cNvCxnSpPr>
            <a:endCxn id="12" idx="2"/>
          </p:cNvCxnSpPr>
          <p:nvPr/>
        </p:nvCxnSpPr>
        <p:spPr>
          <a:xfrm flipV="1">
            <a:off x="6628175" y="3096536"/>
            <a:ext cx="2488506" cy="1833407"/>
          </a:xfrm>
          <a:prstGeom prst="bentConnector2">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83C1CCC8-13C3-6B42-8711-251F1B41D7F3}"/>
                  </a:ext>
                </a:extLst>
              </p:cNvPr>
              <p:cNvSpPr txBox="1"/>
              <p:nvPr/>
            </p:nvSpPr>
            <p:spPr>
              <a:xfrm>
                <a:off x="8632901" y="2546962"/>
                <a:ext cx="776623" cy="4660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600" i="1" smtClean="0">
                              <a:solidFill>
                                <a:schemeClr val="bg1"/>
                              </a:solidFill>
                              <a:latin typeface="Cambria Math" panose="02040503050406030204" pitchFamily="18" charset="0"/>
                              <a:ea typeface="Cambria Math" panose="02040503050406030204" pitchFamily="18" charset="0"/>
                            </a:rPr>
                          </m:ctrlPr>
                        </m:sSubPr>
                        <m:e>
                          <m:r>
                            <a:rPr lang="es-CL" sz="1600" i="1" smtClean="0">
                              <a:solidFill>
                                <a:schemeClr val="bg1"/>
                              </a:solidFill>
                              <a:latin typeface="Cambria Math" panose="02040503050406030204" pitchFamily="18" charset="0"/>
                              <a:ea typeface="Cambria Math" panose="02040503050406030204" pitchFamily="18" charset="0"/>
                            </a:rPr>
                            <m:t>𝜎</m:t>
                          </m:r>
                        </m:e>
                        <m:sub>
                          <m:acc>
                            <m:accPr>
                              <m:chr m:val="̅"/>
                              <m:ctrlPr>
                                <a:rPr lang="es-CL" sz="1600" i="1" smtClean="0">
                                  <a:solidFill>
                                    <a:schemeClr val="bg1"/>
                                  </a:solidFill>
                                  <a:latin typeface="Cambria Math" panose="02040503050406030204" pitchFamily="18" charset="0"/>
                                  <a:ea typeface="Cambria Math" panose="02040503050406030204" pitchFamily="18" charset="0"/>
                                </a:rPr>
                              </m:ctrlPr>
                            </m:accPr>
                            <m:e>
                              <m:r>
                                <a:rPr lang="es-ES" sz="1600" b="0" i="1" smtClean="0">
                                  <a:solidFill>
                                    <a:schemeClr val="bg1"/>
                                  </a:solidFill>
                                  <a:latin typeface="Cambria Math" panose="02040503050406030204" pitchFamily="18" charset="0"/>
                                  <a:ea typeface="Cambria Math" panose="02040503050406030204" pitchFamily="18" charset="0"/>
                                </a:rPr>
                                <m:t>𝑥</m:t>
                              </m:r>
                            </m:e>
                          </m:acc>
                        </m:sub>
                      </m:sSub>
                      <m:r>
                        <a:rPr lang="es-ES" sz="1600" b="0" i="1" smtClean="0">
                          <a:solidFill>
                            <a:schemeClr val="bg1"/>
                          </a:solidFill>
                          <a:latin typeface="Cambria Math" panose="02040503050406030204" pitchFamily="18" charset="0"/>
                          <a:ea typeface="Cambria Math" panose="02040503050406030204" pitchFamily="18" charset="0"/>
                        </a:rPr>
                        <m:t>=</m:t>
                      </m:r>
                      <m:f>
                        <m:fPr>
                          <m:ctrlPr>
                            <a:rPr lang="es-ES" sz="1600" b="0" i="1" smtClean="0">
                              <a:solidFill>
                                <a:schemeClr val="bg1"/>
                              </a:solidFill>
                              <a:latin typeface="Cambria Math" panose="02040503050406030204" pitchFamily="18" charset="0"/>
                              <a:ea typeface="Cambria Math" panose="02040503050406030204" pitchFamily="18" charset="0"/>
                            </a:rPr>
                          </m:ctrlPr>
                        </m:fPr>
                        <m:num>
                          <m:r>
                            <a:rPr lang="es-ES" sz="1600" b="0" i="1" smtClean="0">
                              <a:solidFill>
                                <a:schemeClr val="bg1"/>
                              </a:solidFill>
                              <a:latin typeface="Cambria Math" panose="02040503050406030204" pitchFamily="18" charset="0"/>
                              <a:ea typeface="Cambria Math" panose="02040503050406030204" pitchFamily="18" charset="0"/>
                            </a:rPr>
                            <m:t>𝜎</m:t>
                          </m:r>
                        </m:num>
                        <m:den>
                          <m:rad>
                            <m:radPr>
                              <m:degHide m:val="on"/>
                              <m:ctrlPr>
                                <a:rPr lang="es-ES" sz="1600" b="0" i="1" smtClean="0">
                                  <a:solidFill>
                                    <a:schemeClr val="bg1"/>
                                  </a:solidFill>
                                  <a:latin typeface="Cambria Math" panose="02040503050406030204" pitchFamily="18" charset="0"/>
                                  <a:ea typeface="Cambria Math" panose="02040503050406030204" pitchFamily="18" charset="0"/>
                                </a:rPr>
                              </m:ctrlPr>
                            </m:radPr>
                            <m:deg/>
                            <m:e>
                              <m:r>
                                <a:rPr lang="es-ES" sz="1600" b="0" i="1" smtClean="0">
                                  <a:solidFill>
                                    <a:schemeClr val="bg1"/>
                                  </a:solidFill>
                                  <a:latin typeface="Cambria Math" panose="02040503050406030204" pitchFamily="18" charset="0"/>
                                  <a:ea typeface="Cambria Math" panose="02040503050406030204" pitchFamily="18" charset="0"/>
                                </a:rPr>
                                <m:t>𝑛</m:t>
                              </m:r>
                            </m:e>
                          </m:rad>
                        </m:den>
                      </m:f>
                    </m:oMath>
                  </m:oMathPara>
                </a14:m>
                <a:endParaRPr lang="es-CL" sz="1600" dirty="0">
                  <a:solidFill>
                    <a:schemeClr val="bg1"/>
                  </a:solidFill>
                </a:endParaRPr>
              </a:p>
            </p:txBody>
          </p:sp>
        </mc:Choice>
        <mc:Fallback xmlns="">
          <p:sp>
            <p:nvSpPr>
              <p:cNvPr id="40" name="CuadroTexto 39">
                <a:extLst>
                  <a:ext uri="{FF2B5EF4-FFF2-40B4-BE49-F238E27FC236}">
                    <a16:creationId xmlns:a16="http://schemas.microsoft.com/office/drawing/2014/main" id="{83C1CCC8-13C3-6B42-8711-251F1B41D7F3}"/>
                  </a:ext>
                </a:extLst>
              </p:cNvPr>
              <p:cNvSpPr txBox="1">
                <a:spLocks noRot="1" noChangeAspect="1" noMove="1" noResize="1" noEditPoints="1" noAdjustHandles="1" noChangeArrowheads="1" noChangeShapeType="1" noTextEdit="1"/>
              </p:cNvSpPr>
              <p:nvPr/>
            </p:nvSpPr>
            <p:spPr>
              <a:xfrm>
                <a:off x="8632901" y="2546962"/>
                <a:ext cx="776623" cy="466090"/>
              </a:xfrm>
              <a:prstGeom prst="rect">
                <a:avLst/>
              </a:prstGeom>
              <a:blipFill>
                <a:blip r:embed="rId4"/>
                <a:stretch>
                  <a:fillRect l="-3125" r="-3125" b="-2632"/>
                </a:stretch>
              </a:blipFill>
            </p:spPr>
            <p:txBody>
              <a:bodyPr/>
              <a:lstStyle/>
              <a:p>
                <a:r>
                  <a:rPr lang="es-CL">
                    <a:noFill/>
                  </a:rPr>
                  <a:t> </a:t>
                </a:r>
              </a:p>
            </p:txBody>
          </p:sp>
        </mc:Fallback>
      </mc:AlternateContent>
    </p:spTree>
    <p:extLst>
      <p:ext uri="{BB962C8B-B14F-4D97-AF65-F5344CB8AC3E}">
        <p14:creationId xmlns:p14="http://schemas.microsoft.com/office/powerpoint/2010/main" val="2888312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F51F1CC-5325-014C-859A-589F2DD0FCB0}"/>
              </a:ext>
            </a:extLst>
          </p:cNvPr>
          <p:cNvSpPr txBox="1">
            <a:spLocks/>
          </p:cNvSpPr>
          <p:nvPr/>
        </p:nvSpPr>
        <p:spPr>
          <a:xfrm>
            <a:off x="990600" y="497524"/>
            <a:ext cx="10190544" cy="621528"/>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s-CL" dirty="0">
                <a:solidFill>
                  <a:schemeClr val="accent6">
                    <a:lumMod val="50000"/>
                  </a:schemeClr>
                </a:solidFill>
              </a:rPr>
              <a:t>Índice de la clase</a:t>
            </a:r>
          </a:p>
        </p:txBody>
      </p:sp>
      <p:sp>
        <p:nvSpPr>
          <p:cNvPr id="6" name="Subtítulo 2">
            <a:extLst>
              <a:ext uri="{FF2B5EF4-FFF2-40B4-BE49-F238E27FC236}">
                <a16:creationId xmlns:a16="http://schemas.microsoft.com/office/drawing/2014/main" id="{90BD04FD-D7C3-DD43-B2D5-73017BAFCBA6}"/>
              </a:ext>
            </a:extLst>
          </p:cNvPr>
          <p:cNvSpPr>
            <a:spLocks noGrp="1"/>
          </p:cNvSpPr>
          <p:nvPr>
            <p:ph type="subTitle" idx="10"/>
          </p:nvPr>
        </p:nvSpPr>
        <p:spPr>
          <a:xfrm>
            <a:off x="990600" y="1425600"/>
            <a:ext cx="10515600" cy="4907708"/>
          </a:xfrm>
        </p:spPr>
        <p:txBody>
          <a:bodyPr anchor="t"/>
          <a:lstStyle/>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1 : Conceptos previos</a:t>
            </a:r>
            <a:endParaRPr lang="es-CL" sz="2000" dirty="0">
              <a:solidFill>
                <a:schemeClr val="tx1">
                  <a:lumMod val="75000"/>
                  <a:lumOff val="25000"/>
                </a:schemeClr>
              </a:solidFill>
            </a:endParaRP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2 : Población - muestra</a:t>
            </a:r>
            <a:endParaRPr lang="es-ES" sz="2000" dirty="0">
              <a:solidFill>
                <a:schemeClr val="tx1">
                  <a:lumMod val="75000"/>
                  <a:lumOff val="25000"/>
                </a:schemeClr>
              </a:solidFill>
            </a:endParaRP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3 : Distribución de Estadísticos muestrales</a:t>
            </a:r>
            <a:endParaRPr lang="es-ES" sz="2000" dirty="0">
              <a:solidFill>
                <a:schemeClr val="accent6">
                  <a:lumMod val="50000"/>
                </a:schemeClr>
              </a:solidFill>
            </a:endParaRP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ES" sz="2000" b="1" dirty="0">
                <a:solidFill>
                  <a:schemeClr val="accent6">
                    <a:lumMod val="50000"/>
                  </a:schemeClr>
                </a:solidFill>
              </a:rPr>
              <a:t>Sección 4 : </a:t>
            </a:r>
            <a:r>
              <a:rPr lang="es-CL" sz="2000" b="1" dirty="0">
                <a:solidFill>
                  <a:schemeClr val="accent6">
                    <a:lumMod val="50000"/>
                  </a:schemeClr>
                </a:solidFill>
              </a:rPr>
              <a:t>Distribución de Estadísticos Media Muestral</a:t>
            </a:r>
            <a:endParaRPr lang="es-CL" sz="2000" dirty="0">
              <a:solidFill>
                <a:schemeClr val="tx1">
                  <a:lumMod val="75000"/>
                  <a:lumOff val="25000"/>
                </a:schemeClr>
              </a:solidFill>
            </a:endParaRP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ES" sz="2000" b="1" dirty="0">
                <a:solidFill>
                  <a:schemeClr val="accent6">
                    <a:lumMod val="50000"/>
                  </a:schemeClr>
                </a:solidFill>
              </a:rPr>
              <a:t>Sección 5 : Teorema Límite central</a:t>
            </a: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ES" sz="2000" b="1" dirty="0">
                <a:solidFill>
                  <a:schemeClr val="accent6">
                    <a:lumMod val="50000"/>
                  </a:schemeClr>
                </a:solidFill>
              </a:rPr>
              <a:t>Sección 6 : Intervalos </a:t>
            </a:r>
            <a:r>
              <a:rPr lang="es-ES" sz="2000" b="1">
                <a:solidFill>
                  <a:schemeClr val="accent6">
                    <a:lumMod val="50000"/>
                  </a:schemeClr>
                </a:solidFill>
              </a:rPr>
              <a:t>de confianza para la Media</a:t>
            </a:r>
            <a:endParaRPr lang="es-CL" sz="2000" dirty="0">
              <a:solidFill>
                <a:schemeClr val="tx1">
                  <a:lumMod val="75000"/>
                  <a:lumOff val="25000"/>
                </a:schemeClr>
              </a:solidFill>
            </a:endParaRP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endParaRPr lang="es-CL" sz="2000" dirty="0">
              <a:solidFill>
                <a:schemeClr val="tx1">
                  <a:lumMod val="75000"/>
                  <a:lumOff val="25000"/>
                </a:schemeClr>
              </a:solidFill>
            </a:endParaRP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endParaRPr lang="es-CL" sz="2000" dirty="0">
              <a:solidFill>
                <a:schemeClr val="tx1">
                  <a:lumMod val="75000"/>
                  <a:lumOff val="25000"/>
                </a:schemeClr>
              </a:solidFill>
            </a:endParaRPr>
          </a:p>
          <a:p>
            <a:pPr marL="0" indent="0">
              <a:buClr>
                <a:schemeClr val="accent1">
                  <a:lumMod val="60000"/>
                  <a:lumOff val="40000"/>
                </a:schemeClr>
              </a:buClr>
              <a:buSzPct val="100000"/>
            </a:pPr>
            <a:endParaRPr lang="es-CL" sz="2000" dirty="0">
              <a:solidFill>
                <a:schemeClr val="tx1">
                  <a:lumMod val="75000"/>
                  <a:lumOff val="25000"/>
                </a:schemeClr>
              </a:solidFill>
            </a:endParaRPr>
          </a:p>
        </p:txBody>
      </p:sp>
    </p:spTree>
    <p:extLst>
      <p:ext uri="{BB962C8B-B14F-4D97-AF65-F5344CB8AC3E}">
        <p14:creationId xmlns:p14="http://schemas.microsoft.com/office/powerpoint/2010/main" val="70067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Teorema  del Límite central</a:t>
            </a:r>
          </a:p>
        </p:txBody>
      </p:sp>
      <p:sp>
        <p:nvSpPr>
          <p:cNvPr id="20" name="Rectángulo 19">
            <a:extLst>
              <a:ext uri="{FF2B5EF4-FFF2-40B4-BE49-F238E27FC236}">
                <a16:creationId xmlns:a16="http://schemas.microsoft.com/office/drawing/2014/main" id="{38CA801F-BDE7-3C46-9C17-A8BE8D46E0ED}"/>
              </a:ext>
            </a:extLst>
          </p:cNvPr>
          <p:cNvSpPr/>
          <p:nvPr/>
        </p:nvSpPr>
        <p:spPr>
          <a:xfrm>
            <a:off x="1696453" y="1423098"/>
            <a:ext cx="9494712" cy="1015663"/>
          </a:xfrm>
          <a:prstGeom prst="rect">
            <a:avLst/>
          </a:prstGeom>
        </p:spPr>
        <p:txBody>
          <a:bodyPr wrap="square">
            <a:spAutoFit/>
          </a:bodyPr>
          <a:lstStyle/>
          <a:p>
            <a:pPr algn="just"/>
            <a:r>
              <a:rPr lang="es-ES" sz="2000" dirty="0"/>
              <a:t>Ejemplo:</a:t>
            </a:r>
          </a:p>
          <a:p>
            <a:pPr algn="just"/>
            <a:r>
              <a:rPr lang="es-CL" sz="2000" dirty="0"/>
              <a:t>El diámetro de las tortas de Girasol se distribuye normalmente con media 18 cm y desviación estándar de 6 cm.</a:t>
            </a:r>
            <a:endParaRPr lang="es-ES" sz="2000" dirty="0"/>
          </a:p>
        </p:txBody>
      </p:sp>
      <p:sp>
        <p:nvSpPr>
          <p:cNvPr id="5" name="Rectángulo 4">
            <a:extLst>
              <a:ext uri="{FF2B5EF4-FFF2-40B4-BE49-F238E27FC236}">
                <a16:creationId xmlns:a16="http://schemas.microsoft.com/office/drawing/2014/main" id="{4145A734-9757-5149-B49A-D40ABEF4FAD9}"/>
              </a:ext>
            </a:extLst>
          </p:cNvPr>
          <p:cNvSpPr/>
          <p:nvPr/>
        </p:nvSpPr>
        <p:spPr>
          <a:xfrm>
            <a:off x="4647270" y="38488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9" name="Rectángulo 8">
            <a:extLst>
              <a:ext uri="{FF2B5EF4-FFF2-40B4-BE49-F238E27FC236}">
                <a16:creationId xmlns:a16="http://schemas.microsoft.com/office/drawing/2014/main" id="{DBA6315E-B128-514E-8ADB-569E9A106F02}"/>
              </a:ext>
            </a:extLst>
          </p:cNvPr>
          <p:cNvSpPr/>
          <p:nvPr/>
        </p:nvSpPr>
        <p:spPr>
          <a:xfrm>
            <a:off x="1696453" y="2608094"/>
            <a:ext cx="9494712" cy="707886"/>
          </a:xfrm>
          <a:prstGeom prst="rect">
            <a:avLst/>
          </a:prstGeom>
        </p:spPr>
        <p:txBody>
          <a:bodyPr wrap="square">
            <a:spAutoFit/>
          </a:bodyPr>
          <a:lstStyle/>
          <a:p>
            <a:pPr algn="just"/>
            <a:r>
              <a:rPr lang="es-ES" sz="2000" dirty="0"/>
              <a:t>En una muestra de 10 tortas, ¿Cuál es la probabilidad de encontrar tortas de </a:t>
            </a:r>
            <a:r>
              <a:rPr lang="es-ES" sz="2000" b="1" dirty="0"/>
              <a:t>diámetro</a:t>
            </a:r>
            <a:r>
              <a:rPr lang="es-ES" sz="2000" dirty="0"/>
              <a:t> </a:t>
            </a:r>
            <a:r>
              <a:rPr lang="es-ES" sz="2000" b="1" dirty="0"/>
              <a:t>promedio</a:t>
            </a:r>
            <a:r>
              <a:rPr lang="es-ES" sz="2000" dirty="0"/>
              <a:t> inferior a 16 cm?</a:t>
            </a:r>
          </a:p>
        </p:txBody>
      </p:sp>
      <p:pic>
        <p:nvPicPr>
          <p:cNvPr id="4" name="Imagen 3" descr="Gráfico, Histograma&#10;&#10;Descripción generada automáticamente">
            <a:extLst>
              <a:ext uri="{FF2B5EF4-FFF2-40B4-BE49-F238E27FC236}">
                <a16:creationId xmlns:a16="http://schemas.microsoft.com/office/drawing/2014/main" id="{EC5C3AF6-413F-3644-80EE-5B2C868FC953}"/>
              </a:ext>
            </a:extLst>
          </p:cNvPr>
          <p:cNvPicPr>
            <a:picLocks noChangeAspect="1"/>
          </p:cNvPicPr>
          <p:nvPr/>
        </p:nvPicPr>
        <p:blipFill>
          <a:blip r:embed="rId2"/>
          <a:stretch>
            <a:fillRect/>
          </a:stretch>
        </p:blipFill>
        <p:spPr>
          <a:xfrm>
            <a:off x="7766829" y="3429000"/>
            <a:ext cx="3713357" cy="2802802"/>
          </a:xfrm>
          <a:prstGeom prst="rect">
            <a:avLst/>
          </a:prstGeom>
        </p:spPr>
      </p:pic>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FA4B79A3-8E5F-3A48-A73D-B5447EC16156}"/>
                  </a:ext>
                </a:extLst>
              </p:cNvPr>
              <p:cNvSpPr txBox="1"/>
              <p:nvPr/>
            </p:nvSpPr>
            <p:spPr>
              <a:xfrm>
                <a:off x="1828354" y="3710332"/>
                <a:ext cx="1745029" cy="309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CL" i="1" smtClean="0">
                              <a:latin typeface="Cambria Math" panose="02040503050406030204" pitchFamily="18" charset="0"/>
                            </a:rPr>
                          </m:ctrlPr>
                        </m:accPr>
                        <m:e>
                          <m:r>
                            <a:rPr lang="es-ES" b="0" i="1" smtClean="0">
                              <a:latin typeface="Cambria Math" panose="02040503050406030204" pitchFamily="18" charset="0"/>
                            </a:rPr>
                            <m:t>𝑋</m:t>
                          </m:r>
                        </m:e>
                      </m:acc>
                      <m:r>
                        <a:rPr lang="es-CL"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𝑁</m:t>
                      </m:r>
                      <m:r>
                        <a:rPr lang="es-ES" b="0" i="1" smtClean="0">
                          <a:latin typeface="Cambria Math" panose="02040503050406030204" pitchFamily="18" charset="0"/>
                          <a:ea typeface="Cambria Math" panose="02040503050406030204" pitchFamily="18" charset="0"/>
                        </a:rPr>
                        <m:t>(18;6/</m:t>
                      </m:r>
                      <m:rad>
                        <m:radPr>
                          <m:degHide m:val="on"/>
                          <m:ctrlPr>
                            <a:rPr lang="es-ES" b="0" i="1" smtClean="0">
                              <a:latin typeface="Cambria Math" panose="02040503050406030204" pitchFamily="18" charset="0"/>
                              <a:ea typeface="Cambria Math" panose="02040503050406030204" pitchFamily="18" charset="0"/>
                            </a:rPr>
                          </m:ctrlPr>
                        </m:radPr>
                        <m:deg/>
                        <m:e>
                          <m:r>
                            <a:rPr lang="es-ES" b="0" i="1" smtClean="0">
                              <a:latin typeface="Cambria Math" panose="02040503050406030204" pitchFamily="18" charset="0"/>
                              <a:ea typeface="Cambria Math" panose="02040503050406030204" pitchFamily="18" charset="0"/>
                            </a:rPr>
                            <m:t>10</m:t>
                          </m:r>
                        </m:e>
                      </m:rad>
                      <m:r>
                        <a:rPr lang="es-ES" b="0" i="1" smtClean="0">
                          <a:latin typeface="Cambria Math" panose="02040503050406030204" pitchFamily="18" charset="0"/>
                          <a:ea typeface="Cambria Math" panose="02040503050406030204" pitchFamily="18" charset="0"/>
                        </a:rPr>
                        <m:t>)</m:t>
                      </m:r>
                    </m:oMath>
                  </m:oMathPara>
                </a14:m>
                <a:endParaRPr lang="es-CL" dirty="0"/>
              </a:p>
            </p:txBody>
          </p:sp>
        </mc:Choice>
        <mc:Fallback xmlns="">
          <p:sp>
            <p:nvSpPr>
              <p:cNvPr id="10" name="CuadroTexto 9">
                <a:extLst>
                  <a:ext uri="{FF2B5EF4-FFF2-40B4-BE49-F238E27FC236}">
                    <a16:creationId xmlns:a16="http://schemas.microsoft.com/office/drawing/2014/main" id="{FA4B79A3-8E5F-3A48-A73D-B5447EC16156}"/>
                  </a:ext>
                </a:extLst>
              </p:cNvPr>
              <p:cNvSpPr txBox="1">
                <a:spLocks noRot="1" noChangeAspect="1" noMove="1" noResize="1" noEditPoints="1" noAdjustHandles="1" noChangeArrowheads="1" noChangeShapeType="1" noTextEdit="1"/>
              </p:cNvSpPr>
              <p:nvPr/>
            </p:nvSpPr>
            <p:spPr>
              <a:xfrm>
                <a:off x="1828354" y="3710332"/>
                <a:ext cx="1745029" cy="309637"/>
              </a:xfrm>
              <a:prstGeom prst="rect">
                <a:avLst/>
              </a:prstGeom>
              <a:blipFill>
                <a:blip r:embed="rId3"/>
                <a:stretch>
                  <a:fillRect l="-2899" r="-4348" b="-32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F05B2D98-EE9E-E640-91E8-889093425669}"/>
                  </a:ext>
                </a:extLst>
              </p:cNvPr>
              <p:cNvSpPr txBox="1"/>
              <p:nvPr/>
            </p:nvSpPr>
            <p:spPr>
              <a:xfrm>
                <a:off x="1733751" y="4489796"/>
                <a:ext cx="6659387"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ea typeface="Cambria Math" panose="02040503050406030204" pitchFamily="18" charset="0"/>
                            </a:rPr>
                            <m:t>≤16</m:t>
                          </m:r>
                        </m:e>
                      </m:d>
                      <m:r>
                        <a:rPr lang="es-ES" b="0" i="1" smtClean="0">
                          <a:latin typeface="Cambria Math" panose="02040503050406030204" pitchFamily="18" charset="0"/>
                        </a:rPr>
                        <m:t>=</m:t>
                      </m:r>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𝑍</m:t>
                          </m:r>
                          <m:r>
                            <a:rPr lang="es-ES" b="0" i="1"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16−18</m:t>
                              </m:r>
                            </m:num>
                            <m:den>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6</m:t>
                                  </m:r>
                                </m:num>
                                <m:den>
                                  <m:rad>
                                    <m:radPr>
                                      <m:degHide m:val="on"/>
                                      <m:ctrlPr>
                                        <a:rPr lang="es-ES" b="0" i="1" smtClean="0">
                                          <a:latin typeface="Cambria Math" panose="02040503050406030204" pitchFamily="18" charset="0"/>
                                          <a:ea typeface="Cambria Math" panose="02040503050406030204" pitchFamily="18" charset="0"/>
                                        </a:rPr>
                                      </m:ctrlPr>
                                    </m:radPr>
                                    <m:deg/>
                                    <m:e>
                                      <m:r>
                                        <a:rPr lang="es-ES" b="0" i="1" smtClean="0">
                                          <a:latin typeface="Cambria Math" panose="02040503050406030204" pitchFamily="18" charset="0"/>
                                          <a:ea typeface="Cambria Math" panose="02040503050406030204" pitchFamily="18" charset="0"/>
                                        </a:rPr>
                                        <m:t>10</m:t>
                                      </m:r>
                                    </m:e>
                                  </m:rad>
                                </m:den>
                              </m:f>
                            </m:den>
                          </m:f>
                        </m:e>
                      </m:d>
                      <m:r>
                        <a:rPr lang="es-ES" b="0" i="1" smtClean="0">
                          <a:latin typeface="Cambria Math" panose="02040503050406030204" pitchFamily="18" charset="0"/>
                        </a:rPr>
                        <m:t>=</m:t>
                      </m:r>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𝑍</m:t>
                          </m:r>
                          <m:r>
                            <a:rPr lang="es-ES" b="0" i="1" smtClean="0">
                              <a:latin typeface="Cambria Math" panose="02040503050406030204" pitchFamily="18" charset="0"/>
                              <a:ea typeface="Cambria Math" panose="02040503050406030204" pitchFamily="18" charset="0"/>
                            </a:rPr>
                            <m:t>≤−1,05</m:t>
                          </m:r>
                        </m:e>
                      </m:d>
                      <m:r>
                        <a:rPr lang="es-ES" b="0" i="1" smtClean="0">
                          <a:latin typeface="Cambria Math" panose="02040503050406030204" pitchFamily="18" charset="0"/>
                        </a:rPr>
                        <m:t>=0,14885</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0,15</m:t>
                      </m:r>
                    </m:oMath>
                  </m:oMathPara>
                </a14:m>
                <a:endParaRPr lang="es-CL" dirty="0"/>
              </a:p>
            </p:txBody>
          </p:sp>
        </mc:Choice>
        <mc:Fallback xmlns="">
          <p:sp>
            <p:nvSpPr>
              <p:cNvPr id="11" name="CuadroTexto 10">
                <a:extLst>
                  <a:ext uri="{FF2B5EF4-FFF2-40B4-BE49-F238E27FC236}">
                    <a16:creationId xmlns:a16="http://schemas.microsoft.com/office/drawing/2014/main" id="{F05B2D98-EE9E-E640-91E8-889093425669}"/>
                  </a:ext>
                </a:extLst>
              </p:cNvPr>
              <p:cNvSpPr txBox="1">
                <a:spLocks noRot="1" noChangeAspect="1" noMove="1" noResize="1" noEditPoints="1" noAdjustHandles="1" noChangeArrowheads="1" noChangeShapeType="1" noTextEdit="1"/>
              </p:cNvSpPr>
              <p:nvPr/>
            </p:nvSpPr>
            <p:spPr>
              <a:xfrm>
                <a:off x="1733751" y="4489796"/>
                <a:ext cx="6659387" cy="891719"/>
              </a:xfrm>
              <a:prstGeom prst="rect">
                <a:avLst/>
              </a:prstGeom>
              <a:blipFill>
                <a:blip r:embed="rId4"/>
                <a:stretch>
                  <a:fillRect l="-381" r="-381"/>
                </a:stretch>
              </a:blipFill>
            </p:spPr>
            <p:txBody>
              <a:bodyPr/>
              <a:lstStyle/>
              <a:p>
                <a:r>
                  <a:rPr lang="es-CL">
                    <a:noFill/>
                  </a:rPr>
                  <a:t> </a:t>
                </a:r>
              </a:p>
            </p:txBody>
          </p:sp>
        </mc:Fallback>
      </mc:AlternateContent>
    </p:spTree>
    <p:extLst>
      <p:ext uri="{BB962C8B-B14F-4D97-AF65-F5344CB8AC3E}">
        <p14:creationId xmlns:p14="http://schemas.microsoft.com/office/powerpoint/2010/main" val="437720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Media muestral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5" name="2 Rectángulo">
            <a:extLst>
              <a:ext uri="{FF2B5EF4-FFF2-40B4-BE49-F238E27FC236}">
                <a16:creationId xmlns:a16="http://schemas.microsoft.com/office/drawing/2014/main" id="{AC194CC3-B9E3-8E4B-9AAA-F86CFAA8FC9D}"/>
              </a:ext>
            </a:extLst>
          </p:cNvPr>
          <p:cNvSpPr>
            <a:spLocks noChangeArrowheads="1"/>
          </p:cNvSpPr>
          <p:nvPr/>
        </p:nvSpPr>
        <p:spPr bwMode="auto">
          <a:xfrm>
            <a:off x="2452439" y="1397832"/>
            <a:ext cx="87387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r>
              <a:rPr lang="es-CL" altLang="es-ES" sz="2000" b="1" dirty="0">
                <a:solidFill>
                  <a:schemeClr val="accent6">
                    <a:lumMod val="50000"/>
                  </a:schemeClr>
                </a:solidFill>
              </a:rPr>
              <a:t>Distribución de la Media muestral – </a:t>
            </a:r>
            <a:r>
              <a:rPr lang="es-CL" altLang="es-ES" sz="2000" b="1">
                <a:solidFill>
                  <a:schemeClr val="accent6">
                    <a:lumMod val="50000"/>
                  </a:schemeClr>
                </a:solidFill>
              </a:rPr>
              <a:t>Varianza poblacional, </a:t>
            </a:r>
            <a:r>
              <a:rPr lang="el-GR" altLang="es-ES" sz="2400" b="1" dirty="0">
                <a:solidFill>
                  <a:schemeClr val="accent6">
                    <a:lumMod val="50000"/>
                  </a:schemeClr>
                </a:solidFill>
              </a:rPr>
              <a:t>σ</a:t>
            </a:r>
            <a:r>
              <a:rPr lang="es-CL" altLang="es-ES" sz="2400" b="1" baseline="30000" dirty="0">
                <a:solidFill>
                  <a:schemeClr val="accent6">
                    <a:lumMod val="50000"/>
                  </a:schemeClr>
                </a:solidFill>
              </a:rPr>
              <a:t>2</a:t>
            </a:r>
            <a:r>
              <a:rPr lang="es-CL" altLang="es-ES" sz="2000" b="1" dirty="0">
                <a:solidFill>
                  <a:schemeClr val="accent6">
                    <a:lumMod val="50000"/>
                  </a:schemeClr>
                </a:solidFill>
              </a:rPr>
              <a:t> desconocida</a:t>
            </a:r>
          </a:p>
        </p:txBody>
      </p:sp>
      <p:sp>
        <p:nvSpPr>
          <p:cNvPr id="8" name="5 Rectángulo">
            <a:extLst>
              <a:ext uri="{FF2B5EF4-FFF2-40B4-BE49-F238E27FC236}">
                <a16:creationId xmlns:a16="http://schemas.microsoft.com/office/drawing/2014/main" id="{B76CC9DC-7F73-4543-8D40-50C3D921CE9A}"/>
              </a:ext>
            </a:extLst>
          </p:cNvPr>
          <p:cNvSpPr>
            <a:spLocks noChangeArrowheads="1"/>
          </p:cNvSpPr>
          <p:nvPr/>
        </p:nvSpPr>
        <p:spPr bwMode="auto">
          <a:xfrm>
            <a:off x="2452439" y="2205452"/>
            <a:ext cx="60279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r>
              <a:rPr lang="es-CL" altLang="es-ES" sz="2000" dirty="0"/>
              <a:t>Tiene Distribución t-Student con (n-1) grados de libertad</a:t>
            </a:r>
          </a:p>
        </p:txBody>
      </p:sp>
      <p:sp>
        <p:nvSpPr>
          <p:cNvPr id="3" name="Rectángulo redondeado 2">
            <a:extLst>
              <a:ext uri="{FF2B5EF4-FFF2-40B4-BE49-F238E27FC236}">
                <a16:creationId xmlns:a16="http://schemas.microsoft.com/office/drawing/2014/main" id="{B827FAE5-4FBB-1143-A017-D208FF3A3990}"/>
              </a:ext>
            </a:extLst>
          </p:cNvPr>
          <p:cNvSpPr/>
          <p:nvPr/>
        </p:nvSpPr>
        <p:spPr>
          <a:xfrm>
            <a:off x="5143646" y="3015737"/>
            <a:ext cx="2897459" cy="1479605"/>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Picture 2">
            <a:extLst>
              <a:ext uri="{FF2B5EF4-FFF2-40B4-BE49-F238E27FC236}">
                <a16:creationId xmlns:a16="http://schemas.microsoft.com/office/drawing/2014/main" id="{63FF3E6D-DDB4-5049-A297-429BE8A4C4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312" r="32036"/>
          <a:stretch/>
        </p:blipFill>
        <p:spPr bwMode="auto">
          <a:xfrm>
            <a:off x="5408341" y="3154436"/>
            <a:ext cx="2452959" cy="1325562"/>
          </a:xfrm>
          <a:prstGeom prst="rect">
            <a:avLst/>
          </a:prstGeom>
          <a:solidFill>
            <a:schemeClr val="bg1"/>
          </a:solidFill>
          <a:ln>
            <a:noFill/>
          </a:ln>
        </p:spPr>
      </p:pic>
      <p:sp>
        <p:nvSpPr>
          <p:cNvPr id="12" name="5 Rectángulo">
            <a:extLst>
              <a:ext uri="{FF2B5EF4-FFF2-40B4-BE49-F238E27FC236}">
                <a16:creationId xmlns:a16="http://schemas.microsoft.com/office/drawing/2014/main" id="{6F6133EA-C96B-0D4C-B1BE-E4E379A4AE02}"/>
              </a:ext>
            </a:extLst>
          </p:cNvPr>
          <p:cNvSpPr>
            <a:spLocks noChangeArrowheads="1"/>
          </p:cNvSpPr>
          <p:nvPr/>
        </p:nvSpPr>
        <p:spPr bwMode="auto">
          <a:xfrm>
            <a:off x="2394343" y="5028872"/>
            <a:ext cx="873872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r>
              <a:rPr lang="es-CL" altLang="es-ES" sz="2000" dirty="0"/>
              <a:t>Los grados de libertad de la Distribución T-Student se corresponden con el tamaño de la muestra con la que se calculó S.</a:t>
            </a:r>
          </a:p>
        </p:txBody>
      </p:sp>
    </p:spTree>
    <p:extLst>
      <p:ext uri="{BB962C8B-B14F-4D97-AF65-F5344CB8AC3E}">
        <p14:creationId xmlns:p14="http://schemas.microsoft.com/office/powerpoint/2010/main" val="273842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T de Student</a:t>
            </a:r>
          </a:p>
        </p:txBody>
      </p:sp>
      <p:pic>
        <p:nvPicPr>
          <p:cNvPr id="7" name="Imagen 6" descr="Diagrama&#10;&#10;Descripción generada automáticamente">
            <a:extLst>
              <a:ext uri="{FF2B5EF4-FFF2-40B4-BE49-F238E27FC236}">
                <a16:creationId xmlns:a16="http://schemas.microsoft.com/office/drawing/2014/main" id="{DE6F032A-A052-1E4E-814D-AD845D216593}"/>
              </a:ext>
            </a:extLst>
          </p:cNvPr>
          <p:cNvPicPr>
            <a:picLocks noChangeAspect="1"/>
          </p:cNvPicPr>
          <p:nvPr/>
        </p:nvPicPr>
        <p:blipFill>
          <a:blip r:embed="rId3"/>
          <a:stretch>
            <a:fillRect/>
          </a:stretch>
        </p:blipFill>
        <p:spPr>
          <a:xfrm>
            <a:off x="3451895" y="1439333"/>
            <a:ext cx="5838189" cy="4588933"/>
          </a:xfrm>
          <a:prstGeom prst="rect">
            <a:avLst/>
          </a:prstGeom>
        </p:spPr>
      </p:pic>
    </p:spTree>
    <p:extLst>
      <p:ext uri="{BB962C8B-B14F-4D97-AF65-F5344CB8AC3E}">
        <p14:creationId xmlns:p14="http://schemas.microsoft.com/office/powerpoint/2010/main" val="1574599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a:solidFill>
                  <a:schemeClr val="accent6">
                    <a:lumMod val="50000"/>
                  </a:schemeClr>
                </a:solidFill>
              </a:rPr>
              <a:t>Distribución T de Student</a:t>
            </a:r>
            <a:endParaRPr lang="es-CL" dirty="0">
              <a:solidFill>
                <a:schemeClr val="accent6">
                  <a:lumMod val="50000"/>
                </a:schemeClr>
              </a:solidFill>
            </a:endParaRPr>
          </a:p>
        </p:txBody>
      </p:sp>
      <p:sp>
        <p:nvSpPr>
          <p:cNvPr id="12" name="5 Rectángulo">
            <a:extLst>
              <a:ext uri="{FF2B5EF4-FFF2-40B4-BE49-F238E27FC236}">
                <a16:creationId xmlns:a16="http://schemas.microsoft.com/office/drawing/2014/main" id="{1AE1C729-BDDD-7448-9AF4-B85F53B56F8D}"/>
              </a:ext>
            </a:extLst>
          </p:cNvPr>
          <p:cNvSpPr>
            <a:spLocks noChangeArrowheads="1"/>
          </p:cNvSpPr>
          <p:nvPr/>
        </p:nvSpPr>
        <p:spPr bwMode="auto">
          <a:xfrm>
            <a:off x="2225009" y="1436461"/>
            <a:ext cx="873872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pPr algn="just"/>
            <a:r>
              <a:rPr lang="es-CL" altLang="es-ES" sz="2000" dirty="0"/>
              <a:t>La producción diaria de leche se aproxima a una distribución Normal con una producción promedio de 67 litros. Se tiene la siguiente muestra de producciones diarias de leche (en litros):</a:t>
            </a:r>
          </a:p>
        </p:txBody>
      </p:sp>
      <p:sp>
        <p:nvSpPr>
          <p:cNvPr id="14" name="5 Rectángulo">
            <a:extLst>
              <a:ext uri="{FF2B5EF4-FFF2-40B4-BE49-F238E27FC236}">
                <a16:creationId xmlns:a16="http://schemas.microsoft.com/office/drawing/2014/main" id="{D136D2CB-C44B-F74A-BA4D-0D3443DF7F22}"/>
              </a:ext>
            </a:extLst>
          </p:cNvPr>
          <p:cNvSpPr>
            <a:spLocks noChangeArrowheads="1"/>
          </p:cNvSpPr>
          <p:nvPr/>
        </p:nvSpPr>
        <p:spPr bwMode="auto">
          <a:xfrm>
            <a:off x="2225009" y="2468260"/>
            <a:ext cx="87387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pPr algn="ctr"/>
            <a:r>
              <a:rPr lang="es-CL" altLang="es-ES" sz="2000"/>
              <a:t>67,9     69,3     70,0     74,8    75,3     69,6     67,3     65,8     70,5</a:t>
            </a:r>
            <a:endParaRPr lang="es-CL" altLang="es-ES" sz="2000" dirty="0"/>
          </a:p>
        </p:txBody>
      </p:sp>
      <p:sp>
        <p:nvSpPr>
          <p:cNvPr id="16" name="5 Rectángulo">
            <a:extLst>
              <a:ext uri="{FF2B5EF4-FFF2-40B4-BE49-F238E27FC236}">
                <a16:creationId xmlns:a16="http://schemas.microsoft.com/office/drawing/2014/main" id="{BEE6D05D-1A1F-1D48-91A6-AD597CAFFA4F}"/>
              </a:ext>
            </a:extLst>
          </p:cNvPr>
          <p:cNvSpPr>
            <a:spLocks noChangeArrowheads="1"/>
          </p:cNvSpPr>
          <p:nvPr/>
        </p:nvSpPr>
        <p:spPr bwMode="auto">
          <a:xfrm>
            <a:off x="2225009" y="2868370"/>
            <a:ext cx="87387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r>
              <a:rPr lang="es-CL" altLang="es-ES" sz="2000" dirty="0"/>
              <a:t>¿Cuál es la probabilidad que la producción diaria supere la producción promedio? </a:t>
            </a:r>
          </a:p>
        </p:txBody>
      </p:sp>
      <p:pic>
        <p:nvPicPr>
          <p:cNvPr id="10" name="Imagen 9" descr="Gráfico, Histograma&#10;&#10;Descripción generada automáticamente">
            <a:extLst>
              <a:ext uri="{FF2B5EF4-FFF2-40B4-BE49-F238E27FC236}">
                <a16:creationId xmlns:a16="http://schemas.microsoft.com/office/drawing/2014/main" id="{1970A670-F26C-E24C-9C02-CAF0C9D75EEA}"/>
              </a:ext>
            </a:extLst>
          </p:cNvPr>
          <p:cNvPicPr>
            <a:picLocks noChangeAspect="1"/>
          </p:cNvPicPr>
          <p:nvPr/>
        </p:nvPicPr>
        <p:blipFill>
          <a:blip r:embed="rId3"/>
          <a:stretch>
            <a:fillRect/>
          </a:stretch>
        </p:blipFill>
        <p:spPr>
          <a:xfrm>
            <a:off x="2225009" y="3884023"/>
            <a:ext cx="3090491" cy="2548466"/>
          </a:xfrm>
          <a:prstGeom prst="rect">
            <a:avLst/>
          </a:prstGeom>
        </p:spPr>
      </p:pic>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623DD21B-3413-E14A-AAB1-184DE0A191B5}"/>
                  </a:ext>
                </a:extLst>
              </p:cNvPr>
              <p:cNvSpPr txBox="1"/>
              <p:nvPr/>
            </p:nvSpPr>
            <p:spPr>
              <a:xfrm>
                <a:off x="6361762" y="4571007"/>
                <a:ext cx="2348400"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𝑇</m:t>
                          </m:r>
                          <m:r>
                            <a:rPr lang="es-ES" b="0" i="1" smtClean="0">
                              <a:latin typeface="Cambria Math" panose="02040503050406030204" pitchFamily="18" charset="0"/>
                            </a:rPr>
                            <m:t>&gt;</m:t>
                          </m:r>
                          <m:f>
                            <m:fPr>
                              <m:ctrlPr>
                                <a:rPr lang="es-ES" b="0" i="1" smtClean="0">
                                  <a:latin typeface="Cambria Math" panose="02040503050406030204" pitchFamily="18" charset="0"/>
                                </a:rPr>
                              </m:ctrlPr>
                            </m:fPr>
                            <m:num>
                              <m:r>
                                <a:rPr lang="es-ES" i="1">
                                  <a:latin typeface="Cambria Math" panose="02040503050406030204" pitchFamily="18" charset="0"/>
                                </a:rPr>
                                <m:t>70</m:t>
                              </m:r>
                              <m:r>
                                <a:rPr lang="es-ES" i="1" smtClean="0">
                                  <a:latin typeface="Cambria Math" panose="02040503050406030204" pitchFamily="18" charset="0"/>
                                </a:rPr>
                                <m:t>,</m:t>
                              </m:r>
                              <m:r>
                                <a:rPr lang="es-ES" i="1">
                                  <a:latin typeface="Cambria Math" panose="02040503050406030204" pitchFamily="18" charset="0"/>
                                </a:rPr>
                                <m:t>0556−67</m:t>
                              </m:r>
                            </m:num>
                            <m:den>
                              <m:f>
                                <m:fPr>
                                  <m:ctrlPr>
                                    <a:rPr lang="es-ES" b="0" i="1" smtClean="0">
                                      <a:latin typeface="Cambria Math" panose="02040503050406030204" pitchFamily="18" charset="0"/>
                                    </a:rPr>
                                  </m:ctrlPr>
                                </m:fPr>
                                <m:num>
                                  <m:r>
                                    <a:rPr lang="es-ES" b="0" i="1" smtClean="0">
                                      <a:latin typeface="Cambria Math" panose="02040503050406030204" pitchFamily="18" charset="0"/>
                                    </a:rPr>
                                    <m:t>3,1887</m:t>
                                  </m:r>
                                </m:num>
                                <m:den>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9</m:t>
                                      </m:r>
                                    </m:e>
                                  </m:rad>
                                </m:den>
                              </m:f>
                            </m:den>
                          </m:f>
                        </m:e>
                      </m:d>
                    </m:oMath>
                  </m:oMathPara>
                </a14:m>
                <a:endParaRPr lang="es-CL" dirty="0"/>
              </a:p>
            </p:txBody>
          </p:sp>
        </mc:Choice>
        <mc:Fallback xmlns="">
          <p:sp>
            <p:nvSpPr>
              <p:cNvPr id="19" name="CuadroTexto 18">
                <a:extLst>
                  <a:ext uri="{FF2B5EF4-FFF2-40B4-BE49-F238E27FC236}">
                    <a16:creationId xmlns:a16="http://schemas.microsoft.com/office/drawing/2014/main" id="{623DD21B-3413-E14A-AAB1-184DE0A191B5}"/>
                  </a:ext>
                </a:extLst>
              </p:cNvPr>
              <p:cNvSpPr txBox="1">
                <a:spLocks noRot="1" noChangeAspect="1" noMove="1" noResize="1" noEditPoints="1" noAdjustHandles="1" noChangeArrowheads="1" noChangeShapeType="1" noTextEdit="1"/>
              </p:cNvSpPr>
              <p:nvPr/>
            </p:nvSpPr>
            <p:spPr>
              <a:xfrm>
                <a:off x="6361762" y="4571007"/>
                <a:ext cx="2348400" cy="891719"/>
              </a:xfrm>
              <a:prstGeom prst="rect">
                <a:avLst/>
              </a:prstGeom>
              <a:blipFill>
                <a:blip r:embed="rId4"/>
                <a:stretch>
                  <a:fillRect l="-2162" b="-140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AF9857CA-6A1F-4943-8B93-52CA7FEE9740}"/>
                  </a:ext>
                </a:extLst>
              </p:cNvPr>
              <p:cNvSpPr txBox="1"/>
              <p:nvPr/>
            </p:nvSpPr>
            <p:spPr>
              <a:xfrm>
                <a:off x="9464877" y="3668590"/>
                <a:ext cx="16772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CL"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=70,0556 </m:t>
                      </m:r>
                      <m:r>
                        <a:rPr lang="es-ES" b="0" i="1" smtClean="0">
                          <a:latin typeface="Cambria Math" panose="02040503050406030204" pitchFamily="18" charset="0"/>
                        </a:rPr>
                        <m:t>𝑙𝑡𝑠</m:t>
                      </m:r>
                      <m:r>
                        <a:rPr lang="es-ES" b="0" i="1" smtClean="0">
                          <a:latin typeface="Cambria Math" panose="02040503050406030204" pitchFamily="18" charset="0"/>
                        </a:rPr>
                        <m:t>.</m:t>
                      </m:r>
                    </m:oMath>
                  </m:oMathPara>
                </a14:m>
                <a:endParaRPr lang="es-CL" dirty="0"/>
              </a:p>
            </p:txBody>
          </p:sp>
        </mc:Choice>
        <mc:Fallback xmlns="">
          <p:sp>
            <p:nvSpPr>
              <p:cNvPr id="20" name="CuadroTexto 19">
                <a:extLst>
                  <a:ext uri="{FF2B5EF4-FFF2-40B4-BE49-F238E27FC236}">
                    <a16:creationId xmlns:a16="http://schemas.microsoft.com/office/drawing/2014/main" id="{AF9857CA-6A1F-4943-8B93-52CA7FEE9740}"/>
                  </a:ext>
                </a:extLst>
              </p:cNvPr>
              <p:cNvSpPr txBox="1">
                <a:spLocks noRot="1" noChangeAspect="1" noMove="1" noResize="1" noEditPoints="1" noAdjustHandles="1" noChangeArrowheads="1" noChangeShapeType="1" noTextEdit="1"/>
              </p:cNvSpPr>
              <p:nvPr/>
            </p:nvSpPr>
            <p:spPr>
              <a:xfrm>
                <a:off x="9464877" y="3668590"/>
                <a:ext cx="1677254" cy="276999"/>
              </a:xfrm>
              <a:prstGeom prst="rect">
                <a:avLst/>
              </a:prstGeom>
              <a:blipFill>
                <a:blip r:embed="rId5"/>
                <a:stretch>
                  <a:fillRect l="-1504" t="-4348" b="-3913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E7107365-7B1C-CE43-975A-B4AF9E9FC6B6}"/>
                  </a:ext>
                </a:extLst>
              </p:cNvPr>
              <p:cNvSpPr txBox="1"/>
              <p:nvPr/>
            </p:nvSpPr>
            <p:spPr>
              <a:xfrm>
                <a:off x="9474336" y="4068700"/>
                <a:ext cx="1458669" cy="276999"/>
              </a:xfrm>
              <a:prstGeom prst="rect">
                <a:avLst/>
              </a:prstGeom>
              <a:noFill/>
            </p:spPr>
            <p:txBody>
              <a:bodyPr wrap="none" lIns="0" tIns="0" rIns="0" bIns="0" rtlCol="0">
                <a:spAutoFit/>
              </a:bodyPr>
              <a:lstStyle/>
              <a:p>
                <a:r>
                  <a:rPr lang="es-ES" b="0" dirty="0"/>
                  <a:t>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=3,1887 </m:t>
                    </m:r>
                    <m:r>
                      <a:rPr lang="es-ES" b="0" i="1" smtClean="0">
                        <a:latin typeface="Cambria Math" panose="02040503050406030204" pitchFamily="18" charset="0"/>
                      </a:rPr>
                      <m:t>𝑙𝑡𝑠</m:t>
                    </m:r>
                    <m:r>
                      <a:rPr lang="es-ES" b="0" i="1" smtClean="0">
                        <a:latin typeface="Cambria Math" panose="02040503050406030204" pitchFamily="18" charset="0"/>
                      </a:rPr>
                      <m:t>.</m:t>
                    </m:r>
                  </m:oMath>
                </a14:m>
                <a:endParaRPr lang="es-CL" dirty="0"/>
              </a:p>
            </p:txBody>
          </p:sp>
        </mc:Choice>
        <mc:Fallback xmlns="">
          <p:sp>
            <p:nvSpPr>
              <p:cNvPr id="21" name="CuadroTexto 20">
                <a:extLst>
                  <a:ext uri="{FF2B5EF4-FFF2-40B4-BE49-F238E27FC236}">
                    <a16:creationId xmlns:a16="http://schemas.microsoft.com/office/drawing/2014/main" id="{E7107365-7B1C-CE43-975A-B4AF9E9FC6B6}"/>
                  </a:ext>
                </a:extLst>
              </p:cNvPr>
              <p:cNvSpPr txBox="1">
                <a:spLocks noRot="1" noChangeAspect="1" noMove="1" noResize="1" noEditPoints="1" noAdjustHandles="1" noChangeArrowheads="1" noChangeShapeType="1" noTextEdit="1"/>
              </p:cNvSpPr>
              <p:nvPr/>
            </p:nvSpPr>
            <p:spPr>
              <a:xfrm>
                <a:off x="9474336" y="4068700"/>
                <a:ext cx="1458669" cy="276999"/>
              </a:xfrm>
              <a:prstGeom prst="rect">
                <a:avLst/>
              </a:prstGeom>
              <a:blipFill>
                <a:blip r:embed="rId6"/>
                <a:stretch>
                  <a:fillRect l="-9483" t="-26087" r="-1724" b="-4782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89BDF385-E177-BC4B-985D-ADC7E7ECDDD7}"/>
                  </a:ext>
                </a:extLst>
              </p:cNvPr>
              <p:cNvSpPr txBox="1"/>
              <p:nvPr/>
            </p:nvSpPr>
            <p:spPr>
              <a:xfrm>
                <a:off x="9474336" y="4468810"/>
                <a:ext cx="538609" cy="276999"/>
              </a:xfrm>
              <a:prstGeom prst="rect">
                <a:avLst/>
              </a:prstGeom>
              <a:noFill/>
            </p:spPr>
            <p:txBody>
              <a:bodyPr wrap="none" lIns="0" tIns="0" rIns="0" bIns="0" rtlCol="0">
                <a:spAutoFit/>
              </a:bodyPr>
              <a:lstStyle/>
              <a:p>
                <a:r>
                  <a:rPr lang="es-ES" dirty="0"/>
                  <a:t>n</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=9</m:t>
                    </m:r>
                  </m:oMath>
                </a14:m>
                <a:endParaRPr lang="es-CL" dirty="0"/>
              </a:p>
            </p:txBody>
          </p:sp>
        </mc:Choice>
        <mc:Fallback xmlns="">
          <p:sp>
            <p:nvSpPr>
              <p:cNvPr id="22" name="CuadroTexto 21">
                <a:extLst>
                  <a:ext uri="{FF2B5EF4-FFF2-40B4-BE49-F238E27FC236}">
                    <a16:creationId xmlns:a16="http://schemas.microsoft.com/office/drawing/2014/main" id="{89BDF385-E177-BC4B-985D-ADC7E7ECDDD7}"/>
                  </a:ext>
                </a:extLst>
              </p:cNvPr>
              <p:cNvSpPr txBox="1">
                <a:spLocks noRot="1" noChangeAspect="1" noMove="1" noResize="1" noEditPoints="1" noAdjustHandles="1" noChangeArrowheads="1" noChangeShapeType="1" noTextEdit="1"/>
              </p:cNvSpPr>
              <p:nvPr/>
            </p:nvSpPr>
            <p:spPr>
              <a:xfrm>
                <a:off x="9474336" y="4468810"/>
                <a:ext cx="538609" cy="276999"/>
              </a:xfrm>
              <a:prstGeom prst="rect">
                <a:avLst/>
              </a:prstGeom>
              <a:blipFill>
                <a:blip r:embed="rId7"/>
                <a:stretch>
                  <a:fillRect l="-25000" t="-21739" r="-13636" b="-4782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D6D8E107-1DDC-D141-8FB0-87810A37E889}"/>
                  </a:ext>
                </a:extLst>
              </p:cNvPr>
              <p:cNvSpPr txBox="1"/>
              <p:nvPr/>
            </p:nvSpPr>
            <p:spPr>
              <a:xfrm>
                <a:off x="9464877" y="4894942"/>
                <a:ext cx="11156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μ</m:t>
                      </m:r>
                      <m:r>
                        <a:rPr lang="es-ES" b="0" i="0" smtClean="0">
                          <a:latin typeface="Cambria Math" panose="02040503050406030204" pitchFamily="18" charset="0"/>
                        </a:rPr>
                        <m:t> </m:t>
                      </m:r>
                      <m:r>
                        <a:rPr lang="es-ES" b="0" i="1" smtClean="0">
                          <a:latin typeface="Cambria Math" panose="02040503050406030204" pitchFamily="18" charset="0"/>
                        </a:rPr>
                        <m:t>=67 </m:t>
                      </m:r>
                      <m:r>
                        <a:rPr lang="es-ES" b="0" i="1" smtClean="0">
                          <a:latin typeface="Cambria Math" panose="02040503050406030204" pitchFamily="18" charset="0"/>
                        </a:rPr>
                        <m:t>𝑙𝑡𝑠</m:t>
                      </m:r>
                    </m:oMath>
                  </m:oMathPara>
                </a14:m>
                <a:endParaRPr lang="es-CL" dirty="0"/>
              </a:p>
            </p:txBody>
          </p:sp>
        </mc:Choice>
        <mc:Fallback xmlns="">
          <p:sp>
            <p:nvSpPr>
              <p:cNvPr id="23" name="CuadroTexto 22">
                <a:extLst>
                  <a:ext uri="{FF2B5EF4-FFF2-40B4-BE49-F238E27FC236}">
                    <a16:creationId xmlns:a16="http://schemas.microsoft.com/office/drawing/2014/main" id="{D6D8E107-1DDC-D141-8FB0-87810A37E889}"/>
                  </a:ext>
                </a:extLst>
              </p:cNvPr>
              <p:cNvSpPr txBox="1">
                <a:spLocks noRot="1" noChangeAspect="1" noMove="1" noResize="1" noEditPoints="1" noAdjustHandles="1" noChangeArrowheads="1" noChangeShapeType="1" noTextEdit="1"/>
              </p:cNvSpPr>
              <p:nvPr/>
            </p:nvSpPr>
            <p:spPr>
              <a:xfrm>
                <a:off x="9464877" y="4894942"/>
                <a:ext cx="1115626" cy="276999"/>
              </a:xfrm>
              <a:prstGeom prst="rect">
                <a:avLst/>
              </a:prstGeom>
              <a:blipFill>
                <a:blip r:embed="rId8"/>
                <a:stretch>
                  <a:fillRect l="-4494" t="-8696" r="-4494" b="-3478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DB763DCB-C285-2C45-903C-E6B030161AA4}"/>
                  </a:ext>
                </a:extLst>
              </p:cNvPr>
              <p:cNvSpPr txBox="1"/>
              <p:nvPr/>
            </p:nvSpPr>
            <p:spPr>
              <a:xfrm>
                <a:off x="6361762" y="6063436"/>
                <a:ext cx="1846980" cy="276999"/>
              </a:xfrm>
              <a:prstGeom prst="rect">
                <a:avLst/>
              </a:prstGeom>
              <a:noFill/>
            </p:spPr>
            <p:txBody>
              <a:bodyPr wrap="none" lIns="0" tIns="0" rIns="0" bIns="0" rtlCol="0">
                <a:spAutoFit/>
              </a:bodyPr>
              <a:lstStyle/>
              <a:p>
                <a14:m>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𝑇</m:t>
                        </m:r>
                        <m:r>
                          <a:rPr lang="es-ES" b="0" i="1" smtClean="0">
                            <a:latin typeface="Cambria Math" panose="02040503050406030204" pitchFamily="18" charset="0"/>
                          </a:rPr>
                          <m:t>&gt;2,87</m:t>
                        </m:r>
                      </m:e>
                    </m:d>
                  </m:oMath>
                </a14:m>
                <a:r>
                  <a:rPr lang="es-CL" dirty="0"/>
                  <a:t> = 0,02</a:t>
                </a:r>
              </a:p>
            </p:txBody>
          </p:sp>
        </mc:Choice>
        <mc:Fallback xmlns="">
          <p:sp>
            <p:nvSpPr>
              <p:cNvPr id="24" name="CuadroTexto 23">
                <a:extLst>
                  <a:ext uri="{FF2B5EF4-FFF2-40B4-BE49-F238E27FC236}">
                    <a16:creationId xmlns:a16="http://schemas.microsoft.com/office/drawing/2014/main" id="{DB763DCB-C285-2C45-903C-E6B030161AA4}"/>
                  </a:ext>
                </a:extLst>
              </p:cNvPr>
              <p:cNvSpPr txBox="1">
                <a:spLocks noRot="1" noChangeAspect="1" noMove="1" noResize="1" noEditPoints="1" noAdjustHandles="1" noChangeArrowheads="1" noChangeShapeType="1" noTextEdit="1"/>
              </p:cNvSpPr>
              <p:nvPr/>
            </p:nvSpPr>
            <p:spPr>
              <a:xfrm>
                <a:off x="6361762" y="6063436"/>
                <a:ext cx="1846980" cy="276999"/>
              </a:xfrm>
              <a:prstGeom prst="rect">
                <a:avLst/>
              </a:prstGeom>
              <a:blipFill>
                <a:blip r:embed="rId9"/>
                <a:stretch>
                  <a:fillRect l="-4795" t="-26087" r="-6849" b="-47826"/>
                </a:stretch>
              </a:blipFill>
            </p:spPr>
            <p:txBody>
              <a:bodyPr/>
              <a:lstStyle/>
              <a:p>
                <a:r>
                  <a:rPr lang="es-CL">
                    <a:noFill/>
                  </a:rPr>
                  <a:t> </a:t>
                </a:r>
              </a:p>
            </p:txBody>
          </p:sp>
        </mc:Fallback>
      </mc:AlternateContent>
    </p:spTree>
    <p:extLst>
      <p:ext uri="{BB962C8B-B14F-4D97-AF65-F5344CB8AC3E}">
        <p14:creationId xmlns:p14="http://schemas.microsoft.com/office/powerpoint/2010/main" val="3401534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ídeo 3">
            <a:extLst>
              <a:ext uri="{FF2B5EF4-FFF2-40B4-BE49-F238E27FC236}">
                <a16:creationId xmlns:a16="http://schemas.microsoft.com/office/drawing/2014/main" id="{826B9437-5C66-4867-A9A5-70DA1848600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1" y="216579"/>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1097280" y="325550"/>
            <a:ext cx="10058400" cy="166548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r"/>
            <a:r>
              <a:rPr lang="en-US" sz="5200" dirty="0">
                <a:solidFill>
                  <a:srgbClr val="FFFFFF"/>
                </a:solidFill>
              </a:rPr>
              <a:t>Break</a:t>
            </a:r>
          </a:p>
        </p:txBody>
      </p:sp>
    </p:spTree>
    <p:extLst>
      <p:ext uri="{BB962C8B-B14F-4D97-AF65-F5344CB8AC3E}">
        <p14:creationId xmlns:p14="http://schemas.microsoft.com/office/powerpoint/2010/main" val="53965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Estimación</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graphicFrame>
            <p:nvGraphicFramePr>
              <p:cNvPr id="3" name="Diagrama 2">
                <a:extLst>
                  <a:ext uri="{FF2B5EF4-FFF2-40B4-BE49-F238E27FC236}">
                    <a16:creationId xmlns:a16="http://schemas.microsoft.com/office/drawing/2014/main" id="{C5C33B6D-042E-DC43-A299-650DEC5DDB3C}"/>
                  </a:ext>
                </a:extLst>
              </p:cNvPr>
              <p:cNvGraphicFramePr/>
              <p:nvPr>
                <p:extLst>
                  <p:ext uri="{D42A27DB-BD31-4B8C-83A1-F6EECF244321}">
                    <p14:modId xmlns:p14="http://schemas.microsoft.com/office/powerpoint/2010/main" val="3757364229"/>
                  </p:ext>
                </p:extLst>
              </p:nvPr>
            </p:nvGraphicFramePr>
            <p:xfrm>
              <a:off x="2032000" y="14955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3" name="Diagrama 2">
                <a:extLst>
                  <a:ext uri="{FF2B5EF4-FFF2-40B4-BE49-F238E27FC236}">
                    <a16:creationId xmlns:a16="http://schemas.microsoft.com/office/drawing/2014/main" id="{C5C33B6D-042E-DC43-A299-650DEC5DDB3C}"/>
                  </a:ext>
                </a:extLst>
              </p:cNvPr>
              <p:cNvGraphicFramePr/>
              <p:nvPr>
                <p:extLst>
                  <p:ext uri="{D42A27DB-BD31-4B8C-83A1-F6EECF244321}">
                    <p14:modId xmlns:p14="http://schemas.microsoft.com/office/powerpoint/2010/main" val="3757364229"/>
                  </p:ext>
                </p:extLst>
              </p:nvPr>
            </p:nvGraphicFramePr>
            <p:xfrm>
              <a:off x="2032000" y="149552"/>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0" name="Rectángulo 9">
            <a:extLst>
              <a:ext uri="{FF2B5EF4-FFF2-40B4-BE49-F238E27FC236}">
                <a16:creationId xmlns:a16="http://schemas.microsoft.com/office/drawing/2014/main" id="{776703BB-7FFA-D849-9739-9517C21E0359}"/>
              </a:ext>
            </a:extLst>
          </p:cNvPr>
          <p:cNvSpPr/>
          <p:nvPr/>
        </p:nvSpPr>
        <p:spPr>
          <a:xfrm>
            <a:off x="1657850" y="4687493"/>
            <a:ext cx="9360000" cy="707886"/>
          </a:xfrm>
          <a:prstGeom prst="rect">
            <a:avLst/>
          </a:prstGeom>
        </p:spPr>
        <p:txBody>
          <a:bodyPr wrap="square">
            <a:spAutoFit/>
          </a:bodyPr>
          <a:lstStyle/>
          <a:p>
            <a:pPr algn="just"/>
            <a:r>
              <a:rPr lang="es-CL" sz="2000" dirty="0"/>
              <a:t>Si los valores de los parámetros son desconocidos, podemos </a:t>
            </a:r>
            <a:r>
              <a:rPr lang="es-CL" sz="2000" b="1" dirty="0">
                <a:solidFill>
                  <a:srgbClr val="FF0000"/>
                </a:solidFill>
              </a:rPr>
              <a:t>estimarlos</a:t>
            </a:r>
            <a:r>
              <a:rPr lang="es-CL" sz="2000" dirty="0"/>
              <a:t> en base a muestras y esperamos que sean una buena </a:t>
            </a:r>
            <a:r>
              <a:rPr lang="es-CL" sz="2000" b="1" dirty="0">
                <a:solidFill>
                  <a:srgbClr val="FF0000"/>
                </a:solidFill>
              </a:rPr>
              <a:t>aproximación</a:t>
            </a:r>
            <a:r>
              <a:rPr lang="es-CL" sz="2000" dirty="0"/>
              <a:t> al valor exacto.</a:t>
            </a:r>
          </a:p>
        </p:txBody>
      </p:sp>
    </p:spTree>
    <p:extLst>
      <p:ext uri="{BB962C8B-B14F-4D97-AF65-F5344CB8AC3E}">
        <p14:creationId xmlns:p14="http://schemas.microsoft.com/office/powerpoint/2010/main" val="332964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Supuestos para estimaciones confiables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16" name="9 Rectángulo">
            <a:extLst>
              <a:ext uri="{FF2B5EF4-FFF2-40B4-BE49-F238E27FC236}">
                <a16:creationId xmlns:a16="http://schemas.microsoft.com/office/drawing/2014/main" id="{199E0C23-5918-644F-B968-0046DFFAF307}"/>
              </a:ext>
            </a:extLst>
          </p:cNvPr>
          <p:cNvSpPr>
            <a:spLocks noChangeArrowheads="1"/>
          </p:cNvSpPr>
          <p:nvPr/>
        </p:nvSpPr>
        <p:spPr bwMode="auto">
          <a:xfrm>
            <a:off x="1776383" y="2419216"/>
            <a:ext cx="9360000" cy="210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eaLnBrk="0" fontAlgn="base" hangingPunct="0">
              <a:spcBef>
                <a:spcPct val="0"/>
              </a:spcBef>
              <a:spcAft>
                <a:spcPct val="0"/>
              </a:spcAft>
              <a:defRPr sz="2100">
                <a:solidFill>
                  <a:schemeClr val="tx1"/>
                </a:solidFill>
                <a:latin typeface="Calibri" panose="020F0502020204030204" pitchFamily="34" charset="0"/>
              </a:defRPr>
            </a:lvl6pPr>
            <a:lvl7pPr marL="2971800" indent="-228600" eaLnBrk="0" fontAlgn="base" hangingPunct="0">
              <a:spcBef>
                <a:spcPct val="0"/>
              </a:spcBef>
              <a:spcAft>
                <a:spcPct val="0"/>
              </a:spcAft>
              <a:defRPr sz="2100">
                <a:solidFill>
                  <a:schemeClr val="tx1"/>
                </a:solidFill>
                <a:latin typeface="Calibri" panose="020F0502020204030204" pitchFamily="34" charset="0"/>
              </a:defRPr>
            </a:lvl7pPr>
            <a:lvl8pPr marL="3429000" indent="-228600" eaLnBrk="0" fontAlgn="base" hangingPunct="0">
              <a:spcBef>
                <a:spcPct val="0"/>
              </a:spcBef>
              <a:spcAft>
                <a:spcPct val="0"/>
              </a:spcAft>
              <a:defRPr sz="2100">
                <a:solidFill>
                  <a:schemeClr val="tx1"/>
                </a:solidFill>
                <a:latin typeface="Calibri" panose="020F0502020204030204" pitchFamily="34" charset="0"/>
              </a:defRPr>
            </a:lvl8pPr>
            <a:lvl9pPr marL="3886200" indent="-228600" eaLnBrk="0" fontAlgn="base" hangingPunct="0">
              <a:spcBef>
                <a:spcPct val="0"/>
              </a:spcBef>
              <a:spcAft>
                <a:spcPct val="0"/>
              </a:spcAft>
              <a:defRPr sz="2100">
                <a:solidFill>
                  <a:schemeClr val="tx1"/>
                </a:solidFill>
                <a:latin typeface="Calibri" panose="020F0502020204030204" pitchFamily="34" charset="0"/>
              </a:defRPr>
            </a:lvl9pPr>
          </a:lstStyle>
          <a:p>
            <a:pPr marL="342900" indent="-342900" algn="just" defTabSz="914400">
              <a:lnSpc>
                <a:spcPct val="110000"/>
              </a:lnSpc>
              <a:buFont typeface="Wingdings" pitchFamily="2" charset="2"/>
              <a:buChar char="ü"/>
            </a:pPr>
            <a:r>
              <a:rPr lang="es-CL" sz="2000" dirty="0"/>
              <a:t>Muestreo aleatorio probabilístico</a:t>
            </a:r>
          </a:p>
          <a:p>
            <a:pPr marL="342900" indent="-342900" algn="just" defTabSz="914400">
              <a:lnSpc>
                <a:spcPct val="110000"/>
              </a:lnSpc>
              <a:buFont typeface="Wingdings" pitchFamily="2" charset="2"/>
              <a:buChar char="ü"/>
            </a:pPr>
            <a:r>
              <a:rPr kumimoji="1" lang="es-ES" altLang="es-CL" sz="2000" dirty="0">
                <a:cs typeface="Arial" panose="020B0604020202020204" pitchFamily="34" charset="0"/>
              </a:rPr>
              <a:t>Muestreo con reposición o bien n/N &lt; 0,05</a:t>
            </a:r>
          </a:p>
          <a:p>
            <a:pPr marL="342900" indent="-342900" algn="just" defTabSz="914400">
              <a:lnSpc>
                <a:spcPct val="110000"/>
              </a:lnSpc>
              <a:buFont typeface="Wingdings" pitchFamily="2" charset="2"/>
              <a:buChar char="ü"/>
            </a:pPr>
            <a:r>
              <a:rPr kumimoji="1" lang="es-ES" altLang="es-CL" sz="2000" dirty="0">
                <a:cs typeface="Arial" panose="020B0604020202020204" pitchFamily="34" charset="0"/>
              </a:rPr>
              <a:t>La variable X debe distribuirse Normal, en caso contrario, el tamaño de la muestra debe ser lo </a:t>
            </a:r>
            <a:r>
              <a:rPr kumimoji="1" lang="es-ES" altLang="es-CL" sz="2000" b="1" dirty="0">
                <a:cs typeface="Arial" panose="020B0604020202020204" pitchFamily="34" charset="0"/>
              </a:rPr>
              <a:t>suficientemente grande</a:t>
            </a:r>
            <a:r>
              <a:rPr kumimoji="1" lang="es-ES" altLang="es-CL" sz="2000" dirty="0">
                <a:cs typeface="Arial" panose="020B0604020202020204" pitchFamily="34" charset="0"/>
              </a:rPr>
              <a:t>.</a:t>
            </a:r>
          </a:p>
          <a:p>
            <a:pPr marL="342900" indent="-342900" algn="just" defTabSz="914400">
              <a:lnSpc>
                <a:spcPct val="110000"/>
              </a:lnSpc>
              <a:buFont typeface="Wingdings" pitchFamily="2" charset="2"/>
              <a:buChar char="ü"/>
            </a:pPr>
            <a:r>
              <a:rPr kumimoji="1" lang="es-ES" altLang="es-CL" sz="2000" dirty="0">
                <a:cs typeface="Arial" panose="020B0604020202020204" pitchFamily="34" charset="0"/>
              </a:rPr>
              <a:t>Desviación estándar conocido (o estimado de una muestra n&gt;30)</a:t>
            </a:r>
          </a:p>
          <a:p>
            <a:pPr marL="342900" indent="-342900" algn="just" defTabSz="914400">
              <a:lnSpc>
                <a:spcPct val="110000"/>
              </a:lnSpc>
              <a:buFont typeface="Wingdings" pitchFamily="2" charset="2"/>
              <a:buChar char="ü"/>
            </a:pPr>
            <a:endParaRPr kumimoji="1" lang="es-ES" altLang="es-CL" sz="2000" b="1" dirty="0">
              <a:solidFill>
                <a:srgbClr val="FF0000"/>
              </a:solidFill>
              <a:cs typeface="Arial" panose="020B0604020202020204" pitchFamily="34" charset="0"/>
            </a:endParaRPr>
          </a:p>
        </p:txBody>
      </p:sp>
      <p:sp>
        <p:nvSpPr>
          <p:cNvPr id="9" name="Rectángulo 8">
            <a:extLst>
              <a:ext uri="{FF2B5EF4-FFF2-40B4-BE49-F238E27FC236}">
                <a16:creationId xmlns:a16="http://schemas.microsoft.com/office/drawing/2014/main" id="{8F4FDD91-205E-714E-8E67-31E545722B2F}"/>
              </a:ext>
            </a:extLst>
          </p:cNvPr>
          <p:cNvSpPr/>
          <p:nvPr/>
        </p:nvSpPr>
        <p:spPr>
          <a:xfrm>
            <a:off x="1776383" y="1613505"/>
            <a:ext cx="9360000" cy="400110"/>
          </a:xfrm>
          <a:prstGeom prst="rect">
            <a:avLst/>
          </a:prstGeom>
        </p:spPr>
        <p:txBody>
          <a:bodyPr wrap="square">
            <a:spAutoFit/>
          </a:bodyPr>
          <a:lstStyle/>
          <a:p>
            <a:pPr algn="just"/>
            <a:r>
              <a:rPr lang="es-CL" sz="2000" dirty="0"/>
              <a:t>Para que las estimaciones sean confiables se debe cumplir:</a:t>
            </a:r>
          </a:p>
        </p:txBody>
      </p:sp>
    </p:spTree>
    <p:extLst>
      <p:ext uri="{BB962C8B-B14F-4D97-AF65-F5344CB8AC3E}">
        <p14:creationId xmlns:p14="http://schemas.microsoft.com/office/powerpoint/2010/main" val="362224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Tipo de Estimaciones</a:t>
            </a:r>
          </a:p>
        </p:txBody>
      </p:sp>
      <p:graphicFrame>
        <p:nvGraphicFramePr>
          <p:cNvPr id="12" name="Diagrama 11">
            <a:extLst>
              <a:ext uri="{FF2B5EF4-FFF2-40B4-BE49-F238E27FC236}">
                <a16:creationId xmlns:a16="http://schemas.microsoft.com/office/drawing/2014/main" id="{BD793B09-4570-4D43-A422-59006F98E786}"/>
              </a:ext>
            </a:extLst>
          </p:cNvPr>
          <p:cNvGraphicFramePr/>
          <p:nvPr>
            <p:extLst>
              <p:ext uri="{D42A27DB-BD31-4B8C-83A1-F6EECF244321}">
                <p14:modId xmlns:p14="http://schemas.microsoft.com/office/powerpoint/2010/main" val="2944636997"/>
              </p:ext>
            </p:extLst>
          </p:nvPr>
        </p:nvGraphicFramePr>
        <p:xfrm>
          <a:off x="2167465" y="719666"/>
          <a:ext cx="902369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8479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Estimación por Intervalos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16" name="9 Rectángulo">
            <a:extLst>
              <a:ext uri="{FF2B5EF4-FFF2-40B4-BE49-F238E27FC236}">
                <a16:creationId xmlns:a16="http://schemas.microsoft.com/office/drawing/2014/main" id="{199E0C23-5918-644F-B968-0046DFFAF307}"/>
              </a:ext>
            </a:extLst>
          </p:cNvPr>
          <p:cNvSpPr>
            <a:spLocks noChangeArrowheads="1"/>
          </p:cNvSpPr>
          <p:nvPr/>
        </p:nvSpPr>
        <p:spPr bwMode="auto">
          <a:xfrm>
            <a:off x="1776383" y="2419216"/>
            <a:ext cx="9360000" cy="75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eaLnBrk="0" fontAlgn="base" hangingPunct="0">
              <a:spcBef>
                <a:spcPct val="0"/>
              </a:spcBef>
              <a:spcAft>
                <a:spcPct val="0"/>
              </a:spcAft>
              <a:defRPr sz="2100">
                <a:solidFill>
                  <a:schemeClr val="tx1"/>
                </a:solidFill>
                <a:latin typeface="Calibri" panose="020F0502020204030204" pitchFamily="34" charset="0"/>
              </a:defRPr>
            </a:lvl6pPr>
            <a:lvl7pPr marL="2971800" indent="-228600" eaLnBrk="0" fontAlgn="base" hangingPunct="0">
              <a:spcBef>
                <a:spcPct val="0"/>
              </a:spcBef>
              <a:spcAft>
                <a:spcPct val="0"/>
              </a:spcAft>
              <a:defRPr sz="2100">
                <a:solidFill>
                  <a:schemeClr val="tx1"/>
                </a:solidFill>
                <a:latin typeface="Calibri" panose="020F0502020204030204" pitchFamily="34" charset="0"/>
              </a:defRPr>
            </a:lvl7pPr>
            <a:lvl8pPr marL="3429000" indent="-228600" eaLnBrk="0" fontAlgn="base" hangingPunct="0">
              <a:spcBef>
                <a:spcPct val="0"/>
              </a:spcBef>
              <a:spcAft>
                <a:spcPct val="0"/>
              </a:spcAft>
              <a:defRPr sz="2100">
                <a:solidFill>
                  <a:schemeClr val="tx1"/>
                </a:solidFill>
                <a:latin typeface="Calibri" panose="020F0502020204030204" pitchFamily="34" charset="0"/>
              </a:defRPr>
            </a:lvl8pPr>
            <a:lvl9pPr marL="3886200" indent="-228600" eaLnBrk="0" fontAlgn="base" hangingPunct="0">
              <a:spcBef>
                <a:spcPct val="0"/>
              </a:spcBef>
              <a:spcAft>
                <a:spcPct val="0"/>
              </a:spcAft>
              <a:defRPr sz="2100">
                <a:solidFill>
                  <a:schemeClr val="tx1"/>
                </a:solidFill>
                <a:latin typeface="Calibri" panose="020F0502020204030204" pitchFamily="34" charset="0"/>
              </a:defRPr>
            </a:lvl9pPr>
          </a:lstStyle>
          <a:p>
            <a:pPr algn="just" defTabSz="914400">
              <a:lnSpc>
                <a:spcPct val="110000"/>
              </a:lnSpc>
            </a:pPr>
            <a:r>
              <a:rPr lang="es-CL" sz="2000" dirty="0"/>
              <a:t>En muchos casos la estimación puntual no </a:t>
            </a:r>
            <a:r>
              <a:rPr lang="es-CL" sz="2000"/>
              <a:t>es suficiente, </a:t>
            </a:r>
            <a:r>
              <a:rPr lang="es-CL" sz="2000" dirty="0"/>
              <a:t>en el sentido de que </a:t>
            </a:r>
            <a:r>
              <a:rPr lang="es-CL" sz="2000" b="1" dirty="0"/>
              <a:t>no indica </a:t>
            </a:r>
            <a:r>
              <a:rPr lang="es-CL" sz="2000" dirty="0"/>
              <a:t>el </a:t>
            </a:r>
            <a:r>
              <a:rPr lang="es-CL" sz="2000" b="1" dirty="0"/>
              <a:t>error</a:t>
            </a:r>
            <a:r>
              <a:rPr lang="es-CL" sz="2000" dirty="0"/>
              <a:t> que se comete en dicho cálculo.</a:t>
            </a:r>
            <a:endParaRPr kumimoji="1" lang="es-ES" altLang="es-CL" sz="2000" b="1" dirty="0">
              <a:solidFill>
                <a:srgbClr val="FF0000"/>
              </a:solidFill>
              <a:cs typeface="Arial" panose="020B0604020202020204" pitchFamily="34" charset="0"/>
            </a:endParaRPr>
          </a:p>
        </p:txBody>
      </p:sp>
      <p:sp>
        <p:nvSpPr>
          <p:cNvPr id="9" name="Rectángulo 8">
            <a:extLst>
              <a:ext uri="{FF2B5EF4-FFF2-40B4-BE49-F238E27FC236}">
                <a16:creationId xmlns:a16="http://schemas.microsoft.com/office/drawing/2014/main" id="{8F4FDD91-205E-714E-8E67-31E545722B2F}"/>
              </a:ext>
            </a:extLst>
          </p:cNvPr>
          <p:cNvSpPr/>
          <p:nvPr/>
        </p:nvSpPr>
        <p:spPr>
          <a:xfrm>
            <a:off x="1776383" y="1613505"/>
            <a:ext cx="9360000" cy="707886"/>
          </a:xfrm>
          <a:prstGeom prst="rect">
            <a:avLst/>
          </a:prstGeom>
        </p:spPr>
        <p:txBody>
          <a:bodyPr wrap="square">
            <a:spAutoFit/>
          </a:bodyPr>
          <a:lstStyle/>
          <a:p>
            <a:pPr algn="just"/>
            <a:r>
              <a:rPr lang="es-CL" sz="2000" dirty="0"/>
              <a:t>Recordemos que: la estimación puntual entrega un “número” el valor de una característica de la población (Ej. </a:t>
            </a:r>
            <a:r>
              <a:rPr lang="es-CL" sz="2000"/>
              <a:t>La media, proporción, </a:t>
            </a:r>
            <a:r>
              <a:rPr lang="es-CL" sz="2000" dirty="0"/>
              <a:t>etc.)</a:t>
            </a:r>
          </a:p>
        </p:txBody>
      </p:sp>
      <p:sp>
        <p:nvSpPr>
          <p:cNvPr id="18" name="1 Rectángulo">
            <a:extLst>
              <a:ext uri="{FF2B5EF4-FFF2-40B4-BE49-F238E27FC236}">
                <a16:creationId xmlns:a16="http://schemas.microsoft.com/office/drawing/2014/main" id="{FCA08A2B-4580-1B49-B414-4CE563ECB660}"/>
              </a:ext>
            </a:extLst>
          </p:cNvPr>
          <p:cNvSpPr/>
          <p:nvPr/>
        </p:nvSpPr>
        <p:spPr>
          <a:xfrm>
            <a:off x="1776383" y="3235824"/>
            <a:ext cx="9360000" cy="1631216"/>
          </a:xfrm>
          <a:prstGeom prst="rect">
            <a:avLst/>
          </a:prstGeom>
        </p:spPr>
        <p:txBody>
          <a:bodyPr wrap="square">
            <a:spAutoFit/>
          </a:bodyPr>
          <a:lstStyle/>
          <a:p>
            <a:pPr algn="just">
              <a:defRPr/>
            </a:pPr>
            <a:r>
              <a:rPr lang="es-CL" sz="2000" dirty="0"/>
              <a:t>Se aconseja junto a la estimación puntual </a:t>
            </a:r>
            <a:r>
              <a:rPr lang="es-CL" sz="2000"/>
              <a:t>del parámetro, </a:t>
            </a:r>
            <a:r>
              <a:rPr lang="es-CL" sz="2000" dirty="0"/>
              <a:t>entregar intervalo numérico que mida el </a:t>
            </a:r>
            <a:r>
              <a:rPr lang="es-CL" sz="2000" b="1" dirty="0"/>
              <a:t>margen de </a:t>
            </a:r>
            <a:r>
              <a:rPr lang="es-CL" sz="2000" b="1"/>
              <a:t>error</a:t>
            </a:r>
            <a:r>
              <a:rPr lang="es-CL" sz="2000"/>
              <a:t> que, </a:t>
            </a:r>
            <a:r>
              <a:rPr lang="es-CL" sz="2000" dirty="0"/>
              <a:t>de acuerdo a las </a:t>
            </a:r>
            <a:r>
              <a:rPr lang="es-CL" sz="2000"/>
              <a:t>observaciones muestrales, </a:t>
            </a:r>
            <a:r>
              <a:rPr lang="es-CL" sz="2000" dirty="0"/>
              <a:t>pueda tener dicha estimación.</a:t>
            </a:r>
          </a:p>
          <a:p>
            <a:pPr algn="just">
              <a:defRPr/>
            </a:pPr>
            <a:endParaRPr kumimoji="1" lang="es-CL" altLang="es-CL" sz="2000" dirty="0">
              <a:solidFill>
                <a:srgbClr val="FF0000"/>
              </a:solidFill>
              <a:latin typeface="+mn-lt"/>
              <a:cs typeface="Arial" charset="0"/>
            </a:endParaRPr>
          </a:p>
          <a:p>
            <a:pPr algn="just">
              <a:defRPr/>
            </a:pPr>
            <a:r>
              <a:rPr kumimoji="1" lang="es-CL" altLang="es-CL" dirty="0">
                <a:cs typeface="Arial" charset="0"/>
              </a:rPr>
              <a:t>Ejemplo de Intervalo n</a:t>
            </a:r>
            <a:r>
              <a:rPr kumimoji="1" lang="es-ES" altLang="es-CL" dirty="0" err="1">
                <a:cs typeface="Arial" charset="0"/>
              </a:rPr>
              <a:t>umérico</a:t>
            </a:r>
            <a:r>
              <a:rPr kumimoji="1" lang="es-ES" altLang="es-CL" dirty="0">
                <a:cs typeface="Arial" charset="0"/>
              </a:rPr>
              <a:t> para la media poblacional:</a:t>
            </a:r>
            <a:endParaRPr kumimoji="1" lang="es-CL" altLang="es-CL" dirty="0">
              <a:cs typeface="Arial" charset="0"/>
            </a:endParaRP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4B126FCC-B1D9-314B-A5AE-5F951B063322}"/>
                  </a:ext>
                </a:extLst>
              </p:cNvPr>
              <p:cNvSpPr txBox="1"/>
              <p:nvPr/>
            </p:nvSpPr>
            <p:spPr>
              <a:xfrm>
                <a:off x="5291609" y="4931134"/>
                <a:ext cx="275812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s-CL" sz="2000" i="1" smtClean="0">
                              <a:latin typeface="Cambria Math" panose="02040503050406030204" pitchFamily="18" charset="0"/>
                            </a:rPr>
                          </m:ctrlPr>
                        </m:dPr>
                        <m:e>
                          <m:acc>
                            <m:accPr>
                              <m:chr m:val="̅"/>
                              <m:ctrlPr>
                                <a:rPr lang="es-CL" sz="2000" i="1" smtClean="0">
                                  <a:latin typeface="Cambria Math" panose="02040503050406030204" pitchFamily="18" charset="0"/>
                                </a:rPr>
                              </m:ctrlPr>
                            </m:accPr>
                            <m:e>
                              <m:r>
                                <a:rPr lang="es-ES" sz="2000" b="0" i="1" smtClean="0">
                                  <a:latin typeface="Cambria Math" panose="02040503050406030204" pitchFamily="18" charset="0"/>
                                </a:rPr>
                                <m:t>𝑥</m:t>
                              </m:r>
                            </m:e>
                          </m:acc>
                          <m:r>
                            <a:rPr lang="es-ES" sz="2000" b="0" i="1" smtClean="0">
                              <a:latin typeface="Cambria Math" panose="02040503050406030204" pitchFamily="18" charset="0"/>
                            </a:rPr>
                            <m:t>−</m:t>
                          </m:r>
                          <m:r>
                            <a:rPr lang="es-ES" sz="2000" b="0" i="1" smtClean="0">
                              <a:latin typeface="Cambria Math" panose="02040503050406030204" pitchFamily="18" charset="0"/>
                            </a:rPr>
                            <m:t>𝐸𝑀</m:t>
                          </m:r>
                          <m:r>
                            <a:rPr lang="es-ES" sz="2000" b="0" i="1" smtClean="0">
                              <a:latin typeface="Cambria Math" panose="02040503050406030204" pitchFamily="18" charset="0"/>
                            </a:rPr>
                            <m:t>&lt;</m:t>
                          </m:r>
                          <m:r>
                            <a:rPr lang="es-ES" sz="2000" b="0" i="1" smtClean="0">
                              <a:latin typeface="Cambria Math" panose="02040503050406030204" pitchFamily="18" charset="0"/>
                              <a:ea typeface="Cambria Math" panose="02040503050406030204" pitchFamily="18" charset="0"/>
                            </a:rPr>
                            <m:t>𝜇</m:t>
                          </m:r>
                          <m:r>
                            <a:rPr lang="es-ES" sz="2000" b="0" i="1" smtClean="0">
                              <a:latin typeface="Cambria Math" panose="02040503050406030204" pitchFamily="18" charset="0"/>
                              <a:ea typeface="Cambria Math" panose="02040503050406030204" pitchFamily="18" charset="0"/>
                            </a:rPr>
                            <m:t>&lt;</m:t>
                          </m:r>
                          <m:acc>
                            <m:accPr>
                              <m:chr m:val="̅"/>
                              <m:ctrlPr>
                                <a:rPr lang="es-ES" sz="2000" b="0" i="1" smtClean="0">
                                  <a:latin typeface="Cambria Math" panose="02040503050406030204" pitchFamily="18" charset="0"/>
                                  <a:ea typeface="Cambria Math" panose="02040503050406030204" pitchFamily="18" charset="0"/>
                                </a:rPr>
                              </m:ctrlPr>
                            </m:accPr>
                            <m:e>
                              <m:r>
                                <a:rPr lang="es-ES" sz="2000" b="0" i="1" smtClean="0">
                                  <a:latin typeface="Cambria Math" panose="02040503050406030204" pitchFamily="18" charset="0"/>
                                  <a:ea typeface="Cambria Math" panose="02040503050406030204" pitchFamily="18" charset="0"/>
                                </a:rPr>
                                <m:t>𝑥</m:t>
                              </m:r>
                            </m:e>
                          </m:acc>
                          <m:r>
                            <a:rPr lang="es-ES" sz="2000" b="0" i="1" smtClean="0">
                              <a:latin typeface="Cambria Math" panose="02040503050406030204" pitchFamily="18" charset="0"/>
                            </a:rPr>
                            <m:t>+</m:t>
                          </m:r>
                          <m:r>
                            <a:rPr lang="es-ES" sz="2000" b="0" i="1" smtClean="0">
                              <a:latin typeface="Cambria Math" panose="02040503050406030204" pitchFamily="18" charset="0"/>
                            </a:rPr>
                            <m:t>𝐸𝑀</m:t>
                          </m:r>
                        </m:e>
                      </m:d>
                    </m:oMath>
                  </m:oMathPara>
                </a14:m>
                <a:endParaRPr lang="es-CL" sz="2000" dirty="0"/>
              </a:p>
            </p:txBody>
          </p:sp>
        </mc:Choice>
        <mc:Fallback xmlns="">
          <p:sp>
            <p:nvSpPr>
              <p:cNvPr id="6" name="CuadroTexto 5">
                <a:extLst>
                  <a:ext uri="{FF2B5EF4-FFF2-40B4-BE49-F238E27FC236}">
                    <a16:creationId xmlns:a16="http://schemas.microsoft.com/office/drawing/2014/main" id="{4B126FCC-B1D9-314B-A5AE-5F951B063322}"/>
                  </a:ext>
                </a:extLst>
              </p:cNvPr>
              <p:cNvSpPr txBox="1">
                <a:spLocks noRot="1" noChangeAspect="1" noMove="1" noResize="1" noEditPoints="1" noAdjustHandles="1" noChangeArrowheads="1" noChangeShapeType="1" noTextEdit="1"/>
              </p:cNvSpPr>
              <p:nvPr/>
            </p:nvSpPr>
            <p:spPr>
              <a:xfrm>
                <a:off x="5291609" y="4931134"/>
                <a:ext cx="2758127" cy="307777"/>
              </a:xfrm>
              <a:prstGeom prst="rect">
                <a:avLst/>
              </a:prstGeom>
              <a:blipFill>
                <a:blip r:embed="rId3"/>
                <a:stretch>
                  <a:fillRect b="-24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F6B6E01C-D98F-C545-9D11-83688B6324B5}"/>
                  </a:ext>
                </a:extLst>
              </p:cNvPr>
              <p:cNvSpPr/>
              <p:nvPr/>
            </p:nvSpPr>
            <p:spPr>
              <a:xfrm>
                <a:off x="1776383" y="5530295"/>
                <a:ext cx="9360000" cy="338554"/>
              </a:xfrm>
              <a:prstGeom prst="rect">
                <a:avLst/>
              </a:prstGeom>
            </p:spPr>
            <p:txBody>
              <a:bodyPr wrap="square">
                <a:spAutoFit/>
              </a:bodyPr>
              <a:lstStyle/>
              <a:p>
                <a:pPr algn="just"/>
                <a:r>
                  <a:rPr lang="es-CL" sz="1600" dirty="0"/>
                  <a:t>Donde </a:t>
                </a:r>
                <a14:m>
                  <m:oMath xmlns:m="http://schemas.openxmlformats.org/officeDocument/2006/math">
                    <m:acc>
                      <m:accPr>
                        <m:chr m:val="̅"/>
                        <m:ctrlPr>
                          <a:rPr lang="es-CL" sz="1600" i="1" smtClean="0">
                            <a:latin typeface="Cambria Math" panose="02040503050406030204" pitchFamily="18" charset="0"/>
                          </a:rPr>
                        </m:ctrlPr>
                      </m:accPr>
                      <m:e>
                        <m:r>
                          <a:rPr lang="es-ES" sz="1600" b="0" i="1" smtClean="0">
                            <a:latin typeface="Cambria Math" panose="02040503050406030204" pitchFamily="18" charset="0"/>
                          </a:rPr>
                          <m:t>𝑥</m:t>
                        </m:r>
                      </m:e>
                    </m:acc>
                    <m:r>
                      <a:rPr lang="es-ES" sz="1600" b="0" i="1" smtClean="0">
                        <a:latin typeface="Cambria Math" panose="02040503050406030204" pitchFamily="18" charset="0"/>
                      </a:rPr>
                      <m:t> </m:t>
                    </m:r>
                  </m:oMath>
                </a14:m>
                <a:r>
                  <a:rPr lang="es-CL" sz="1600" dirty="0"/>
                  <a:t>es el estimador puntual de la media poblacional </a:t>
                </a:r>
                <a14:m>
                  <m:oMath xmlns:m="http://schemas.openxmlformats.org/officeDocument/2006/math">
                    <m:r>
                      <a:rPr lang="es-CL" sz="1600" i="1" smtClean="0">
                        <a:latin typeface="Cambria Math" panose="02040503050406030204" pitchFamily="18" charset="0"/>
                        <a:ea typeface="Cambria Math" panose="02040503050406030204" pitchFamily="18" charset="0"/>
                      </a:rPr>
                      <m:t>𝜇</m:t>
                    </m:r>
                  </m:oMath>
                </a14:m>
                <a:r>
                  <a:rPr lang="es-CL" sz="1600" dirty="0"/>
                  <a:t> y </a:t>
                </a:r>
                <a14:m>
                  <m:oMath xmlns:m="http://schemas.openxmlformats.org/officeDocument/2006/math">
                    <m:r>
                      <a:rPr lang="es-ES" sz="1600" b="0" i="1" smtClean="0">
                        <a:latin typeface="Cambria Math" panose="02040503050406030204" pitchFamily="18" charset="0"/>
                      </a:rPr>
                      <m:t>𝐸𝑀</m:t>
                    </m:r>
                  </m:oMath>
                </a14:m>
                <a:r>
                  <a:rPr lang="es-CL" sz="1600" dirty="0"/>
                  <a:t> es el margen del error de dicha estimación.</a:t>
                </a:r>
              </a:p>
            </p:txBody>
          </p:sp>
        </mc:Choice>
        <mc:Fallback xmlns="">
          <p:sp>
            <p:nvSpPr>
              <p:cNvPr id="12" name="Rectángulo 11">
                <a:extLst>
                  <a:ext uri="{FF2B5EF4-FFF2-40B4-BE49-F238E27FC236}">
                    <a16:creationId xmlns:a16="http://schemas.microsoft.com/office/drawing/2014/main" id="{F6B6E01C-D98F-C545-9D11-83688B6324B5}"/>
                  </a:ext>
                </a:extLst>
              </p:cNvPr>
              <p:cNvSpPr>
                <a:spLocks noRot="1" noChangeAspect="1" noMove="1" noResize="1" noEditPoints="1" noAdjustHandles="1" noChangeArrowheads="1" noChangeShapeType="1" noTextEdit="1"/>
              </p:cNvSpPr>
              <p:nvPr/>
            </p:nvSpPr>
            <p:spPr>
              <a:xfrm>
                <a:off x="1776383" y="5530295"/>
                <a:ext cx="9360000" cy="338554"/>
              </a:xfrm>
              <a:prstGeom prst="rect">
                <a:avLst/>
              </a:prstGeom>
              <a:blipFill>
                <a:blip r:embed="rId4"/>
                <a:stretch>
                  <a:fillRect l="-271" t="-7143" b="-21429"/>
                </a:stretch>
              </a:blipFill>
            </p:spPr>
            <p:txBody>
              <a:bodyPr/>
              <a:lstStyle/>
              <a:p>
                <a:r>
                  <a:rPr lang="es-CL">
                    <a:noFill/>
                  </a:rPr>
                  <a:t> </a:t>
                </a:r>
              </a:p>
            </p:txBody>
          </p:sp>
        </mc:Fallback>
      </mc:AlternateContent>
    </p:spTree>
    <p:extLst>
      <p:ext uri="{BB962C8B-B14F-4D97-AF65-F5344CB8AC3E}">
        <p14:creationId xmlns:p14="http://schemas.microsoft.com/office/powerpoint/2010/main" val="84900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Propiedades de un buen estimador</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16" name="9 Rectángulo">
            <a:extLst>
              <a:ext uri="{FF2B5EF4-FFF2-40B4-BE49-F238E27FC236}">
                <a16:creationId xmlns:a16="http://schemas.microsoft.com/office/drawing/2014/main" id="{199E0C23-5918-644F-B968-0046DFFAF307}"/>
              </a:ext>
            </a:extLst>
          </p:cNvPr>
          <p:cNvSpPr>
            <a:spLocks noChangeArrowheads="1"/>
          </p:cNvSpPr>
          <p:nvPr/>
        </p:nvSpPr>
        <p:spPr bwMode="auto">
          <a:xfrm>
            <a:off x="1776383" y="2077709"/>
            <a:ext cx="9360000" cy="142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eaLnBrk="0" fontAlgn="base" hangingPunct="0">
              <a:spcBef>
                <a:spcPct val="0"/>
              </a:spcBef>
              <a:spcAft>
                <a:spcPct val="0"/>
              </a:spcAft>
              <a:defRPr sz="2100">
                <a:solidFill>
                  <a:schemeClr val="tx1"/>
                </a:solidFill>
                <a:latin typeface="Calibri" panose="020F0502020204030204" pitchFamily="34" charset="0"/>
              </a:defRPr>
            </a:lvl6pPr>
            <a:lvl7pPr marL="2971800" indent="-228600" eaLnBrk="0" fontAlgn="base" hangingPunct="0">
              <a:spcBef>
                <a:spcPct val="0"/>
              </a:spcBef>
              <a:spcAft>
                <a:spcPct val="0"/>
              </a:spcAft>
              <a:defRPr sz="2100">
                <a:solidFill>
                  <a:schemeClr val="tx1"/>
                </a:solidFill>
                <a:latin typeface="Calibri" panose="020F0502020204030204" pitchFamily="34" charset="0"/>
              </a:defRPr>
            </a:lvl7pPr>
            <a:lvl8pPr marL="3429000" indent="-228600" eaLnBrk="0" fontAlgn="base" hangingPunct="0">
              <a:spcBef>
                <a:spcPct val="0"/>
              </a:spcBef>
              <a:spcAft>
                <a:spcPct val="0"/>
              </a:spcAft>
              <a:defRPr sz="2100">
                <a:solidFill>
                  <a:schemeClr val="tx1"/>
                </a:solidFill>
                <a:latin typeface="Calibri" panose="020F0502020204030204" pitchFamily="34" charset="0"/>
              </a:defRPr>
            </a:lvl8pPr>
            <a:lvl9pPr marL="3886200" indent="-228600" eaLnBrk="0" fontAlgn="base" hangingPunct="0">
              <a:spcBef>
                <a:spcPct val="0"/>
              </a:spcBef>
              <a:spcAft>
                <a:spcPct val="0"/>
              </a:spcAft>
              <a:defRPr sz="2100">
                <a:solidFill>
                  <a:schemeClr val="tx1"/>
                </a:solidFill>
                <a:latin typeface="Calibri" panose="020F0502020204030204" pitchFamily="34" charset="0"/>
              </a:defRPr>
            </a:lvl9pPr>
          </a:lstStyle>
          <a:p>
            <a:pPr algn="just" defTabSz="914400">
              <a:lnSpc>
                <a:spcPct val="110000"/>
              </a:lnSpc>
            </a:pPr>
            <a:r>
              <a:rPr lang="es-CL" sz="2000" dirty="0"/>
              <a:t>Significa que el promedio del estimador es igual al parámetro (no sobre ni subestima sistemáticamente al parámetro).</a:t>
            </a:r>
          </a:p>
          <a:p>
            <a:pPr algn="just" defTabSz="914400"/>
            <a:r>
              <a:rPr kumimoji="1" lang="es-CL" altLang="es-CL" sz="2000" dirty="0">
                <a:cs typeface="Arial" panose="020B0604020202020204" pitchFamily="34" charset="0"/>
              </a:rPr>
              <a:t>De los </a:t>
            </a:r>
            <a:r>
              <a:rPr kumimoji="1" lang="es-CL" altLang="es-CL" sz="2000">
                <a:cs typeface="Arial" panose="020B0604020202020204" pitchFamily="34" charset="0"/>
              </a:rPr>
              <a:t>estimadores insesgados, </a:t>
            </a:r>
            <a:r>
              <a:rPr kumimoji="1" lang="es-CL" altLang="es-CL" sz="2000" dirty="0">
                <a:cs typeface="Arial" panose="020B0604020202020204" pitchFamily="34" charset="0"/>
              </a:rPr>
              <a:t>se prefieren aquellos con menor variabilidad (consistentes).</a:t>
            </a:r>
            <a:endParaRPr kumimoji="1" lang="es-ES" altLang="es-CL" sz="2000" dirty="0">
              <a:cs typeface="Arial" panose="020B0604020202020204" pitchFamily="34" charset="0"/>
            </a:endParaRPr>
          </a:p>
        </p:txBody>
      </p:sp>
      <p:sp>
        <p:nvSpPr>
          <p:cNvPr id="10" name="Rectángulo 9">
            <a:extLst>
              <a:ext uri="{FF2B5EF4-FFF2-40B4-BE49-F238E27FC236}">
                <a16:creationId xmlns:a16="http://schemas.microsoft.com/office/drawing/2014/main" id="{5765CED2-9DF5-1348-9988-E4D3CBF3FE5A}"/>
              </a:ext>
            </a:extLst>
          </p:cNvPr>
          <p:cNvSpPr/>
          <p:nvPr/>
        </p:nvSpPr>
        <p:spPr>
          <a:xfrm>
            <a:off x="1776383" y="1491664"/>
            <a:ext cx="9360000" cy="369332"/>
          </a:xfrm>
          <a:prstGeom prst="rect">
            <a:avLst/>
          </a:prstGeom>
          <a:solidFill>
            <a:schemeClr val="accent6">
              <a:lumMod val="75000"/>
            </a:schemeClr>
          </a:solidFill>
        </p:spPr>
        <p:txBody>
          <a:bodyPr wrap="square">
            <a:spAutoFit/>
          </a:bodyPr>
          <a:lstStyle/>
          <a:p>
            <a:pPr algn="ctr">
              <a:defRPr/>
            </a:pPr>
            <a:r>
              <a:rPr lang="es-CL" b="1" dirty="0">
                <a:solidFill>
                  <a:schemeClr val="bg1"/>
                </a:solidFill>
              </a:rPr>
              <a:t>INSESGADO</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D75BE46B-DF44-3043-95FF-6E939A9BD57E}"/>
                  </a:ext>
                </a:extLst>
              </p:cNvPr>
              <p:cNvSpPr txBox="1"/>
              <p:nvPr/>
            </p:nvSpPr>
            <p:spPr>
              <a:xfrm>
                <a:off x="4307186" y="3539378"/>
                <a:ext cx="38310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𝐸</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𝑒𝑠𝑡𝑖𝑚𝑎𝑑𝑜𝑟</m:t>
                          </m:r>
                        </m:e>
                      </m:d>
                      <m:r>
                        <a:rPr lang="es-ES" sz="2400" b="0" i="0" smtClean="0">
                          <a:latin typeface="Cambria Math" panose="02040503050406030204" pitchFamily="18" charset="0"/>
                        </a:rPr>
                        <m:t>=</m:t>
                      </m:r>
                      <m:r>
                        <m:rPr>
                          <m:sty m:val="p"/>
                        </m:rPr>
                        <a:rPr lang="es-ES" sz="2400" b="0" i="0" smtClean="0">
                          <a:latin typeface="Cambria Math" panose="02040503050406030204" pitchFamily="18" charset="0"/>
                        </a:rPr>
                        <m:t>Pa</m:t>
                      </m:r>
                      <m:r>
                        <a:rPr lang="es-ES" sz="2400" b="0" i="1" smtClean="0">
                          <a:latin typeface="Cambria Math" panose="02040503050406030204" pitchFamily="18" charset="0"/>
                        </a:rPr>
                        <m:t>𝑟</m:t>
                      </m:r>
                      <m:r>
                        <a:rPr lang="es-ES" sz="2400" i="1">
                          <a:latin typeface="Cambria Math" panose="02040503050406030204" pitchFamily="18" charset="0"/>
                        </a:rPr>
                        <m:t>á</m:t>
                      </m:r>
                      <m:r>
                        <a:rPr lang="es-ES" sz="2400" b="0" i="1" smtClean="0">
                          <a:latin typeface="Cambria Math" panose="02040503050406030204" pitchFamily="18" charset="0"/>
                        </a:rPr>
                        <m:t>𝑚𝑒𝑡𝑟𝑜</m:t>
                      </m:r>
                    </m:oMath>
                  </m:oMathPara>
                </a14:m>
                <a:endParaRPr lang="es-CL" sz="2400" dirty="0"/>
              </a:p>
            </p:txBody>
          </p:sp>
        </mc:Choice>
        <mc:Fallback xmlns="">
          <p:sp>
            <p:nvSpPr>
              <p:cNvPr id="3" name="CuadroTexto 2">
                <a:extLst>
                  <a:ext uri="{FF2B5EF4-FFF2-40B4-BE49-F238E27FC236}">
                    <a16:creationId xmlns:a16="http://schemas.microsoft.com/office/drawing/2014/main" id="{D75BE46B-DF44-3043-95FF-6E939A9BD57E}"/>
                  </a:ext>
                </a:extLst>
              </p:cNvPr>
              <p:cNvSpPr txBox="1">
                <a:spLocks noRot="1" noChangeAspect="1" noMove="1" noResize="1" noEditPoints="1" noAdjustHandles="1" noChangeArrowheads="1" noChangeShapeType="1" noTextEdit="1"/>
              </p:cNvSpPr>
              <p:nvPr/>
            </p:nvSpPr>
            <p:spPr>
              <a:xfrm>
                <a:off x="4307186" y="3539378"/>
                <a:ext cx="3831049" cy="369332"/>
              </a:xfrm>
              <a:prstGeom prst="rect">
                <a:avLst/>
              </a:prstGeom>
              <a:blipFill>
                <a:blip r:embed="rId3"/>
                <a:stretch>
                  <a:fillRect l="-1325" r="-993" b="-10000"/>
                </a:stretch>
              </a:blipFill>
            </p:spPr>
            <p:txBody>
              <a:bodyPr/>
              <a:lstStyle/>
              <a:p>
                <a:r>
                  <a:rPr lang="es-CL">
                    <a:noFill/>
                  </a:rPr>
                  <a:t> </a:t>
                </a:r>
              </a:p>
            </p:txBody>
          </p:sp>
        </mc:Fallback>
      </mc:AlternateContent>
      <p:sp>
        <p:nvSpPr>
          <p:cNvPr id="11" name="Rectángulo 10">
            <a:extLst>
              <a:ext uri="{FF2B5EF4-FFF2-40B4-BE49-F238E27FC236}">
                <a16:creationId xmlns:a16="http://schemas.microsoft.com/office/drawing/2014/main" id="{7F4013B6-3907-5B4B-9603-6A09C91AFBB7}"/>
              </a:ext>
            </a:extLst>
          </p:cNvPr>
          <p:cNvSpPr/>
          <p:nvPr/>
        </p:nvSpPr>
        <p:spPr>
          <a:xfrm>
            <a:off x="1776383" y="4140577"/>
            <a:ext cx="9360000" cy="369332"/>
          </a:xfrm>
          <a:prstGeom prst="rect">
            <a:avLst/>
          </a:prstGeom>
          <a:solidFill>
            <a:schemeClr val="accent6">
              <a:lumMod val="75000"/>
            </a:schemeClr>
          </a:solidFill>
        </p:spPr>
        <p:txBody>
          <a:bodyPr wrap="square">
            <a:spAutoFit/>
          </a:bodyPr>
          <a:lstStyle/>
          <a:p>
            <a:pPr algn="ctr">
              <a:defRPr/>
            </a:pPr>
            <a:r>
              <a:rPr lang="es-CL" b="1" dirty="0">
                <a:solidFill>
                  <a:schemeClr val="bg1"/>
                </a:solidFill>
              </a:rPr>
              <a:t>CONSISTENTE</a:t>
            </a:r>
          </a:p>
        </p:txBody>
      </p:sp>
      <p:sp>
        <p:nvSpPr>
          <p:cNvPr id="13" name="9 Rectángulo">
            <a:extLst>
              <a:ext uri="{FF2B5EF4-FFF2-40B4-BE49-F238E27FC236}">
                <a16:creationId xmlns:a16="http://schemas.microsoft.com/office/drawing/2014/main" id="{A0E1040D-BA35-CC4D-AA77-1299F321FDFD}"/>
              </a:ext>
            </a:extLst>
          </p:cNvPr>
          <p:cNvSpPr>
            <a:spLocks noChangeArrowheads="1"/>
          </p:cNvSpPr>
          <p:nvPr/>
        </p:nvSpPr>
        <p:spPr bwMode="auto">
          <a:xfrm>
            <a:off x="1831165" y="4741776"/>
            <a:ext cx="9360000" cy="75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eaLnBrk="0" fontAlgn="base" hangingPunct="0">
              <a:spcBef>
                <a:spcPct val="0"/>
              </a:spcBef>
              <a:spcAft>
                <a:spcPct val="0"/>
              </a:spcAft>
              <a:defRPr sz="2100">
                <a:solidFill>
                  <a:schemeClr val="tx1"/>
                </a:solidFill>
                <a:latin typeface="Calibri" panose="020F0502020204030204" pitchFamily="34" charset="0"/>
              </a:defRPr>
            </a:lvl6pPr>
            <a:lvl7pPr marL="2971800" indent="-228600" eaLnBrk="0" fontAlgn="base" hangingPunct="0">
              <a:spcBef>
                <a:spcPct val="0"/>
              </a:spcBef>
              <a:spcAft>
                <a:spcPct val="0"/>
              </a:spcAft>
              <a:defRPr sz="2100">
                <a:solidFill>
                  <a:schemeClr val="tx1"/>
                </a:solidFill>
                <a:latin typeface="Calibri" panose="020F0502020204030204" pitchFamily="34" charset="0"/>
              </a:defRPr>
            </a:lvl7pPr>
            <a:lvl8pPr marL="3429000" indent="-228600" eaLnBrk="0" fontAlgn="base" hangingPunct="0">
              <a:spcBef>
                <a:spcPct val="0"/>
              </a:spcBef>
              <a:spcAft>
                <a:spcPct val="0"/>
              </a:spcAft>
              <a:defRPr sz="2100">
                <a:solidFill>
                  <a:schemeClr val="tx1"/>
                </a:solidFill>
                <a:latin typeface="Calibri" panose="020F0502020204030204" pitchFamily="34" charset="0"/>
              </a:defRPr>
            </a:lvl8pPr>
            <a:lvl9pPr marL="3886200" indent="-228600" eaLnBrk="0" fontAlgn="base" hangingPunct="0">
              <a:spcBef>
                <a:spcPct val="0"/>
              </a:spcBef>
              <a:spcAft>
                <a:spcPct val="0"/>
              </a:spcAft>
              <a:defRPr sz="2100">
                <a:solidFill>
                  <a:schemeClr val="tx1"/>
                </a:solidFill>
                <a:latin typeface="Calibri" panose="020F0502020204030204" pitchFamily="34" charset="0"/>
              </a:defRPr>
            </a:lvl9pPr>
          </a:lstStyle>
          <a:p>
            <a:pPr algn="just" defTabSz="914400">
              <a:lnSpc>
                <a:spcPct val="110000"/>
              </a:lnSpc>
            </a:pPr>
            <a:r>
              <a:rPr lang="es-CL" sz="2000" dirty="0"/>
              <a:t>A medida que el tamaño de la muestra aumenta el estimador debe tender al valor del parámetro y su varianza debe tender a cero.</a:t>
            </a:r>
            <a:endParaRPr kumimoji="1" lang="es-ES" altLang="es-CL" sz="2000" dirty="0">
              <a:cs typeface="Arial" panose="020B0604020202020204" pitchFamily="34" charset="0"/>
            </a:endParaRPr>
          </a:p>
        </p:txBody>
      </p:sp>
    </p:spTree>
    <p:extLst>
      <p:ext uri="{BB962C8B-B14F-4D97-AF65-F5344CB8AC3E}">
        <p14:creationId xmlns:p14="http://schemas.microsoft.com/office/powerpoint/2010/main" val="3953819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graphicFrame>
        <p:nvGraphicFramePr>
          <p:cNvPr id="3" name="Diagrama 2">
            <a:extLst>
              <a:ext uri="{FF2B5EF4-FFF2-40B4-BE49-F238E27FC236}">
                <a16:creationId xmlns:a16="http://schemas.microsoft.com/office/drawing/2014/main" id="{A4CAA3E4-3B96-5144-A1F3-B0E28B013152}"/>
              </a:ext>
            </a:extLst>
          </p:cNvPr>
          <p:cNvGraphicFramePr/>
          <p:nvPr>
            <p:extLst>
              <p:ext uri="{D42A27DB-BD31-4B8C-83A1-F6EECF244321}">
                <p14:modId xmlns:p14="http://schemas.microsoft.com/office/powerpoint/2010/main" val="1175163321"/>
              </p:ext>
            </p:extLst>
          </p:nvPr>
        </p:nvGraphicFramePr>
        <p:xfrm>
          <a:off x="1588655" y="719666"/>
          <a:ext cx="980901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38188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Intervalo de Confianza para la media poblacional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16" name="9 Rectángulo">
            <a:extLst>
              <a:ext uri="{FF2B5EF4-FFF2-40B4-BE49-F238E27FC236}">
                <a16:creationId xmlns:a16="http://schemas.microsoft.com/office/drawing/2014/main" id="{199E0C23-5918-644F-B968-0046DFFAF307}"/>
              </a:ext>
            </a:extLst>
          </p:cNvPr>
          <p:cNvSpPr>
            <a:spLocks noChangeArrowheads="1"/>
          </p:cNvSpPr>
          <p:nvPr/>
        </p:nvSpPr>
        <p:spPr bwMode="auto">
          <a:xfrm>
            <a:off x="1776383" y="2811102"/>
            <a:ext cx="9360000" cy="75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eaLnBrk="0" fontAlgn="base" hangingPunct="0">
              <a:spcBef>
                <a:spcPct val="0"/>
              </a:spcBef>
              <a:spcAft>
                <a:spcPct val="0"/>
              </a:spcAft>
              <a:defRPr sz="2100">
                <a:solidFill>
                  <a:schemeClr val="tx1"/>
                </a:solidFill>
                <a:latin typeface="Calibri" panose="020F0502020204030204" pitchFamily="34" charset="0"/>
              </a:defRPr>
            </a:lvl6pPr>
            <a:lvl7pPr marL="2971800" indent="-228600" eaLnBrk="0" fontAlgn="base" hangingPunct="0">
              <a:spcBef>
                <a:spcPct val="0"/>
              </a:spcBef>
              <a:spcAft>
                <a:spcPct val="0"/>
              </a:spcAft>
              <a:defRPr sz="2100">
                <a:solidFill>
                  <a:schemeClr val="tx1"/>
                </a:solidFill>
                <a:latin typeface="Calibri" panose="020F0502020204030204" pitchFamily="34" charset="0"/>
              </a:defRPr>
            </a:lvl7pPr>
            <a:lvl8pPr marL="3429000" indent="-228600" eaLnBrk="0" fontAlgn="base" hangingPunct="0">
              <a:spcBef>
                <a:spcPct val="0"/>
              </a:spcBef>
              <a:spcAft>
                <a:spcPct val="0"/>
              </a:spcAft>
              <a:defRPr sz="2100">
                <a:solidFill>
                  <a:schemeClr val="tx1"/>
                </a:solidFill>
                <a:latin typeface="Calibri" panose="020F0502020204030204" pitchFamily="34" charset="0"/>
              </a:defRPr>
            </a:lvl8pPr>
            <a:lvl9pPr marL="3886200" indent="-228600" eaLnBrk="0" fontAlgn="base" hangingPunct="0">
              <a:spcBef>
                <a:spcPct val="0"/>
              </a:spcBef>
              <a:spcAft>
                <a:spcPct val="0"/>
              </a:spcAft>
              <a:defRPr sz="2100">
                <a:solidFill>
                  <a:schemeClr val="tx1"/>
                </a:solidFill>
                <a:latin typeface="Calibri" panose="020F0502020204030204" pitchFamily="34" charset="0"/>
              </a:defRPr>
            </a:lvl9pPr>
          </a:lstStyle>
          <a:p>
            <a:pPr algn="just" defTabSz="914400" eaLnBrk="1" hangingPunct="1">
              <a:lnSpc>
                <a:spcPct val="110000"/>
              </a:lnSpc>
            </a:pPr>
            <a:r>
              <a:rPr kumimoji="1" lang="es-ES" altLang="es-CL" sz="2000" b="1" dirty="0">
                <a:cs typeface="Arial" panose="020B0604020202020204" pitchFamily="34" charset="0"/>
              </a:rPr>
              <a:t>Nivel de confianza:</a:t>
            </a:r>
            <a:r>
              <a:rPr kumimoji="1" lang="es-ES" altLang="es-CL" sz="2000" dirty="0">
                <a:cs typeface="Arial" panose="020B0604020202020204" pitchFamily="34" charset="0"/>
              </a:rPr>
              <a:t>  es la probabilidad de que el parámetro pertenezca al intervalo de confianza. Se representa por </a:t>
            </a:r>
            <a:r>
              <a:rPr kumimoji="1" lang="es-ES" altLang="es-CL" sz="2000" b="1" dirty="0">
                <a:solidFill>
                  <a:srgbClr val="FF0000"/>
                </a:solidFill>
                <a:cs typeface="Arial" panose="020B0604020202020204" pitchFamily="34" charset="0"/>
              </a:rPr>
              <a:t>(1– </a:t>
            </a:r>
            <a:r>
              <a:rPr kumimoji="1" lang="el-GR" altLang="es-CL" sz="2000" b="1" dirty="0">
                <a:solidFill>
                  <a:srgbClr val="FF0000"/>
                </a:solidFill>
                <a:cs typeface="Arial" panose="020B0604020202020204" pitchFamily="34" charset="0"/>
              </a:rPr>
              <a:t>α</a:t>
            </a:r>
            <a:r>
              <a:rPr kumimoji="1" lang="es-CL" altLang="es-CL" sz="2000" b="1" dirty="0">
                <a:solidFill>
                  <a:srgbClr val="FF0000"/>
                </a:solidFill>
                <a:cs typeface="Arial" panose="020B0604020202020204" pitchFamily="34" charset="0"/>
              </a:rPr>
              <a:t>)</a:t>
            </a:r>
            <a:r>
              <a:rPr kumimoji="1" lang="es-ES" altLang="es-CL" sz="2000" b="1" dirty="0">
                <a:solidFill>
                  <a:srgbClr val="FF0000"/>
                </a:solidFill>
                <a:cs typeface="Arial" panose="020B0604020202020204" pitchFamily="34" charset="0"/>
              </a:rPr>
              <a:t>.</a:t>
            </a:r>
          </a:p>
        </p:txBody>
      </p:sp>
      <p:sp>
        <p:nvSpPr>
          <p:cNvPr id="9" name="Rectángulo 8">
            <a:extLst>
              <a:ext uri="{FF2B5EF4-FFF2-40B4-BE49-F238E27FC236}">
                <a16:creationId xmlns:a16="http://schemas.microsoft.com/office/drawing/2014/main" id="{8F4FDD91-205E-714E-8E67-31E545722B2F}"/>
              </a:ext>
            </a:extLst>
          </p:cNvPr>
          <p:cNvSpPr/>
          <p:nvPr/>
        </p:nvSpPr>
        <p:spPr>
          <a:xfrm>
            <a:off x="1776383" y="1613505"/>
            <a:ext cx="9360000" cy="720000"/>
          </a:xfrm>
          <a:prstGeom prst="rect">
            <a:avLst/>
          </a:prstGeom>
        </p:spPr>
        <p:txBody>
          <a:bodyPr wrap="square">
            <a:spAutoFit/>
          </a:bodyPr>
          <a:lstStyle/>
          <a:p>
            <a:pPr algn="just"/>
            <a:r>
              <a:rPr lang="es-CL" sz="2000" dirty="0"/>
              <a:t>El </a:t>
            </a:r>
            <a:r>
              <a:rPr lang="es-CL" sz="2000" b="1" dirty="0"/>
              <a:t>intervalo de confianza</a:t>
            </a:r>
            <a:r>
              <a:rPr lang="es-CL" sz="2000" dirty="0"/>
              <a:t> permite estimar con una cierta </a:t>
            </a:r>
            <a:r>
              <a:rPr lang="es-CL" sz="2000" b="1" dirty="0"/>
              <a:t>probabilidad</a:t>
            </a:r>
            <a:r>
              <a:rPr lang="es-CL" sz="2000" dirty="0"/>
              <a:t> entre qué rango de valores se encuentra el parámetro.</a:t>
            </a:r>
          </a:p>
        </p:txBody>
      </p:sp>
      <p:sp>
        <p:nvSpPr>
          <p:cNvPr id="18" name="1 Rectángulo">
            <a:extLst>
              <a:ext uri="{FF2B5EF4-FFF2-40B4-BE49-F238E27FC236}">
                <a16:creationId xmlns:a16="http://schemas.microsoft.com/office/drawing/2014/main" id="{FCA08A2B-4580-1B49-B414-4CE563ECB660}"/>
              </a:ext>
            </a:extLst>
          </p:cNvPr>
          <p:cNvSpPr/>
          <p:nvPr/>
        </p:nvSpPr>
        <p:spPr>
          <a:xfrm>
            <a:off x="1818920" y="3590849"/>
            <a:ext cx="9360000" cy="752514"/>
          </a:xfrm>
          <a:prstGeom prst="rect">
            <a:avLst/>
          </a:prstGeom>
        </p:spPr>
        <p:txBody>
          <a:bodyPr wrap="square">
            <a:spAutoFit/>
          </a:bodyPr>
          <a:lstStyle/>
          <a:p>
            <a:pPr algn="just">
              <a:lnSpc>
                <a:spcPct val="110000"/>
              </a:lnSpc>
              <a:defRPr/>
            </a:pPr>
            <a:r>
              <a:rPr kumimoji="1" lang="es-ES" altLang="es-CL" sz="2000" b="1" dirty="0">
                <a:latin typeface="+mn-lt"/>
                <a:cs typeface="Arial" charset="0"/>
              </a:rPr>
              <a:t>Nivel de significación o de riesgo</a:t>
            </a:r>
            <a:r>
              <a:rPr kumimoji="1" lang="es-ES" altLang="es-CL" sz="2000" dirty="0">
                <a:latin typeface="+mn-lt"/>
                <a:cs typeface="Arial" charset="0"/>
              </a:rPr>
              <a:t>: es la probabilidad de que el parámetro poblacional </a:t>
            </a:r>
            <a:r>
              <a:rPr kumimoji="1" lang="es-ES" altLang="es-CL" sz="2000" b="1" i="1" dirty="0">
                <a:latin typeface="+mn-lt"/>
                <a:cs typeface="Arial" charset="0"/>
              </a:rPr>
              <a:t>no pertenezca </a:t>
            </a:r>
            <a:r>
              <a:rPr kumimoji="1" lang="es-ES" altLang="es-CL" sz="2000" dirty="0">
                <a:latin typeface="+mn-lt"/>
                <a:cs typeface="Arial" charset="0"/>
              </a:rPr>
              <a:t>al intervalo de confianza; </a:t>
            </a:r>
            <a:r>
              <a:rPr kumimoji="1" lang="es-ES" altLang="es-CL" sz="2000">
                <a:latin typeface="+mn-lt"/>
                <a:cs typeface="Arial" charset="0"/>
              </a:rPr>
              <a:t>es decir,  </a:t>
            </a:r>
            <a:r>
              <a:rPr kumimoji="1" lang="el-GR" altLang="es-CL" sz="2000" b="1" i="1" dirty="0">
                <a:solidFill>
                  <a:srgbClr val="FF0000"/>
                </a:solidFill>
                <a:latin typeface="+mn-lt"/>
                <a:cs typeface="Arial" charset="0"/>
              </a:rPr>
              <a:t>α</a:t>
            </a:r>
            <a:r>
              <a:rPr kumimoji="1" lang="es-ES" altLang="es-CL" sz="2000" dirty="0">
                <a:solidFill>
                  <a:srgbClr val="FF0000"/>
                </a:solidFill>
                <a:latin typeface="+mn-lt"/>
                <a:cs typeface="Arial" charset="0"/>
              </a:rPr>
              <a:t>.</a:t>
            </a:r>
          </a:p>
        </p:txBody>
      </p:sp>
      <p:sp>
        <p:nvSpPr>
          <p:cNvPr id="19" name="6 Rectángulo">
            <a:extLst>
              <a:ext uri="{FF2B5EF4-FFF2-40B4-BE49-F238E27FC236}">
                <a16:creationId xmlns:a16="http://schemas.microsoft.com/office/drawing/2014/main" id="{D7576894-9D99-FE41-8856-58EC53E20246}"/>
              </a:ext>
            </a:extLst>
          </p:cNvPr>
          <p:cNvSpPr/>
          <p:nvPr/>
        </p:nvSpPr>
        <p:spPr>
          <a:xfrm>
            <a:off x="1818920" y="4390986"/>
            <a:ext cx="9360000" cy="752514"/>
          </a:xfrm>
          <a:prstGeom prst="rect">
            <a:avLst/>
          </a:prstGeom>
        </p:spPr>
        <p:txBody>
          <a:bodyPr wrap="square">
            <a:spAutoFit/>
          </a:bodyPr>
          <a:lstStyle/>
          <a:p>
            <a:pPr algn="just">
              <a:lnSpc>
                <a:spcPct val="110000"/>
              </a:lnSpc>
              <a:defRPr/>
            </a:pPr>
            <a:r>
              <a:rPr kumimoji="1" lang="es-ES" altLang="es-CL" sz="2000" b="1" dirty="0">
                <a:latin typeface="+mn-lt"/>
                <a:cs typeface="Arial" charset="0"/>
              </a:rPr>
              <a:t>Margen de error</a:t>
            </a:r>
            <a:r>
              <a:rPr kumimoji="1" lang="es-ES" altLang="es-CL" sz="2000" dirty="0">
                <a:latin typeface="+mn-lt"/>
                <a:cs typeface="Arial" charset="0"/>
              </a:rPr>
              <a:t>: es la diferencia entre el extremo superior y el extremo inferior del intervalo de confianza:  </a:t>
            </a:r>
            <a:r>
              <a:rPr kumimoji="1" lang="es-ES" altLang="es-CL" sz="2000" b="1" dirty="0">
                <a:solidFill>
                  <a:srgbClr val="FF0000"/>
                </a:solidFill>
                <a:cs typeface="Arial" charset="0"/>
              </a:rPr>
              <a:t>LS</a:t>
            </a:r>
            <a:r>
              <a:rPr kumimoji="1" lang="es-ES" altLang="es-CL" sz="2000" b="1" dirty="0">
                <a:solidFill>
                  <a:srgbClr val="FF0000"/>
                </a:solidFill>
                <a:latin typeface="+mn-lt"/>
                <a:cs typeface="Arial" charset="0"/>
              </a:rPr>
              <a:t> – LI.</a:t>
            </a:r>
          </a:p>
        </p:txBody>
      </p:sp>
      <p:sp>
        <p:nvSpPr>
          <p:cNvPr id="11" name="6 Rectángulo">
            <a:extLst>
              <a:ext uri="{FF2B5EF4-FFF2-40B4-BE49-F238E27FC236}">
                <a16:creationId xmlns:a16="http://schemas.microsoft.com/office/drawing/2014/main" id="{39417174-72F2-CD4A-9C74-48C10D883917}"/>
              </a:ext>
            </a:extLst>
          </p:cNvPr>
          <p:cNvSpPr/>
          <p:nvPr/>
        </p:nvSpPr>
        <p:spPr>
          <a:xfrm>
            <a:off x="1831165" y="5173041"/>
            <a:ext cx="9360000" cy="752514"/>
          </a:xfrm>
          <a:prstGeom prst="rect">
            <a:avLst/>
          </a:prstGeom>
        </p:spPr>
        <p:txBody>
          <a:bodyPr wrap="square">
            <a:spAutoFit/>
          </a:bodyPr>
          <a:lstStyle/>
          <a:p>
            <a:pPr algn="just">
              <a:lnSpc>
                <a:spcPct val="110000"/>
              </a:lnSpc>
              <a:defRPr/>
            </a:pPr>
            <a:r>
              <a:rPr kumimoji="1" lang="es-ES" altLang="es-CL" sz="2000" b="1" dirty="0">
                <a:cs typeface="Arial" charset="0"/>
              </a:rPr>
              <a:t>E</a:t>
            </a:r>
            <a:r>
              <a:rPr kumimoji="1" lang="es-ES" altLang="es-CL" sz="2000" b="1" dirty="0">
                <a:latin typeface="+mn-lt"/>
                <a:cs typeface="Arial" charset="0"/>
              </a:rPr>
              <a:t>rror máximo admisible</a:t>
            </a:r>
            <a:r>
              <a:rPr kumimoji="1" lang="es-ES" altLang="es-CL" sz="2000" dirty="0">
                <a:latin typeface="+mn-lt"/>
                <a:cs typeface="Arial" charset="0"/>
              </a:rPr>
              <a:t>: es la </a:t>
            </a:r>
            <a:r>
              <a:rPr kumimoji="1" lang="es-ES" altLang="es-CL" sz="2000" dirty="0" err="1">
                <a:latin typeface="+mn-lt"/>
                <a:cs typeface="Arial" charset="0"/>
              </a:rPr>
              <a:t>semi</a:t>
            </a:r>
            <a:r>
              <a:rPr kumimoji="1" lang="es-ES" altLang="es-CL" sz="2000" dirty="0">
                <a:latin typeface="+mn-lt"/>
                <a:cs typeface="Arial" charset="0"/>
              </a:rPr>
              <a:t> amplitud del intervalo de confianza (la mitad del margen del error).</a:t>
            </a:r>
            <a:endParaRPr kumimoji="1" lang="es-ES" altLang="es-CL" sz="2000" b="1" dirty="0">
              <a:solidFill>
                <a:srgbClr val="FF0000"/>
              </a:solidFill>
              <a:latin typeface="+mn-lt"/>
              <a:cs typeface="Arial" charset="0"/>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079A07C1-FAED-5142-B370-B431B3B537D4}"/>
                  </a:ext>
                </a:extLst>
              </p:cNvPr>
              <p:cNvSpPr txBox="1"/>
              <p:nvPr/>
            </p:nvSpPr>
            <p:spPr>
              <a:xfrm>
                <a:off x="5272300" y="5955096"/>
                <a:ext cx="1443537"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𝐸</m:t>
                      </m:r>
                      <m:r>
                        <a:rPr lang="es-ES" b="0" i="1" smtClean="0">
                          <a:latin typeface="Cambria Math" panose="02040503050406030204" pitchFamily="18" charset="0"/>
                        </a:rPr>
                        <m:t>=</m:t>
                      </m:r>
                      <m:f>
                        <m:fPr>
                          <m:ctrlPr>
                            <a:rPr lang="es-ES" b="0" i="1" smtClean="0">
                              <a:latin typeface="Cambria Math" panose="02040503050406030204" pitchFamily="18" charset="0"/>
                            </a:rPr>
                          </m:ctrlPr>
                        </m:fPr>
                        <m:num>
                          <m:d>
                            <m:dPr>
                              <m:ctrlPr>
                                <a:rPr lang="es-ES" b="0" i="1" smtClean="0">
                                  <a:latin typeface="Cambria Math" panose="02040503050406030204" pitchFamily="18" charset="0"/>
                                </a:rPr>
                              </m:ctrlPr>
                            </m:dPr>
                            <m:e>
                              <m:r>
                                <a:rPr lang="es-ES" b="0" i="1" smtClean="0">
                                  <a:latin typeface="Cambria Math" panose="02040503050406030204" pitchFamily="18" charset="0"/>
                                </a:rPr>
                                <m:t>𝐿𝑆</m:t>
                              </m:r>
                              <m:r>
                                <a:rPr lang="es-ES" b="0" i="1" smtClean="0">
                                  <a:latin typeface="Cambria Math" panose="02040503050406030204" pitchFamily="18" charset="0"/>
                                </a:rPr>
                                <m:t>−</m:t>
                              </m:r>
                              <m:r>
                                <a:rPr lang="es-ES" b="0" i="1" smtClean="0">
                                  <a:latin typeface="Cambria Math" panose="02040503050406030204" pitchFamily="18" charset="0"/>
                                </a:rPr>
                                <m:t>𝐿𝐼</m:t>
                              </m:r>
                            </m:e>
                          </m:d>
                        </m:num>
                        <m:den>
                          <m:r>
                            <a:rPr lang="es-ES" b="0" i="1" smtClean="0">
                              <a:latin typeface="Cambria Math" panose="02040503050406030204" pitchFamily="18" charset="0"/>
                            </a:rPr>
                            <m:t>2</m:t>
                          </m:r>
                        </m:den>
                      </m:f>
                    </m:oMath>
                  </m:oMathPara>
                </a14:m>
                <a:endParaRPr lang="es-CL" dirty="0"/>
              </a:p>
            </p:txBody>
          </p:sp>
        </mc:Choice>
        <mc:Fallback xmlns="">
          <p:sp>
            <p:nvSpPr>
              <p:cNvPr id="3" name="CuadroTexto 2">
                <a:extLst>
                  <a:ext uri="{FF2B5EF4-FFF2-40B4-BE49-F238E27FC236}">
                    <a16:creationId xmlns:a16="http://schemas.microsoft.com/office/drawing/2014/main" id="{079A07C1-FAED-5142-B370-B431B3B537D4}"/>
                  </a:ext>
                </a:extLst>
              </p:cNvPr>
              <p:cNvSpPr txBox="1">
                <a:spLocks noRot="1" noChangeAspect="1" noMove="1" noResize="1" noEditPoints="1" noAdjustHandles="1" noChangeArrowheads="1" noChangeShapeType="1" noTextEdit="1"/>
              </p:cNvSpPr>
              <p:nvPr/>
            </p:nvSpPr>
            <p:spPr>
              <a:xfrm>
                <a:off x="5272300" y="5955096"/>
                <a:ext cx="1443537" cy="535724"/>
              </a:xfrm>
              <a:prstGeom prst="rect">
                <a:avLst/>
              </a:prstGeom>
              <a:blipFill>
                <a:blip r:embed="rId3"/>
                <a:stretch>
                  <a:fillRect l="-3509" b="-11364"/>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4EFF4AD-07E6-8E45-B331-C7D1AE7ABD33}"/>
                  </a:ext>
                </a:extLst>
              </p:cNvPr>
              <p:cNvSpPr txBox="1"/>
              <p:nvPr/>
            </p:nvSpPr>
            <p:spPr>
              <a:xfrm>
                <a:off x="4991099" y="2428360"/>
                <a:ext cx="2447208"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𝐿𝐼</m:t>
                          </m:r>
                          <m:r>
                            <a:rPr lang="es-ES" i="1">
                              <a:latin typeface="Cambria Math" panose="02040503050406030204" pitchFamily="18" charset="0"/>
                              <a:ea typeface="Cambria Math" panose="02040503050406030204" pitchFamily="18" charset="0"/>
                            </a:rPr>
                            <m:t>&lt;</m:t>
                          </m:r>
                          <m:r>
                            <a:rPr lang="es-ES" i="1" smtClean="0">
                              <a:latin typeface="Cambria Math" panose="02040503050406030204" pitchFamily="18" charset="0"/>
                              <a:ea typeface="Cambria Math" panose="02040503050406030204" pitchFamily="18" charset="0"/>
                            </a:rPr>
                            <m:t>𝜇</m:t>
                          </m:r>
                          <m:r>
                            <a:rPr lang="es-ES" i="1" smtClean="0">
                              <a:latin typeface="Cambria Math" panose="02040503050406030204" pitchFamily="18" charset="0"/>
                              <a:ea typeface="Cambria Math" panose="02040503050406030204" pitchFamily="18" charset="0"/>
                            </a:rPr>
                            <m:t>&lt;</m:t>
                          </m:r>
                          <m:r>
                            <a:rPr lang="es-ES" b="0" i="1" smtClean="0">
                              <a:latin typeface="Cambria Math" panose="02040503050406030204" pitchFamily="18" charset="0"/>
                              <a:ea typeface="Cambria Math" panose="02040503050406030204" pitchFamily="18" charset="0"/>
                            </a:rPr>
                            <m:t>𝐿𝑆</m:t>
                          </m:r>
                        </m:e>
                      </m:d>
                      <m:r>
                        <a:rPr lang="es-ES" b="0" i="1" smtClean="0">
                          <a:latin typeface="Cambria Math" panose="02040503050406030204" pitchFamily="18" charset="0"/>
                        </a:rPr>
                        <m:t>=1−</m:t>
                      </m:r>
                      <m:r>
                        <a:rPr lang="es-ES" b="0" i="1" smtClean="0">
                          <a:latin typeface="Cambria Math" panose="02040503050406030204" pitchFamily="18" charset="0"/>
                          <a:ea typeface="Cambria Math" panose="02040503050406030204" pitchFamily="18" charset="0"/>
                        </a:rPr>
                        <m:t>𝛼</m:t>
                      </m:r>
                    </m:oMath>
                  </m:oMathPara>
                </a14:m>
                <a:endParaRPr lang="es-CL" dirty="0"/>
              </a:p>
            </p:txBody>
          </p:sp>
        </mc:Choice>
        <mc:Fallback xmlns="">
          <p:sp>
            <p:nvSpPr>
              <p:cNvPr id="5" name="CuadroTexto 4">
                <a:extLst>
                  <a:ext uri="{FF2B5EF4-FFF2-40B4-BE49-F238E27FC236}">
                    <a16:creationId xmlns:a16="http://schemas.microsoft.com/office/drawing/2014/main" id="{84EFF4AD-07E6-8E45-B331-C7D1AE7ABD33}"/>
                  </a:ext>
                </a:extLst>
              </p:cNvPr>
              <p:cNvSpPr txBox="1">
                <a:spLocks noRot="1" noChangeAspect="1" noMove="1" noResize="1" noEditPoints="1" noAdjustHandles="1" noChangeArrowheads="1" noChangeShapeType="1" noTextEdit="1"/>
              </p:cNvSpPr>
              <p:nvPr/>
            </p:nvSpPr>
            <p:spPr>
              <a:xfrm>
                <a:off x="4991099" y="2428360"/>
                <a:ext cx="2447208" cy="276999"/>
              </a:xfrm>
              <a:prstGeom prst="rect">
                <a:avLst/>
              </a:prstGeom>
              <a:blipFill>
                <a:blip r:embed="rId4"/>
                <a:stretch>
                  <a:fillRect l="-1995" r="-998" b="-21739"/>
                </a:stretch>
              </a:blipFill>
            </p:spPr>
            <p:txBody>
              <a:bodyPr/>
              <a:lstStyle/>
              <a:p>
                <a:r>
                  <a:rPr lang="es-CL">
                    <a:noFill/>
                  </a:rPr>
                  <a:t> </a:t>
                </a:r>
              </a:p>
            </p:txBody>
          </p:sp>
        </mc:Fallback>
      </mc:AlternateContent>
    </p:spTree>
    <p:extLst>
      <p:ext uri="{BB962C8B-B14F-4D97-AF65-F5344CB8AC3E}">
        <p14:creationId xmlns:p14="http://schemas.microsoft.com/office/powerpoint/2010/main" val="3212178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Construcción I.C para la media poblacional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E11CF38F-4FB1-EB46-BE0B-D6EF6C873779}"/>
                  </a:ext>
                </a:extLst>
              </p:cNvPr>
              <p:cNvSpPr/>
              <p:nvPr/>
            </p:nvSpPr>
            <p:spPr>
              <a:xfrm>
                <a:off x="2211812" y="1439334"/>
                <a:ext cx="8738726" cy="575799"/>
              </a:xfrm>
              <a:prstGeom prst="rect">
                <a:avLst/>
              </a:prstGeom>
            </p:spPr>
            <p:txBody>
              <a:bodyPr wrap="square">
                <a:spAutoFit/>
              </a:bodyPr>
              <a:lstStyle/>
              <a:p>
                <a:pPr algn="just"/>
                <a:r>
                  <a:rPr lang="es-CL" sz="2000" dirty="0"/>
                  <a:t>Sea </a:t>
                </a:r>
                <a14:m>
                  <m:oMath xmlns:m="http://schemas.openxmlformats.org/officeDocument/2006/math">
                    <m:acc>
                      <m:accPr>
                        <m:chr m:val="̅"/>
                        <m:ctrlPr>
                          <a:rPr lang="es-CL" sz="2000" i="1" smtClean="0">
                            <a:latin typeface="Cambria Math" panose="02040503050406030204" pitchFamily="18" charset="0"/>
                          </a:rPr>
                        </m:ctrlPr>
                      </m:accPr>
                      <m:e>
                        <m:r>
                          <a:rPr lang="es-ES" sz="2000" b="0" i="1" smtClean="0">
                            <a:latin typeface="Cambria Math" panose="02040503050406030204" pitchFamily="18" charset="0"/>
                          </a:rPr>
                          <m:t>𝑋</m:t>
                        </m:r>
                      </m:e>
                    </m:acc>
                    <m:r>
                      <a:rPr lang="es-ES" sz="2000" b="0" i="1" smtClean="0">
                        <a:latin typeface="Cambria Math" panose="02040503050406030204" pitchFamily="18" charset="0"/>
                      </a:rPr>
                      <m:t> </m:t>
                    </m:r>
                  </m:oMath>
                </a14:m>
                <a:r>
                  <a:rPr lang="es-CL" sz="2000" dirty="0"/>
                  <a:t>una v.a. que se distribuye Normal. </a:t>
                </a:r>
                <a14:m>
                  <m:oMath xmlns:m="http://schemas.openxmlformats.org/officeDocument/2006/math">
                    <m:r>
                      <a:rPr lang="es-CL" sz="2000" i="1" smtClean="0">
                        <a:latin typeface="Cambria Math" panose="02040503050406030204" pitchFamily="18" charset="0"/>
                        <a:ea typeface="Cambria Math" panose="02040503050406030204" pitchFamily="18" charset="0"/>
                      </a:rPr>
                      <m:t>⇒</m:t>
                    </m:r>
                    <m:acc>
                      <m:accPr>
                        <m:chr m:val="̅"/>
                        <m:ctrlPr>
                          <a:rPr lang="es-CL" sz="2000" i="1" smtClean="0">
                            <a:latin typeface="Cambria Math" panose="02040503050406030204" pitchFamily="18" charset="0"/>
                            <a:ea typeface="Cambria Math" panose="02040503050406030204" pitchFamily="18" charset="0"/>
                          </a:rPr>
                        </m:ctrlPr>
                      </m:accPr>
                      <m:e>
                        <m:r>
                          <a:rPr lang="es-ES" sz="2000" b="0" i="1" smtClean="0">
                            <a:latin typeface="Cambria Math" panose="02040503050406030204" pitchFamily="18" charset="0"/>
                            <a:ea typeface="Cambria Math" panose="02040503050406030204" pitchFamily="18" charset="0"/>
                          </a:rPr>
                          <m:t>𝑋</m:t>
                        </m:r>
                      </m:e>
                    </m:acc>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𝑁</m:t>
                    </m:r>
                    <m:d>
                      <m:dPr>
                        <m:ctrlPr>
                          <a:rPr lang="es-ES" sz="2000" b="0" i="1" smtClean="0">
                            <a:latin typeface="Cambria Math" panose="02040503050406030204" pitchFamily="18" charset="0"/>
                            <a:ea typeface="Cambria Math" panose="02040503050406030204" pitchFamily="18" charset="0"/>
                          </a:rPr>
                        </m:ctrlPr>
                      </m:dPr>
                      <m:e>
                        <m:r>
                          <a:rPr lang="es-ES" sz="2000" b="0" i="1" smtClean="0">
                            <a:latin typeface="Cambria Math" panose="02040503050406030204" pitchFamily="18" charset="0"/>
                            <a:ea typeface="Cambria Math" panose="02040503050406030204" pitchFamily="18" charset="0"/>
                          </a:rPr>
                          <m:t>𝜇</m:t>
                        </m:r>
                        <m:r>
                          <a:rPr lang="es-ES" sz="2000" b="0" i="1" smtClean="0">
                            <a:latin typeface="Cambria Math" panose="02040503050406030204" pitchFamily="18" charset="0"/>
                            <a:ea typeface="Cambria Math" panose="02040503050406030204" pitchFamily="18" charset="0"/>
                          </a:rPr>
                          <m:t>,</m:t>
                        </m:r>
                        <m:f>
                          <m:fPr>
                            <m:ctrlPr>
                              <a:rPr lang="es-ES" sz="2000" b="0" i="1" smtClean="0">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𝜎</m:t>
                            </m:r>
                          </m:num>
                          <m:den>
                            <m:rad>
                              <m:radPr>
                                <m:degHide m:val="on"/>
                                <m:ctrlPr>
                                  <a:rPr lang="es-ES" sz="2000" b="0" i="1" smtClean="0">
                                    <a:latin typeface="Cambria Math" panose="02040503050406030204" pitchFamily="18" charset="0"/>
                                    <a:ea typeface="Cambria Math" panose="02040503050406030204" pitchFamily="18" charset="0"/>
                                  </a:rPr>
                                </m:ctrlPr>
                              </m:radPr>
                              <m:deg/>
                              <m:e>
                                <m:r>
                                  <a:rPr lang="es-ES" sz="2000" b="0" i="1" smtClean="0">
                                    <a:latin typeface="Cambria Math" panose="02040503050406030204" pitchFamily="18" charset="0"/>
                                    <a:ea typeface="Cambria Math" panose="02040503050406030204" pitchFamily="18" charset="0"/>
                                  </a:rPr>
                                  <m:t>𝑛</m:t>
                                </m:r>
                              </m:e>
                            </m:rad>
                          </m:den>
                        </m:f>
                      </m:e>
                    </m:d>
                  </m:oMath>
                </a14:m>
                <a:r>
                  <a:rPr lang="es-CL" sz="2000" dirty="0"/>
                  <a:t> con </a:t>
                </a:r>
                <a14:m>
                  <m:oMath xmlns:m="http://schemas.openxmlformats.org/officeDocument/2006/math">
                    <m:r>
                      <a:rPr lang="es-CL" sz="2000" b="1" i="1" smtClean="0">
                        <a:latin typeface="Cambria Math" panose="02040503050406030204" pitchFamily="18" charset="0"/>
                        <a:ea typeface="Cambria Math" panose="02040503050406030204" pitchFamily="18" charset="0"/>
                      </a:rPr>
                      <m:t>𝝈</m:t>
                    </m:r>
                    <m:r>
                      <a:rPr lang="es-ES" sz="2000" b="1" i="1" smtClean="0">
                        <a:latin typeface="Cambria Math" panose="02040503050406030204" pitchFamily="18" charset="0"/>
                        <a:ea typeface="Cambria Math" panose="02040503050406030204" pitchFamily="18" charset="0"/>
                      </a:rPr>
                      <m:t> </m:t>
                    </m:r>
                  </m:oMath>
                </a14:m>
                <a:r>
                  <a:rPr lang="es-CL" sz="2000" b="1" dirty="0"/>
                  <a:t>conocida.</a:t>
                </a:r>
              </a:p>
            </p:txBody>
          </p:sp>
        </mc:Choice>
        <mc:Fallback xmlns="">
          <p:sp>
            <p:nvSpPr>
              <p:cNvPr id="12" name="Rectángulo 11">
                <a:extLst>
                  <a:ext uri="{FF2B5EF4-FFF2-40B4-BE49-F238E27FC236}">
                    <a16:creationId xmlns:a16="http://schemas.microsoft.com/office/drawing/2014/main" id="{E11CF38F-4FB1-EB46-BE0B-D6EF6C873779}"/>
                  </a:ext>
                </a:extLst>
              </p:cNvPr>
              <p:cNvSpPr>
                <a:spLocks noRot="1" noChangeAspect="1" noMove="1" noResize="1" noEditPoints="1" noAdjustHandles="1" noChangeArrowheads="1" noChangeShapeType="1" noTextEdit="1"/>
              </p:cNvSpPr>
              <p:nvPr/>
            </p:nvSpPr>
            <p:spPr>
              <a:xfrm>
                <a:off x="2211812" y="1439334"/>
                <a:ext cx="8738726" cy="575799"/>
              </a:xfrm>
              <a:prstGeom prst="rect">
                <a:avLst/>
              </a:prstGeom>
              <a:blipFill>
                <a:blip r:embed="rId3"/>
                <a:stretch>
                  <a:fillRect l="-871" b="-2174"/>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69745512-ED3C-5145-AA2F-90D8470BF2AA}"/>
                  </a:ext>
                </a:extLst>
              </p:cNvPr>
              <p:cNvSpPr/>
              <p:nvPr/>
            </p:nvSpPr>
            <p:spPr>
              <a:xfrm>
                <a:off x="2211812" y="2097486"/>
                <a:ext cx="8979353" cy="400110"/>
              </a:xfrm>
              <a:prstGeom prst="rect">
                <a:avLst/>
              </a:prstGeom>
            </p:spPr>
            <p:txBody>
              <a:bodyPr wrap="square">
                <a:spAutoFit/>
              </a:bodyPr>
              <a:lstStyle/>
              <a:p>
                <a:pPr algn="just"/>
                <a:r>
                  <a:rPr lang="es-CL" sz="2000" b="1" dirty="0"/>
                  <a:t>1.- </a:t>
                </a:r>
                <a:r>
                  <a:rPr lang="es-ES" sz="2000" dirty="0"/>
                  <a:t>Fijar el nivel </a:t>
                </a:r>
                <a:r>
                  <a:rPr lang="es-ES" sz="2000"/>
                  <a:t>de confianza, </a:t>
                </a:r>
                <a14:m>
                  <m:oMath xmlns:m="http://schemas.openxmlformats.org/officeDocument/2006/math">
                    <m:d>
                      <m:dPr>
                        <m:ctrlPr>
                          <a:rPr lang="es-ES" sz="2000" i="1" smtClean="0">
                            <a:solidFill>
                              <a:schemeClr val="accent6">
                                <a:lumMod val="50000"/>
                              </a:schemeClr>
                            </a:solidFill>
                            <a:latin typeface="Cambria Math" panose="02040503050406030204" pitchFamily="18" charset="0"/>
                          </a:rPr>
                        </m:ctrlPr>
                      </m:dPr>
                      <m:e>
                        <m:r>
                          <a:rPr lang="es-ES" sz="2000" b="0" i="1" smtClean="0">
                            <a:solidFill>
                              <a:schemeClr val="accent6">
                                <a:lumMod val="50000"/>
                              </a:schemeClr>
                            </a:solidFill>
                            <a:latin typeface="Cambria Math" panose="02040503050406030204" pitchFamily="18" charset="0"/>
                          </a:rPr>
                          <m:t>1−</m:t>
                        </m:r>
                        <m:r>
                          <a:rPr lang="es-ES" sz="2000" b="0" i="1" smtClean="0">
                            <a:solidFill>
                              <a:schemeClr val="accent6">
                                <a:lumMod val="50000"/>
                              </a:schemeClr>
                            </a:solidFill>
                            <a:latin typeface="Cambria Math" panose="02040503050406030204" pitchFamily="18" charset="0"/>
                            <a:ea typeface="Cambria Math" panose="02040503050406030204" pitchFamily="18" charset="0"/>
                          </a:rPr>
                          <m:t>𝛼</m:t>
                        </m:r>
                      </m:e>
                    </m:d>
                    <m:r>
                      <a:rPr lang="es-ES" sz="2000" b="0" i="1" smtClean="0">
                        <a:latin typeface="Cambria Math" panose="02040503050406030204" pitchFamily="18" charset="0"/>
                      </a:rPr>
                      <m:t> ;0&lt;</m:t>
                    </m:r>
                    <m:r>
                      <a:rPr lang="es-ES" sz="2000" b="0" i="1" smtClean="0">
                        <a:latin typeface="Cambria Math" panose="02040503050406030204" pitchFamily="18" charset="0"/>
                        <a:ea typeface="Cambria Math" panose="02040503050406030204" pitchFamily="18" charset="0"/>
                      </a:rPr>
                      <m:t>𝛼</m:t>
                    </m:r>
                    <m:r>
                      <a:rPr lang="es-ES" sz="2000" b="0" i="1" smtClean="0">
                        <a:latin typeface="Cambria Math" panose="02040503050406030204" pitchFamily="18" charset="0"/>
                        <a:ea typeface="Cambria Math" panose="02040503050406030204" pitchFamily="18" charset="0"/>
                      </a:rPr>
                      <m:t>&lt;1</m:t>
                    </m:r>
                  </m:oMath>
                </a14:m>
                <a:endParaRPr lang="es-CL" sz="2000" dirty="0"/>
              </a:p>
            </p:txBody>
          </p:sp>
        </mc:Choice>
        <mc:Fallback xmlns="">
          <p:sp>
            <p:nvSpPr>
              <p:cNvPr id="13" name="Rectángulo 12">
                <a:extLst>
                  <a:ext uri="{FF2B5EF4-FFF2-40B4-BE49-F238E27FC236}">
                    <a16:creationId xmlns:a16="http://schemas.microsoft.com/office/drawing/2014/main" id="{69745512-ED3C-5145-AA2F-90D8470BF2AA}"/>
                  </a:ext>
                </a:extLst>
              </p:cNvPr>
              <p:cNvSpPr>
                <a:spLocks noRot="1" noChangeAspect="1" noMove="1" noResize="1" noEditPoints="1" noAdjustHandles="1" noChangeArrowheads="1" noChangeShapeType="1" noTextEdit="1"/>
              </p:cNvSpPr>
              <p:nvPr/>
            </p:nvSpPr>
            <p:spPr>
              <a:xfrm>
                <a:off x="2211812" y="2097486"/>
                <a:ext cx="8979353" cy="400110"/>
              </a:xfrm>
              <a:prstGeom prst="rect">
                <a:avLst/>
              </a:prstGeom>
              <a:blipFill>
                <a:blip r:embed="rId4"/>
                <a:stretch>
                  <a:fillRect l="-847" t="-9375" b="-25000"/>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14" name="Rectángulo 13">
                <a:extLst>
                  <a:ext uri="{FF2B5EF4-FFF2-40B4-BE49-F238E27FC236}">
                    <a16:creationId xmlns:a16="http://schemas.microsoft.com/office/drawing/2014/main" id="{B58DB26B-1F48-6E43-B672-338E9CE8FF7A}"/>
                  </a:ext>
                </a:extLst>
              </p:cNvPr>
              <p:cNvSpPr/>
              <p:nvPr/>
            </p:nvSpPr>
            <p:spPr>
              <a:xfrm>
                <a:off x="2211811" y="2634578"/>
                <a:ext cx="8979353" cy="1555619"/>
              </a:xfrm>
              <a:prstGeom prst="rect">
                <a:avLst/>
              </a:prstGeom>
              <a:solidFill>
                <a:schemeClr val="bg1"/>
              </a:solidFill>
            </p:spPr>
            <p:txBody>
              <a:bodyPr wrap="square">
                <a:spAutoFit/>
              </a:bodyPr>
              <a:lstStyle/>
              <a:p>
                <a:pPr algn="just"/>
                <a:r>
                  <a:rPr lang="es-CL" sz="2000" b="1" dirty="0"/>
                  <a:t>2.- </a:t>
                </a:r>
                <a:r>
                  <a:rPr lang="es-ES" sz="2000" dirty="0"/>
                  <a:t>Selección el Estadístico pivote para la estimar la media </a:t>
                </a:r>
                <a:r>
                  <a:rPr lang="es-ES" sz="2000" dirty="0" err="1"/>
                  <a:t>muestral</a:t>
                </a:r>
                <a:endParaRPr lang="es-ES" sz="2000" dirty="0"/>
              </a:p>
              <a:p>
                <a:pPr algn="just"/>
                <a:endParaRPr lang="es-ES" sz="2000" dirty="0"/>
              </a:p>
              <a:p>
                <a:pPr algn="just"/>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𝑍</m:t>
                      </m:r>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acc>
                            <m:accPr>
                              <m:chr m:val="̅"/>
                              <m:ctrlPr>
                                <a:rPr lang="es-ES" sz="2000" b="0" i="1" smtClean="0">
                                  <a:latin typeface="Cambria Math" panose="02040503050406030204" pitchFamily="18" charset="0"/>
                                </a:rPr>
                              </m:ctrlPr>
                            </m:accPr>
                            <m:e>
                              <m:r>
                                <a:rPr lang="es-ES" sz="2000" b="0" i="1" smtClean="0">
                                  <a:latin typeface="Cambria Math" panose="02040503050406030204" pitchFamily="18" charset="0"/>
                                </a:rPr>
                                <m:t>𝑥</m:t>
                              </m:r>
                            </m:e>
                          </m:acc>
                          <m:r>
                            <a:rPr lang="es-ES" sz="2000" b="0" i="1" smtClean="0">
                              <a:latin typeface="Cambria Math" panose="02040503050406030204" pitchFamily="18" charset="0"/>
                            </a:rPr>
                            <m:t>−</m:t>
                          </m:r>
                          <m:r>
                            <a:rPr lang="es-ES" sz="2000" b="0" i="1" smtClean="0">
                              <a:solidFill>
                                <a:srgbClr val="FF0000"/>
                              </a:solidFill>
                              <a:latin typeface="Cambria Math" panose="02040503050406030204" pitchFamily="18" charset="0"/>
                              <a:ea typeface="Cambria Math" panose="02040503050406030204" pitchFamily="18" charset="0"/>
                            </a:rPr>
                            <m:t>𝜇</m:t>
                          </m:r>
                        </m:num>
                        <m:den>
                          <m:f>
                            <m:fPr>
                              <m:ctrlPr>
                                <a:rPr lang="es-ES" sz="2000" b="0" i="1" smtClean="0">
                                  <a:latin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𝜎</m:t>
                              </m:r>
                            </m:num>
                            <m:den>
                              <m:rad>
                                <m:radPr>
                                  <m:degHide m:val="on"/>
                                  <m:ctrlPr>
                                    <a:rPr lang="es-ES" sz="2000" b="0" i="1" smtClean="0">
                                      <a:latin typeface="Cambria Math" panose="02040503050406030204" pitchFamily="18" charset="0"/>
                                    </a:rPr>
                                  </m:ctrlPr>
                                </m:radPr>
                                <m:deg/>
                                <m:e>
                                  <m:r>
                                    <a:rPr lang="es-ES" sz="2000" b="0" i="1" smtClean="0">
                                      <a:latin typeface="Cambria Math" panose="02040503050406030204" pitchFamily="18" charset="0"/>
                                    </a:rPr>
                                    <m:t>𝑛</m:t>
                                  </m:r>
                                </m:e>
                              </m:rad>
                            </m:den>
                          </m:f>
                        </m:den>
                      </m:f>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𝑁</m:t>
                      </m:r>
                      <m:d>
                        <m:dPr>
                          <m:ctrlPr>
                            <a:rPr lang="es-ES" sz="2000" b="0" i="1" smtClean="0">
                              <a:latin typeface="Cambria Math" panose="02040503050406030204" pitchFamily="18" charset="0"/>
                              <a:ea typeface="Cambria Math" panose="02040503050406030204" pitchFamily="18" charset="0"/>
                            </a:rPr>
                          </m:ctrlPr>
                        </m:dPr>
                        <m:e>
                          <m:r>
                            <a:rPr lang="es-ES" sz="2000" b="0" i="1" smtClean="0">
                              <a:latin typeface="Cambria Math" panose="02040503050406030204" pitchFamily="18" charset="0"/>
                              <a:ea typeface="Cambria Math" panose="02040503050406030204" pitchFamily="18" charset="0"/>
                            </a:rPr>
                            <m:t>0,1</m:t>
                          </m:r>
                        </m:e>
                      </m:d>
                    </m:oMath>
                  </m:oMathPara>
                </a14:m>
                <a:endParaRPr lang="es-CL" sz="2000" dirty="0"/>
              </a:p>
            </p:txBody>
          </p:sp>
        </mc:Choice>
        <mc:Fallback>
          <p:sp>
            <p:nvSpPr>
              <p:cNvPr id="14" name="Rectángulo 13">
                <a:extLst>
                  <a:ext uri="{FF2B5EF4-FFF2-40B4-BE49-F238E27FC236}">
                    <a16:creationId xmlns:a16="http://schemas.microsoft.com/office/drawing/2014/main" id="{B58DB26B-1F48-6E43-B672-338E9CE8FF7A}"/>
                  </a:ext>
                </a:extLst>
              </p:cNvPr>
              <p:cNvSpPr>
                <a:spLocks noRot="1" noChangeAspect="1" noMove="1" noResize="1" noEditPoints="1" noAdjustHandles="1" noChangeArrowheads="1" noChangeShapeType="1" noTextEdit="1"/>
              </p:cNvSpPr>
              <p:nvPr/>
            </p:nvSpPr>
            <p:spPr>
              <a:xfrm>
                <a:off x="2211811" y="2634578"/>
                <a:ext cx="8979353" cy="1555619"/>
              </a:xfrm>
              <a:prstGeom prst="rect">
                <a:avLst/>
              </a:prstGeom>
              <a:blipFill>
                <a:blip r:embed="rId5"/>
                <a:stretch>
                  <a:fillRect l="-747" t="-196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3E08C5C1-60A3-2B42-9411-840ECDBAC872}"/>
                  </a:ext>
                </a:extLst>
              </p:cNvPr>
              <p:cNvSpPr/>
              <p:nvPr/>
            </p:nvSpPr>
            <p:spPr>
              <a:xfrm>
                <a:off x="2211810" y="4315391"/>
                <a:ext cx="8979353" cy="1555619"/>
              </a:xfrm>
              <a:prstGeom prst="rect">
                <a:avLst/>
              </a:prstGeom>
            </p:spPr>
            <p:txBody>
              <a:bodyPr wrap="square">
                <a:spAutoFit/>
              </a:bodyPr>
              <a:lstStyle/>
              <a:p>
                <a:pPr algn="just"/>
                <a:r>
                  <a:rPr lang="es-CL" sz="2000" b="1" dirty="0"/>
                  <a:t>3.- </a:t>
                </a:r>
                <a:r>
                  <a:rPr lang="es-ES" sz="2000" dirty="0"/>
                  <a:t>Plantear el enunciado probabilístico</a:t>
                </a:r>
              </a:p>
              <a:p>
                <a:pPr algn="just"/>
                <a:endParaRPr lang="es-ES" sz="2000" dirty="0"/>
              </a:p>
              <a:p>
                <a:pPr algn="just"/>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𝑃</m:t>
                      </m:r>
                      <m:d>
                        <m:dPr>
                          <m:ctrlPr>
                            <a:rPr lang="es-ES" sz="2000" b="0" i="1" smtClean="0">
                              <a:latin typeface="Cambria Math" panose="02040503050406030204" pitchFamily="18" charset="0"/>
                            </a:rPr>
                          </m:ctrlPr>
                        </m:dPr>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m:t>
                              </m:r>
                              <m:r>
                                <a:rPr lang="es-ES" sz="2000" b="0" i="1" smtClean="0">
                                  <a:latin typeface="Cambria Math" panose="02040503050406030204" pitchFamily="18" charset="0"/>
                                </a:rPr>
                                <m:t>𝑍</m:t>
                              </m:r>
                            </m:e>
                            <m:sub>
                              <m:f>
                                <m:fPr>
                                  <m:type m:val="skw"/>
                                  <m:ctrlPr>
                                    <a:rPr lang="es-ES" sz="2000" b="0" i="1" smtClean="0">
                                      <a:latin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𝛼</m:t>
                                  </m:r>
                                </m:num>
                                <m:den>
                                  <m:r>
                                    <a:rPr lang="es-ES" sz="2000" b="0" i="1" smtClean="0">
                                      <a:latin typeface="Cambria Math" panose="02040503050406030204" pitchFamily="18" charset="0"/>
                                    </a:rPr>
                                    <m:t>2</m:t>
                                  </m:r>
                                </m:den>
                              </m:f>
                            </m:sub>
                          </m:sSub>
                          <m:r>
                            <a:rPr lang="es-ES" sz="2000" b="0" i="1" smtClean="0">
                              <a:latin typeface="Cambria Math" panose="02040503050406030204" pitchFamily="18" charset="0"/>
                            </a:rPr>
                            <m:t>&lt;</m:t>
                          </m:r>
                          <m:f>
                            <m:fPr>
                              <m:ctrlPr>
                                <a:rPr lang="es-ES" sz="2000" i="1">
                                  <a:latin typeface="Cambria Math" panose="02040503050406030204" pitchFamily="18" charset="0"/>
                                </a:rPr>
                              </m:ctrlPr>
                            </m:fPr>
                            <m:num>
                              <m:acc>
                                <m:accPr>
                                  <m:chr m:val="̅"/>
                                  <m:ctrlPr>
                                    <a:rPr lang="es-ES" sz="2000" i="1">
                                      <a:latin typeface="Cambria Math" panose="02040503050406030204" pitchFamily="18" charset="0"/>
                                    </a:rPr>
                                  </m:ctrlPr>
                                </m:accPr>
                                <m:e>
                                  <m:r>
                                    <a:rPr lang="es-ES" sz="2000" i="1">
                                      <a:latin typeface="Cambria Math" panose="02040503050406030204" pitchFamily="18" charset="0"/>
                                    </a:rPr>
                                    <m:t>𝑥</m:t>
                                  </m:r>
                                </m:e>
                              </m:acc>
                              <m:r>
                                <a:rPr lang="es-ES" sz="2000" i="1">
                                  <a:latin typeface="Cambria Math" panose="02040503050406030204" pitchFamily="18" charset="0"/>
                                </a:rPr>
                                <m:t>−</m:t>
                              </m:r>
                              <m:r>
                                <a:rPr lang="es-ES" sz="2000" i="1">
                                  <a:solidFill>
                                    <a:srgbClr val="FF0000"/>
                                  </a:solidFill>
                                  <a:latin typeface="Cambria Math" panose="02040503050406030204" pitchFamily="18" charset="0"/>
                                  <a:ea typeface="Cambria Math" panose="02040503050406030204" pitchFamily="18" charset="0"/>
                                </a:rPr>
                                <m:t>𝜇</m:t>
                              </m:r>
                            </m:num>
                            <m:den>
                              <m:f>
                                <m:fPr>
                                  <m:ctrlPr>
                                    <a:rPr lang="es-ES" sz="2000" i="1">
                                      <a:latin typeface="Cambria Math" panose="02040503050406030204" pitchFamily="18" charset="0"/>
                                    </a:rPr>
                                  </m:ctrlPr>
                                </m:fPr>
                                <m:num>
                                  <m:r>
                                    <a:rPr lang="es-ES" sz="2000" i="1">
                                      <a:latin typeface="Cambria Math" panose="02040503050406030204" pitchFamily="18" charset="0"/>
                                      <a:ea typeface="Cambria Math" panose="02040503050406030204" pitchFamily="18" charset="0"/>
                                    </a:rPr>
                                    <m:t>𝜎</m:t>
                                  </m:r>
                                </m:num>
                                <m:den>
                                  <m:rad>
                                    <m:radPr>
                                      <m:degHide m:val="on"/>
                                      <m:ctrlPr>
                                        <a:rPr lang="es-ES" sz="2000" i="1">
                                          <a:latin typeface="Cambria Math" panose="02040503050406030204" pitchFamily="18" charset="0"/>
                                        </a:rPr>
                                      </m:ctrlPr>
                                    </m:radPr>
                                    <m:deg/>
                                    <m:e>
                                      <m:r>
                                        <a:rPr lang="es-ES" sz="2000" i="1">
                                          <a:latin typeface="Cambria Math" panose="02040503050406030204" pitchFamily="18" charset="0"/>
                                        </a:rPr>
                                        <m:t>𝑛</m:t>
                                      </m:r>
                                    </m:e>
                                  </m:rad>
                                </m:den>
                              </m:f>
                            </m:den>
                          </m:f>
                          <m:r>
                            <a:rPr lang="es-ES" sz="2000" b="0" i="1" smtClean="0">
                              <a:latin typeface="Cambria Math" panose="02040503050406030204" pitchFamily="18" charset="0"/>
                            </a:rPr>
                            <m:t>&lt;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𝑍</m:t>
                              </m:r>
                            </m:e>
                            <m:sub>
                              <m:f>
                                <m:fPr>
                                  <m:type m:val="skw"/>
                                  <m:ctrlPr>
                                    <a:rPr lang="es-ES" sz="2000" b="0" i="1" smtClean="0">
                                      <a:latin typeface="Cambria Math" panose="02040503050406030204" pitchFamily="18" charset="0"/>
                                    </a:rPr>
                                  </m:ctrlPr>
                                </m:fPr>
                                <m:num>
                                  <m:r>
                                    <a:rPr lang="es-ES" sz="2000" i="1">
                                      <a:latin typeface="Cambria Math" panose="02040503050406030204" pitchFamily="18" charset="0"/>
                                      <a:ea typeface="Cambria Math" panose="02040503050406030204" pitchFamily="18" charset="0"/>
                                    </a:rPr>
                                    <m:t>𝛼</m:t>
                                  </m:r>
                                </m:num>
                                <m:den>
                                  <m:r>
                                    <a:rPr lang="es-ES" sz="2000" b="0" i="1" smtClean="0">
                                      <a:latin typeface="Cambria Math" panose="02040503050406030204" pitchFamily="18" charset="0"/>
                                    </a:rPr>
                                    <m:t>2</m:t>
                                  </m:r>
                                </m:den>
                              </m:f>
                            </m:sub>
                          </m:sSub>
                        </m:e>
                      </m:d>
                      <m:r>
                        <a:rPr lang="es-ES" sz="2000" b="0" i="1" smtClean="0">
                          <a:latin typeface="Cambria Math" panose="02040503050406030204" pitchFamily="18" charset="0"/>
                        </a:rPr>
                        <m:t>=1−</m:t>
                      </m:r>
                      <m:r>
                        <a:rPr lang="es-ES" sz="2000" b="0" i="1" smtClean="0">
                          <a:latin typeface="Cambria Math" panose="02040503050406030204" pitchFamily="18" charset="0"/>
                          <a:ea typeface="Cambria Math" panose="02040503050406030204" pitchFamily="18" charset="0"/>
                        </a:rPr>
                        <m:t>𝛼</m:t>
                      </m:r>
                    </m:oMath>
                  </m:oMathPara>
                </a14:m>
                <a:endParaRPr lang="es-CL" sz="2000" dirty="0"/>
              </a:p>
            </p:txBody>
          </p:sp>
        </mc:Choice>
        <mc:Fallback xmlns="">
          <p:sp>
            <p:nvSpPr>
              <p:cNvPr id="15" name="Rectángulo 14">
                <a:extLst>
                  <a:ext uri="{FF2B5EF4-FFF2-40B4-BE49-F238E27FC236}">
                    <a16:creationId xmlns:a16="http://schemas.microsoft.com/office/drawing/2014/main" id="{3E08C5C1-60A3-2B42-9411-840ECDBAC872}"/>
                  </a:ext>
                </a:extLst>
              </p:cNvPr>
              <p:cNvSpPr>
                <a:spLocks noRot="1" noChangeAspect="1" noMove="1" noResize="1" noEditPoints="1" noAdjustHandles="1" noChangeArrowheads="1" noChangeShapeType="1" noTextEdit="1"/>
              </p:cNvSpPr>
              <p:nvPr/>
            </p:nvSpPr>
            <p:spPr>
              <a:xfrm>
                <a:off x="2211810" y="4315391"/>
                <a:ext cx="8979353" cy="1555619"/>
              </a:xfrm>
              <a:prstGeom prst="rect">
                <a:avLst/>
              </a:prstGeom>
              <a:blipFill>
                <a:blip r:embed="rId6"/>
                <a:stretch>
                  <a:fillRect l="-847" t="-2419" b="-24194"/>
                </a:stretch>
              </a:blipFill>
            </p:spPr>
            <p:txBody>
              <a:bodyPr/>
              <a:lstStyle/>
              <a:p>
                <a:r>
                  <a:rPr lang="es-CL">
                    <a:noFill/>
                  </a:rPr>
                  <a:t> </a:t>
                </a:r>
              </a:p>
            </p:txBody>
          </p:sp>
        </mc:Fallback>
      </mc:AlternateContent>
      <p:pic>
        <p:nvPicPr>
          <p:cNvPr id="17" name="Picture 5" descr="vc">
            <a:extLst>
              <a:ext uri="{FF2B5EF4-FFF2-40B4-BE49-F238E27FC236}">
                <a16:creationId xmlns:a16="http://schemas.microsoft.com/office/drawing/2014/main" id="{294747A2-3C0F-D74E-A5C7-E3F5928DAD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28790" b="13626"/>
          <a:stretch>
            <a:fillRect/>
          </a:stretch>
        </p:blipFill>
        <p:spPr bwMode="auto">
          <a:xfrm>
            <a:off x="9231508" y="4944067"/>
            <a:ext cx="1959655" cy="949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B8AD4FBD-A6AE-459B-8C79-589B5AA686B4}"/>
                  </a:ext>
                </a:extLst>
              </p:cNvPr>
              <p:cNvSpPr txBox="1"/>
              <p:nvPr/>
            </p:nvSpPr>
            <p:spPr>
              <a:xfrm>
                <a:off x="1414463" y="5968605"/>
                <a:ext cx="3786187" cy="855299"/>
              </a:xfrm>
              <a:prstGeom prst="rect">
                <a:avLst/>
              </a:prstGeom>
              <a:solidFill>
                <a:schemeClr val="bg1"/>
              </a:solid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𝑃</m:t>
                      </m:r>
                      <m:d>
                        <m:dPr>
                          <m:ctrlPr>
                            <a:rPr lang="es-ES" sz="1800" b="0" i="1" smtClean="0">
                              <a:latin typeface="Cambria Math" panose="02040503050406030204" pitchFamily="18" charset="0"/>
                            </a:rPr>
                          </m:ctrlPr>
                        </m:dPr>
                        <m:e>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m:t>
                              </m:r>
                              <m:r>
                                <a:rPr lang="es-ES" sz="1800" b="0" i="1" smtClean="0">
                                  <a:latin typeface="Cambria Math" panose="02040503050406030204" pitchFamily="18" charset="0"/>
                                </a:rPr>
                                <m:t>𝑍</m:t>
                              </m:r>
                            </m:e>
                            <m:sub>
                              <m:f>
                                <m:fPr>
                                  <m:type m:val="skw"/>
                                  <m:ctrlPr>
                                    <a:rPr lang="es-ES" sz="1800" b="0" i="1" smtClean="0">
                                      <a:latin typeface="Cambria Math" panose="02040503050406030204" pitchFamily="18" charset="0"/>
                                    </a:rPr>
                                  </m:ctrlPr>
                                </m:fPr>
                                <m:num>
                                  <m:r>
                                    <a:rPr lang="es-ES" sz="1800" b="0" i="1" smtClean="0">
                                      <a:latin typeface="Cambria Math" panose="02040503050406030204" pitchFamily="18" charset="0"/>
                                      <a:ea typeface="Cambria Math" panose="02040503050406030204" pitchFamily="18" charset="0"/>
                                    </a:rPr>
                                    <m:t>𝛼</m:t>
                                  </m:r>
                                </m:num>
                                <m:den>
                                  <m:r>
                                    <a:rPr lang="es-ES" sz="1800" b="0" i="1" smtClean="0">
                                      <a:latin typeface="Cambria Math" panose="02040503050406030204" pitchFamily="18" charset="0"/>
                                    </a:rPr>
                                    <m:t>2</m:t>
                                  </m:r>
                                </m:den>
                              </m:f>
                            </m:sub>
                          </m:sSub>
                          <m:r>
                            <a:rPr lang="es-ES" sz="1800" b="0" i="1" smtClean="0">
                              <a:latin typeface="Cambria Math" panose="02040503050406030204" pitchFamily="18" charset="0"/>
                            </a:rPr>
                            <m:t>&lt;</m:t>
                          </m:r>
                          <m:f>
                            <m:fPr>
                              <m:ctrlPr>
                                <a:rPr lang="es-ES" sz="1800" i="1">
                                  <a:latin typeface="Cambria Math" panose="02040503050406030204" pitchFamily="18" charset="0"/>
                                </a:rPr>
                              </m:ctrlPr>
                            </m:fPr>
                            <m:num>
                              <m:acc>
                                <m:accPr>
                                  <m:chr m:val="̅"/>
                                  <m:ctrlPr>
                                    <a:rPr lang="es-ES" sz="1800" i="1">
                                      <a:latin typeface="Cambria Math" panose="02040503050406030204" pitchFamily="18" charset="0"/>
                                    </a:rPr>
                                  </m:ctrlPr>
                                </m:accPr>
                                <m:e>
                                  <m:r>
                                    <a:rPr lang="es-ES" sz="1800" i="1">
                                      <a:latin typeface="Cambria Math" panose="02040503050406030204" pitchFamily="18" charset="0"/>
                                    </a:rPr>
                                    <m:t>𝑥</m:t>
                                  </m:r>
                                </m:e>
                              </m:acc>
                              <m:r>
                                <a:rPr lang="es-ES" sz="1800" i="1">
                                  <a:latin typeface="Cambria Math" panose="02040503050406030204" pitchFamily="18" charset="0"/>
                                </a:rPr>
                                <m:t>−</m:t>
                              </m:r>
                              <m:r>
                                <a:rPr lang="es-ES" sz="1800" i="1">
                                  <a:solidFill>
                                    <a:srgbClr val="FF0000"/>
                                  </a:solidFill>
                                  <a:latin typeface="Cambria Math" panose="02040503050406030204" pitchFamily="18" charset="0"/>
                                  <a:ea typeface="Cambria Math" panose="02040503050406030204" pitchFamily="18" charset="0"/>
                                </a:rPr>
                                <m:t>𝜇</m:t>
                              </m:r>
                            </m:num>
                            <m:den>
                              <m:f>
                                <m:fPr>
                                  <m:ctrlPr>
                                    <a:rPr lang="es-ES" sz="1800" i="1">
                                      <a:latin typeface="Cambria Math" panose="02040503050406030204" pitchFamily="18" charset="0"/>
                                    </a:rPr>
                                  </m:ctrlPr>
                                </m:fPr>
                                <m:num>
                                  <m:r>
                                    <a:rPr lang="es-ES" sz="1800" i="1">
                                      <a:latin typeface="Cambria Math" panose="02040503050406030204" pitchFamily="18" charset="0"/>
                                      <a:ea typeface="Cambria Math" panose="02040503050406030204" pitchFamily="18" charset="0"/>
                                    </a:rPr>
                                    <m:t>𝜎</m:t>
                                  </m:r>
                                </m:num>
                                <m:den>
                                  <m:rad>
                                    <m:radPr>
                                      <m:degHide m:val="on"/>
                                      <m:ctrlPr>
                                        <a:rPr lang="es-ES" sz="1800" i="1">
                                          <a:latin typeface="Cambria Math" panose="02040503050406030204" pitchFamily="18" charset="0"/>
                                        </a:rPr>
                                      </m:ctrlPr>
                                    </m:radPr>
                                    <m:deg/>
                                    <m:e>
                                      <m:r>
                                        <a:rPr lang="es-ES" sz="1800" i="1">
                                          <a:latin typeface="Cambria Math" panose="02040503050406030204" pitchFamily="18" charset="0"/>
                                        </a:rPr>
                                        <m:t>𝑛</m:t>
                                      </m:r>
                                    </m:e>
                                  </m:rad>
                                </m:den>
                              </m:f>
                            </m:den>
                          </m:f>
                          <m:r>
                            <a:rPr lang="es-ES" sz="1800" b="0" i="1" smtClean="0">
                              <a:latin typeface="Cambria Math" panose="02040503050406030204" pitchFamily="18" charset="0"/>
                            </a:rPr>
                            <m:t>&lt;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𝑍</m:t>
                              </m:r>
                            </m:e>
                            <m:sub>
                              <m:f>
                                <m:fPr>
                                  <m:type m:val="skw"/>
                                  <m:ctrlPr>
                                    <a:rPr lang="es-ES" sz="1800" b="0" i="1" smtClean="0">
                                      <a:latin typeface="Cambria Math" panose="02040503050406030204" pitchFamily="18" charset="0"/>
                                    </a:rPr>
                                  </m:ctrlPr>
                                </m:fPr>
                                <m:num>
                                  <m:r>
                                    <a:rPr lang="es-ES" sz="1800" i="1">
                                      <a:latin typeface="Cambria Math" panose="02040503050406030204" pitchFamily="18" charset="0"/>
                                      <a:ea typeface="Cambria Math" panose="02040503050406030204" pitchFamily="18" charset="0"/>
                                    </a:rPr>
                                    <m:t>𝛼</m:t>
                                  </m:r>
                                </m:num>
                                <m:den>
                                  <m:r>
                                    <a:rPr lang="es-ES" sz="1800" b="0" i="1" smtClean="0">
                                      <a:latin typeface="Cambria Math" panose="02040503050406030204" pitchFamily="18" charset="0"/>
                                    </a:rPr>
                                    <m:t>2</m:t>
                                  </m:r>
                                </m:den>
                              </m:f>
                            </m:sub>
                          </m:sSub>
                        </m:e>
                      </m:d>
                      <m:r>
                        <a:rPr lang="es-ES" sz="1800" b="0" i="1" smtClean="0">
                          <a:latin typeface="Cambria Math" panose="02040503050406030204" pitchFamily="18" charset="0"/>
                        </a:rPr>
                        <m:t>=1−</m:t>
                      </m:r>
                      <m:r>
                        <a:rPr lang="es-ES" sz="1800" b="0" i="1" smtClean="0">
                          <a:latin typeface="Cambria Math" panose="02040503050406030204" pitchFamily="18" charset="0"/>
                          <a:ea typeface="Cambria Math" panose="02040503050406030204" pitchFamily="18" charset="0"/>
                        </a:rPr>
                        <m:t>𝛼</m:t>
                      </m:r>
                    </m:oMath>
                  </m:oMathPara>
                </a14:m>
                <a:endParaRPr lang="es-CL" sz="1800" dirty="0"/>
              </a:p>
            </p:txBody>
          </p:sp>
        </mc:Choice>
        <mc:Fallback>
          <p:sp>
            <p:nvSpPr>
              <p:cNvPr id="10" name="CuadroTexto 9">
                <a:extLst>
                  <a:ext uri="{FF2B5EF4-FFF2-40B4-BE49-F238E27FC236}">
                    <a16:creationId xmlns:a16="http://schemas.microsoft.com/office/drawing/2014/main" id="{B8AD4FBD-A6AE-459B-8C79-589B5AA686B4}"/>
                  </a:ext>
                </a:extLst>
              </p:cNvPr>
              <p:cNvSpPr txBox="1">
                <a:spLocks noRot="1" noChangeAspect="1" noMove="1" noResize="1" noEditPoints="1" noAdjustHandles="1" noChangeArrowheads="1" noChangeShapeType="1" noTextEdit="1"/>
              </p:cNvSpPr>
              <p:nvPr/>
            </p:nvSpPr>
            <p:spPr>
              <a:xfrm>
                <a:off x="1414463" y="5968605"/>
                <a:ext cx="3786187" cy="855299"/>
              </a:xfrm>
              <a:prstGeom prst="rect">
                <a:avLst/>
              </a:prstGeom>
              <a:blipFill>
                <a:blip r:embed="rId8"/>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1939280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Construcción I.C para la media poblacional</a:t>
            </a:r>
          </a:p>
        </p:txBody>
      </p:sp>
      <mc:AlternateContent xmlns:mc="http://schemas.openxmlformats.org/markup-compatibility/2006">
        <mc:Choice xmlns:a14="http://schemas.microsoft.com/office/drawing/2010/main" Requires="a14">
          <p:sp>
            <p:nvSpPr>
              <p:cNvPr id="15" name="Rectángulo 14">
                <a:extLst>
                  <a:ext uri="{FF2B5EF4-FFF2-40B4-BE49-F238E27FC236}">
                    <a16:creationId xmlns:a16="http://schemas.microsoft.com/office/drawing/2014/main" id="{3E08C5C1-60A3-2B42-9411-840ECDBAC872}"/>
                  </a:ext>
                </a:extLst>
              </p:cNvPr>
              <p:cNvSpPr/>
              <p:nvPr/>
            </p:nvSpPr>
            <p:spPr>
              <a:xfrm>
                <a:off x="4151825" y="2010200"/>
                <a:ext cx="5122440" cy="1091646"/>
              </a:xfrm>
              <a:prstGeom prst="rect">
                <a:avLst/>
              </a:prstGeom>
              <a:solidFill>
                <a:schemeClr val="bg1"/>
              </a:solidFill>
            </p:spPr>
            <p:txBody>
              <a:bodyPr wrap="square">
                <a:spAutoFit/>
              </a:bodyPr>
              <a:lstStyle/>
              <a:p>
                <a:pPr algn="just"/>
                <a:endParaRPr lang="es-ES" sz="2000" dirty="0"/>
              </a:p>
              <a:p>
                <a:pPr algn="just"/>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𝑃</m:t>
                      </m:r>
                      <m:d>
                        <m:dPr>
                          <m:ctrlPr>
                            <a:rPr lang="es-ES" sz="2000" b="0" i="1" smtClean="0">
                              <a:latin typeface="Cambria Math" panose="02040503050406030204" pitchFamily="18" charset="0"/>
                            </a:rPr>
                          </m:ctrlPr>
                        </m:dPr>
                        <m:e>
                          <m:sSub>
                            <m:sSubPr>
                              <m:ctrlPr>
                                <a:rPr lang="es-ES" sz="2000" b="0" i="1" smtClean="0">
                                  <a:latin typeface="Cambria Math" panose="02040503050406030204" pitchFamily="18" charset="0"/>
                                </a:rPr>
                              </m:ctrlPr>
                            </m:sSubPr>
                            <m:e>
                              <m:acc>
                                <m:accPr>
                                  <m:chr m:val="̅"/>
                                  <m:ctrlPr>
                                    <a:rPr lang="es-ES" sz="2000" i="1">
                                      <a:latin typeface="Cambria Math" panose="02040503050406030204" pitchFamily="18" charset="0"/>
                                    </a:rPr>
                                  </m:ctrlPr>
                                </m:accPr>
                                <m:e>
                                  <m:r>
                                    <a:rPr lang="es-ES" sz="2000" i="1">
                                      <a:latin typeface="Cambria Math" panose="02040503050406030204" pitchFamily="18" charset="0"/>
                                    </a:rPr>
                                    <m:t>𝑥</m:t>
                                  </m:r>
                                </m:e>
                              </m:acc>
                              <m:r>
                                <a:rPr lang="es-ES" sz="2000" b="0" i="1" smtClean="0">
                                  <a:latin typeface="Cambria Math" panose="02040503050406030204" pitchFamily="18" charset="0"/>
                                </a:rPr>
                                <m:t>−</m:t>
                              </m:r>
                              <m:r>
                                <a:rPr lang="es-ES" sz="2000" b="0" i="1" smtClean="0">
                                  <a:latin typeface="Cambria Math" panose="02040503050406030204" pitchFamily="18" charset="0"/>
                                </a:rPr>
                                <m:t>𝑍</m:t>
                              </m:r>
                            </m:e>
                            <m:sub>
                              <m:f>
                                <m:fPr>
                                  <m:type m:val="skw"/>
                                  <m:ctrlPr>
                                    <a:rPr lang="es-ES" sz="2000" b="0" i="1" smtClean="0">
                                      <a:latin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𝛼</m:t>
                                  </m:r>
                                </m:num>
                                <m:den>
                                  <m:r>
                                    <a:rPr lang="es-ES" sz="2000" b="0" i="1" smtClean="0">
                                      <a:latin typeface="Cambria Math" panose="02040503050406030204" pitchFamily="18" charset="0"/>
                                    </a:rPr>
                                    <m:t>2</m:t>
                                  </m:r>
                                </m:den>
                              </m:f>
                            </m:sub>
                          </m:sSub>
                          <m:f>
                            <m:fPr>
                              <m:ctrlPr>
                                <a:rPr lang="es-ES" sz="2000" i="1">
                                  <a:latin typeface="Cambria Math" panose="02040503050406030204" pitchFamily="18" charset="0"/>
                                </a:rPr>
                              </m:ctrlPr>
                            </m:fPr>
                            <m:num>
                              <m:r>
                                <a:rPr lang="es-ES" sz="2000" i="1">
                                  <a:latin typeface="Cambria Math" panose="02040503050406030204" pitchFamily="18" charset="0"/>
                                  <a:ea typeface="Cambria Math" panose="02040503050406030204" pitchFamily="18" charset="0"/>
                                </a:rPr>
                                <m:t>𝜎</m:t>
                              </m:r>
                            </m:num>
                            <m:den>
                              <m:rad>
                                <m:radPr>
                                  <m:degHide m:val="on"/>
                                  <m:ctrlPr>
                                    <a:rPr lang="es-ES" sz="2000" i="1">
                                      <a:latin typeface="Cambria Math" panose="02040503050406030204" pitchFamily="18" charset="0"/>
                                    </a:rPr>
                                  </m:ctrlPr>
                                </m:radPr>
                                <m:deg/>
                                <m:e>
                                  <m:r>
                                    <a:rPr lang="es-ES" sz="2000" i="1">
                                      <a:latin typeface="Cambria Math" panose="02040503050406030204" pitchFamily="18" charset="0"/>
                                    </a:rPr>
                                    <m:t>𝑛</m:t>
                                  </m:r>
                                </m:e>
                              </m:rad>
                            </m:den>
                          </m:f>
                          <m:r>
                            <a:rPr lang="es-ES" sz="2000" b="0" i="1" smtClean="0">
                              <a:latin typeface="Cambria Math" panose="02040503050406030204" pitchFamily="18" charset="0"/>
                            </a:rPr>
                            <m:t>&lt;</m:t>
                          </m:r>
                          <m:r>
                            <a:rPr lang="es-ES" sz="2000" b="1" i="1" smtClean="0">
                              <a:solidFill>
                                <a:srgbClr val="FF0000"/>
                              </a:solidFill>
                              <a:latin typeface="Cambria Math" panose="02040503050406030204" pitchFamily="18" charset="0"/>
                              <a:ea typeface="Cambria Math" panose="02040503050406030204" pitchFamily="18" charset="0"/>
                            </a:rPr>
                            <m:t>𝝁</m:t>
                          </m:r>
                          <m:r>
                            <a:rPr lang="es-ES" sz="2000" b="0" i="1" smtClean="0">
                              <a:latin typeface="Cambria Math" panose="02040503050406030204" pitchFamily="18" charset="0"/>
                            </a:rPr>
                            <m:t>&lt;</m:t>
                          </m:r>
                          <m:acc>
                            <m:accPr>
                              <m:chr m:val="̅"/>
                              <m:ctrlPr>
                                <a:rPr lang="es-ES" sz="2000" i="1">
                                  <a:latin typeface="Cambria Math" panose="02040503050406030204" pitchFamily="18" charset="0"/>
                                </a:rPr>
                              </m:ctrlPr>
                            </m:accPr>
                            <m:e>
                              <m:r>
                                <a:rPr lang="es-ES" sz="2000" i="1">
                                  <a:latin typeface="Cambria Math" panose="02040503050406030204" pitchFamily="18" charset="0"/>
                                </a:rPr>
                                <m:t>𝑥</m:t>
                              </m:r>
                            </m:e>
                          </m:acc>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f>
                                <m:fPr>
                                  <m:ctrlPr>
                                    <a:rPr lang="es-ES" sz="2000" i="1">
                                      <a:latin typeface="Cambria Math" panose="02040503050406030204" pitchFamily="18" charset="0"/>
                                    </a:rPr>
                                  </m:ctrlPr>
                                </m:fPr>
                                <m:num>
                                  <m:r>
                                    <a:rPr lang="es-ES" sz="2000" i="1">
                                      <a:latin typeface="Cambria Math" panose="02040503050406030204" pitchFamily="18" charset="0"/>
                                      <a:ea typeface="Cambria Math" panose="02040503050406030204" pitchFamily="18" charset="0"/>
                                    </a:rPr>
                                    <m:t>𝜎</m:t>
                                  </m:r>
                                </m:num>
                                <m:den>
                                  <m:rad>
                                    <m:radPr>
                                      <m:degHide m:val="on"/>
                                      <m:ctrlPr>
                                        <a:rPr lang="es-ES" sz="2000" i="1">
                                          <a:latin typeface="Cambria Math" panose="02040503050406030204" pitchFamily="18" charset="0"/>
                                        </a:rPr>
                                      </m:ctrlPr>
                                    </m:radPr>
                                    <m:deg/>
                                    <m:e>
                                      <m:r>
                                        <a:rPr lang="es-ES" sz="2000" i="1">
                                          <a:latin typeface="Cambria Math" panose="02040503050406030204" pitchFamily="18" charset="0"/>
                                        </a:rPr>
                                        <m:t>𝑛</m:t>
                                      </m:r>
                                    </m:e>
                                  </m:rad>
                                </m:den>
                              </m:f>
                              <m:r>
                                <a:rPr lang="es-ES" sz="2000" b="0" i="1" smtClean="0">
                                  <a:latin typeface="Cambria Math" panose="02040503050406030204" pitchFamily="18" charset="0"/>
                                </a:rPr>
                                <m:t>𝑍</m:t>
                              </m:r>
                            </m:e>
                            <m:sub>
                              <m:f>
                                <m:fPr>
                                  <m:type m:val="skw"/>
                                  <m:ctrlPr>
                                    <a:rPr lang="es-ES" sz="2000" b="0" i="1" smtClean="0">
                                      <a:latin typeface="Cambria Math" panose="02040503050406030204" pitchFamily="18" charset="0"/>
                                    </a:rPr>
                                  </m:ctrlPr>
                                </m:fPr>
                                <m:num>
                                  <m:r>
                                    <a:rPr lang="es-ES" sz="2000" i="1">
                                      <a:latin typeface="Cambria Math" panose="02040503050406030204" pitchFamily="18" charset="0"/>
                                      <a:ea typeface="Cambria Math" panose="02040503050406030204" pitchFamily="18" charset="0"/>
                                    </a:rPr>
                                    <m:t>𝛼</m:t>
                                  </m:r>
                                </m:num>
                                <m:den>
                                  <m:r>
                                    <a:rPr lang="es-ES" sz="2000" b="0" i="1" smtClean="0">
                                      <a:latin typeface="Cambria Math" panose="02040503050406030204" pitchFamily="18" charset="0"/>
                                    </a:rPr>
                                    <m:t>2</m:t>
                                  </m:r>
                                </m:den>
                              </m:f>
                            </m:sub>
                          </m:sSub>
                        </m:e>
                      </m:d>
                      <m:r>
                        <a:rPr lang="es-ES" sz="2000" b="0" i="1" smtClean="0">
                          <a:latin typeface="Cambria Math" panose="02040503050406030204" pitchFamily="18" charset="0"/>
                        </a:rPr>
                        <m:t>=1−</m:t>
                      </m:r>
                      <m:r>
                        <a:rPr lang="es-ES" sz="2000" b="0" i="1" smtClean="0">
                          <a:latin typeface="Cambria Math" panose="02040503050406030204" pitchFamily="18" charset="0"/>
                          <a:ea typeface="Cambria Math" panose="02040503050406030204" pitchFamily="18" charset="0"/>
                        </a:rPr>
                        <m:t>𝛼</m:t>
                      </m:r>
                    </m:oMath>
                  </m:oMathPara>
                </a14:m>
                <a:endParaRPr lang="es-CL" sz="2000" dirty="0"/>
              </a:p>
            </p:txBody>
          </p:sp>
        </mc:Choice>
        <mc:Fallback>
          <p:sp>
            <p:nvSpPr>
              <p:cNvPr id="15" name="Rectángulo 14">
                <a:extLst>
                  <a:ext uri="{FF2B5EF4-FFF2-40B4-BE49-F238E27FC236}">
                    <a16:creationId xmlns:a16="http://schemas.microsoft.com/office/drawing/2014/main" id="{3E08C5C1-60A3-2B42-9411-840ECDBAC872}"/>
                  </a:ext>
                </a:extLst>
              </p:cNvPr>
              <p:cNvSpPr>
                <a:spLocks noRot="1" noChangeAspect="1" noMove="1" noResize="1" noEditPoints="1" noAdjustHandles="1" noChangeArrowheads="1" noChangeShapeType="1" noTextEdit="1"/>
              </p:cNvSpPr>
              <p:nvPr/>
            </p:nvSpPr>
            <p:spPr>
              <a:xfrm>
                <a:off x="4151825" y="2010200"/>
                <a:ext cx="5122440" cy="1091646"/>
              </a:xfrm>
              <a:prstGeom prst="rect">
                <a:avLst/>
              </a:prstGeom>
              <a:blipFill>
                <a:blip r:embed="rId3"/>
                <a:stretch>
                  <a:fillRect/>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9" name="Rectángulo 8">
                <a:extLst>
                  <a:ext uri="{FF2B5EF4-FFF2-40B4-BE49-F238E27FC236}">
                    <a16:creationId xmlns:a16="http://schemas.microsoft.com/office/drawing/2014/main" id="{D7CBF1B2-C00C-F144-BB33-079841FFA089}"/>
                  </a:ext>
                </a:extLst>
              </p:cNvPr>
              <p:cNvSpPr/>
              <p:nvPr/>
            </p:nvSpPr>
            <p:spPr>
              <a:xfrm>
                <a:off x="2135610" y="4105127"/>
                <a:ext cx="8979353" cy="1303242"/>
              </a:xfrm>
              <a:prstGeom prst="rect">
                <a:avLst/>
              </a:prstGeom>
            </p:spPr>
            <p:txBody>
              <a:bodyPr wrap="square">
                <a:spAutoFit/>
              </a:bodyPr>
              <a:lstStyle/>
              <a:p>
                <a:pPr algn="just"/>
                <a:r>
                  <a:rPr lang="es-CL" sz="2000" b="1" dirty="0"/>
                  <a:t>5.- </a:t>
                </a:r>
                <a:r>
                  <a:rPr lang="es-CL" sz="2000" dirty="0"/>
                  <a:t>Intervalo de confianza para </a:t>
                </a:r>
                <a14:m>
                  <m:oMath xmlns:m="http://schemas.openxmlformats.org/officeDocument/2006/math">
                    <m:r>
                      <a:rPr lang="es-CL" sz="2000" b="1" i="1" smtClean="0">
                        <a:solidFill>
                          <a:srgbClr val="FF0000"/>
                        </a:solidFill>
                        <a:latin typeface="Cambria Math" panose="02040503050406030204" pitchFamily="18" charset="0"/>
                        <a:ea typeface="Cambria Math" panose="02040503050406030204" pitchFamily="18" charset="0"/>
                      </a:rPr>
                      <m:t>𝝁</m:t>
                    </m:r>
                    <m:r>
                      <a:rPr lang="es-ES" sz="2000" b="0" i="1" smtClean="0">
                        <a:latin typeface="Cambria Math" panose="02040503050406030204" pitchFamily="18" charset="0"/>
                        <a:ea typeface="Cambria Math" panose="02040503050406030204" pitchFamily="18" charset="0"/>
                      </a:rPr>
                      <m:t> </m:t>
                    </m:r>
                  </m:oMath>
                </a14:m>
                <a:r>
                  <a:rPr lang="es-CL" sz="2000" dirty="0"/>
                  <a:t>con nivel de confianza </a:t>
                </a:r>
                <a14:m>
                  <m:oMath xmlns:m="http://schemas.openxmlformats.org/officeDocument/2006/math">
                    <m:d>
                      <m:dPr>
                        <m:ctrlPr>
                          <a:rPr lang="es-CL" sz="2000" i="1" smtClean="0">
                            <a:latin typeface="Cambria Math" panose="02040503050406030204" pitchFamily="18" charset="0"/>
                          </a:rPr>
                        </m:ctrlPr>
                      </m:dPr>
                      <m:e>
                        <m:r>
                          <a:rPr lang="es-ES" sz="2000" b="0" i="1" smtClean="0">
                            <a:latin typeface="Cambria Math" panose="02040503050406030204" pitchFamily="18" charset="0"/>
                          </a:rPr>
                          <m:t>1−</m:t>
                        </m:r>
                        <m:r>
                          <a:rPr lang="es-ES" sz="2000" b="0" i="1" smtClean="0">
                            <a:latin typeface="Cambria Math" panose="02040503050406030204" pitchFamily="18" charset="0"/>
                            <a:ea typeface="Cambria Math" panose="02040503050406030204" pitchFamily="18" charset="0"/>
                          </a:rPr>
                          <m:t>𝛼</m:t>
                        </m:r>
                      </m:e>
                    </m:d>
                  </m:oMath>
                </a14:m>
                <a:endParaRPr lang="es-ES" sz="2000" i="1" dirty="0">
                  <a:latin typeface="Cambria Math" panose="02040503050406030204" pitchFamily="18" charset="0"/>
                </a:endParaRPr>
              </a:p>
              <a:p>
                <a:pPr algn="just"/>
                <a:endParaRPr lang="es-ES" sz="2000" b="1" i="1" dirty="0">
                  <a:solidFill>
                    <a:schemeClr val="accent6">
                      <a:lumMod val="50000"/>
                    </a:schemeClr>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sSub>
                        <m:sSubPr>
                          <m:ctrlPr>
                            <a:rPr lang="es-ES" sz="2000" b="1" i="1" smtClean="0">
                              <a:solidFill>
                                <a:schemeClr val="accent6">
                                  <a:lumMod val="50000"/>
                                </a:schemeClr>
                              </a:solidFill>
                              <a:latin typeface="Cambria Math" panose="02040503050406030204" pitchFamily="18" charset="0"/>
                            </a:rPr>
                          </m:ctrlPr>
                        </m:sSubPr>
                        <m:e>
                          <m:r>
                            <a:rPr lang="es-ES" sz="2000" b="1" i="1" smtClean="0">
                              <a:solidFill>
                                <a:schemeClr val="accent6">
                                  <a:lumMod val="50000"/>
                                </a:schemeClr>
                              </a:solidFill>
                              <a:latin typeface="Cambria Math" panose="02040503050406030204" pitchFamily="18" charset="0"/>
                            </a:rPr>
                            <m:t>𝑰𝑪</m:t>
                          </m:r>
                        </m:e>
                        <m:sub>
                          <m:r>
                            <a:rPr lang="es-ES" sz="2000" b="1" i="1" smtClean="0">
                              <a:solidFill>
                                <a:schemeClr val="accent6">
                                  <a:lumMod val="50000"/>
                                </a:schemeClr>
                              </a:solidFill>
                              <a:latin typeface="Cambria Math" panose="02040503050406030204" pitchFamily="18" charset="0"/>
                            </a:rPr>
                            <m:t>𝟏</m:t>
                          </m:r>
                          <m:r>
                            <a:rPr lang="es-ES" sz="2000" b="1" i="1" smtClean="0">
                              <a:solidFill>
                                <a:schemeClr val="accent6">
                                  <a:lumMod val="50000"/>
                                </a:schemeClr>
                              </a:solidFill>
                              <a:latin typeface="Cambria Math" panose="02040503050406030204" pitchFamily="18" charset="0"/>
                            </a:rPr>
                            <m:t>−</m:t>
                          </m:r>
                          <m:r>
                            <a:rPr lang="es-ES" sz="2000" b="1" i="1" smtClean="0">
                              <a:solidFill>
                                <a:schemeClr val="accent6">
                                  <a:lumMod val="50000"/>
                                </a:schemeClr>
                              </a:solidFill>
                              <a:latin typeface="Cambria Math" panose="02040503050406030204" pitchFamily="18" charset="0"/>
                              <a:ea typeface="Cambria Math" panose="02040503050406030204" pitchFamily="18" charset="0"/>
                            </a:rPr>
                            <m:t>𝜶</m:t>
                          </m:r>
                        </m:sub>
                      </m:sSub>
                      <m:d>
                        <m:dPr>
                          <m:ctrlPr>
                            <a:rPr lang="es-ES" sz="2000" b="1" i="1" smtClean="0">
                              <a:solidFill>
                                <a:schemeClr val="accent6">
                                  <a:lumMod val="50000"/>
                                </a:schemeClr>
                              </a:solidFill>
                              <a:latin typeface="Cambria Math" panose="02040503050406030204" pitchFamily="18" charset="0"/>
                            </a:rPr>
                          </m:ctrlPr>
                        </m:dPr>
                        <m:e>
                          <m:r>
                            <a:rPr lang="es-ES" sz="2000" b="1" i="1" smtClean="0">
                              <a:solidFill>
                                <a:schemeClr val="accent6">
                                  <a:lumMod val="50000"/>
                                </a:schemeClr>
                              </a:solidFill>
                              <a:latin typeface="Cambria Math" panose="02040503050406030204" pitchFamily="18" charset="0"/>
                              <a:ea typeface="Cambria Math" panose="02040503050406030204" pitchFamily="18" charset="0"/>
                            </a:rPr>
                            <m:t>𝝁</m:t>
                          </m:r>
                        </m:e>
                      </m:d>
                      <m:r>
                        <a:rPr lang="es-ES" sz="2000" b="1" i="1" smtClean="0">
                          <a:solidFill>
                            <a:schemeClr val="accent6">
                              <a:lumMod val="50000"/>
                            </a:schemeClr>
                          </a:solidFill>
                          <a:latin typeface="Cambria Math" panose="02040503050406030204" pitchFamily="18" charset="0"/>
                        </a:rPr>
                        <m:t>=</m:t>
                      </m:r>
                      <m:d>
                        <m:dPr>
                          <m:ctrlPr>
                            <a:rPr lang="es-ES" sz="2000" b="1" i="1" smtClean="0">
                              <a:solidFill>
                                <a:schemeClr val="accent6">
                                  <a:lumMod val="50000"/>
                                </a:schemeClr>
                              </a:solidFill>
                              <a:latin typeface="Cambria Math" panose="02040503050406030204" pitchFamily="18" charset="0"/>
                            </a:rPr>
                          </m:ctrlPr>
                        </m:dPr>
                        <m:e>
                          <m:sSub>
                            <m:sSubPr>
                              <m:ctrlPr>
                                <a:rPr lang="es-ES" sz="2000" b="1" i="1">
                                  <a:solidFill>
                                    <a:schemeClr val="accent6">
                                      <a:lumMod val="50000"/>
                                    </a:schemeClr>
                                  </a:solidFill>
                                  <a:latin typeface="Cambria Math" panose="02040503050406030204" pitchFamily="18" charset="0"/>
                                </a:rPr>
                              </m:ctrlPr>
                            </m:sSubPr>
                            <m:e>
                              <m:acc>
                                <m:accPr>
                                  <m:chr m:val="̅"/>
                                  <m:ctrlPr>
                                    <a:rPr lang="es-ES" sz="2000" b="1" i="1">
                                      <a:solidFill>
                                        <a:schemeClr val="accent6">
                                          <a:lumMod val="50000"/>
                                        </a:schemeClr>
                                      </a:solidFill>
                                      <a:latin typeface="Cambria Math" panose="02040503050406030204" pitchFamily="18" charset="0"/>
                                    </a:rPr>
                                  </m:ctrlPr>
                                </m:accPr>
                                <m:e>
                                  <m:r>
                                    <a:rPr lang="es-ES" sz="2000" b="1" i="1">
                                      <a:solidFill>
                                        <a:schemeClr val="accent6">
                                          <a:lumMod val="50000"/>
                                        </a:schemeClr>
                                      </a:solidFill>
                                      <a:latin typeface="Cambria Math" panose="02040503050406030204" pitchFamily="18" charset="0"/>
                                    </a:rPr>
                                    <m:t>𝒙</m:t>
                                  </m:r>
                                </m:e>
                              </m:acc>
                              <m:r>
                                <a:rPr lang="es-ES" sz="2000" b="1" i="1">
                                  <a:solidFill>
                                    <a:schemeClr val="accent6">
                                      <a:lumMod val="50000"/>
                                    </a:schemeClr>
                                  </a:solidFill>
                                  <a:latin typeface="Cambria Math" panose="02040503050406030204" pitchFamily="18" charset="0"/>
                                </a:rPr>
                                <m:t>−</m:t>
                              </m:r>
                              <m:r>
                                <a:rPr lang="es-ES" sz="2000" b="1" i="1">
                                  <a:solidFill>
                                    <a:schemeClr val="accent6">
                                      <a:lumMod val="50000"/>
                                    </a:schemeClr>
                                  </a:solidFill>
                                  <a:latin typeface="Cambria Math" panose="02040503050406030204" pitchFamily="18" charset="0"/>
                                </a:rPr>
                                <m:t>𝒁</m:t>
                              </m:r>
                            </m:e>
                            <m:sub>
                              <m:f>
                                <m:fPr>
                                  <m:type m:val="skw"/>
                                  <m:ctrlPr>
                                    <a:rPr lang="es-ES" sz="2000" b="1" i="1">
                                      <a:solidFill>
                                        <a:schemeClr val="accent6">
                                          <a:lumMod val="50000"/>
                                        </a:schemeClr>
                                      </a:solidFill>
                                      <a:latin typeface="Cambria Math" panose="02040503050406030204" pitchFamily="18" charset="0"/>
                                    </a:rPr>
                                  </m:ctrlPr>
                                </m:fPr>
                                <m:num>
                                  <m:r>
                                    <a:rPr lang="es-ES" sz="2000" b="1" i="1">
                                      <a:solidFill>
                                        <a:schemeClr val="accent6">
                                          <a:lumMod val="50000"/>
                                        </a:schemeClr>
                                      </a:solidFill>
                                      <a:latin typeface="Cambria Math" panose="02040503050406030204" pitchFamily="18" charset="0"/>
                                      <a:ea typeface="Cambria Math" panose="02040503050406030204" pitchFamily="18" charset="0"/>
                                    </a:rPr>
                                    <m:t>𝜶</m:t>
                                  </m:r>
                                </m:num>
                                <m:den>
                                  <m:r>
                                    <a:rPr lang="es-ES" sz="2000" b="1" i="1">
                                      <a:solidFill>
                                        <a:schemeClr val="accent6">
                                          <a:lumMod val="50000"/>
                                        </a:schemeClr>
                                      </a:solidFill>
                                      <a:latin typeface="Cambria Math" panose="02040503050406030204" pitchFamily="18" charset="0"/>
                                    </a:rPr>
                                    <m:t>𝟐</m:t>
                                  </m:r>
                                </m:den>
                              </m:f>
                            </m:sub>
                          </m:sSub>
                          <m:f>
                            <m:fPr>
                              <m:ctrlPr>
                                <a:rPr lang="es-ES" sz="2000" b="1" i="1">
                                  <a:solidFill>
                                    <a:schemeClr val="accent6">
                                      <a:lumMod val="50000"/>
                                    </a:schemeClr>
                                  </a:solidFill>
                                  <a:latin typeface="Cambria Math" panose="02040503050406030204" pitchFamily="18" charset="0"/>
                                </a:rPr>
                              </m:ctrlPr>
                            </m:fPr>
                            <m:num>
                              <m:r>
                                <a:rPr lang="es-ES" sz="2000" b="1" i="1">
                                  <a:solidFill>
                                    <a:schemeClr val="accent6">
                                      <a:lumMod val="50000"/>
                                    </a:schemeClr>
                                  </a:solidFill>
                                  <a:latin typeface="Cambria Math" panose="02040503050406030204" pitchFamily="18" charset="0"/>
                                  <a:ea typeface="Cambria Math" panose="02040503050406030204" pitchFamily="18" charset="0"/>
                                </a:rPr>
                                <m:t>𝝈</m:t>
                              </m:r>
                            </m:num>
                            <m:den>
                              <m:rad>
                                <m:radPr>
                                  <m:degHide m:val="on"/>
                                  <m:ctrlPr>
                                    <a:rPr lang="es-ES" sz="2000" b="1" i="1">
                                      <a:solidFill>
                                        <a:schemeClr val="accent6">
                                          <a:lumMod val="50000"/>
                                        </a:schemeClr>
                                      </a:solidFill>
                                      <a:latin typeface="Cambria Math" panose="02040503050406030204" pitchFamily="18" charset="0"/>
                                    </a:rPr>
                                  </m:ctrlPr>
                                </m:radPr>
                                <m:deg/>
                                <m:e>
                                  <m:r>
                                    <a:rPr lang="es-ES" sz="2000" b="1" i="1">
                                      <a:solidFill>
                                        <a:schemeClr val="accent6">
                                          <a:lumMod val="50000"/>
                                        </a:schemeClr>
                                      </a:solidFill>
                                      <a:latin typeface="Cambria Math" panose="02040503050406030204" pitchFamily="18" charset="0"/>
                                    </a:rPr>
                                    <m:t>𝒏</m:t>
                                  </m:r>
                                </m:e>
                              </m:rad>
                            </m:den>
                          </m:f>
                          <m:r>
                            <a:rPr lang="es-ES" sz="2000" b="1" i="1" smtClean="0">
                              <a:solidFill>
                                <a:schemeClr val="accent6">
                                  <a:lumMod val="50000"/>
                                </a:schemeClr>
                              </a:solidFill>
                              <a:latin typeface="Cambria Math" panose="02040503050406030204" pitchFamily="18" charset="0"/>
                            </a:rPr>
                            <m:t> ; </m:t>
                          </m:r>
                          <m:acc>
                            <m:accPr>
                              <m:chr m:val="̅"/>
                              <m:ctrlPr>
                                <a:rPr lang="es-ES" sz="2000" b="1" i="1">
                                  <a:solidFill>
                                    <a:schemeClr val="accent6">
                                      <a:lumMod val="50000"/>
                                    </a:schemeClr>
                                  </a:solidFill>
                                  <a:latin typeface="Cambria Math" panose="02040503050406030204" pitchFamily="18" charset="0"/>
                                </a:rPr>
                              </m:ctrlPr>
                            </m:accPr>
                            <m:e>
                              <m:r>
                                <a:rPr lang="es-ES" sz="2000" b="1" i="1">
                                  <a:solidFill>
                                    <a:schemeClr val="accent6">
                                      <a:lumMod val="50000"/>
                                    </a:schemeClr>
                                  </a:solidFill>
                                  <a:latin typeface="Cambria Math" panose="02040503050406030204" pitchFamily="18" charset="0"/>
                                </a:rPr>
                                <m:t>𝒙</m:t>
                              </m:r>
                            </m:e>
                          </m:acc>
                          <m:r>
                            <a:rPr lang="es-ES" sz="2000" b="1" i="1">
                              <a:solidFill>
                                <a:schemeClr val="accent6">
                                  <a:lumMod val="50000"/>
                                </a:schemeClr>
                              </a:solidFill>
                              <a:latin typeface="Cambria Math" panose="02040503050406030204" pitchFamily="18" charset="0"/>
                            </a:rPr>
                            <m:t>+</m:t>
                          </m:r>
                          <m:sSub>
                            <m:sSubPr>
                              <m:ctrlPr>
                                <a:rPr lang="es-ES" sz="2000" b="1" i="1">
                                  <a:solidFill>
                                    <a:schemeClr val="accent6">
                                      <a:lumMod val="50000"/>
                                    </a:schemeClr>
                                  </a:solidFill>
                                  <a:latin typeface="Cambria Math" panose="02040503050406030204" pitchFamily="18" charset="0"/>
                                </a:rPr>
                              </m:ctrlPr>
                            </m:sSubPr>
                            <m:e>
                              <m:f>
                                <m:fPr>
                                  <m:ctrlPr>
                                    <a:rPr lang="es-ES" sz="2000" b="1" i="1">
                                      <a:solidFill>
                                        <a:schemeClr val="accent6">
                                          <a:lumMod val="50000"/>
                                        </a:schemeClr>
                                      </a:solidFill>
                                      <a:latin typeface="Cambria Math" panose="02040503050406030204" pitchFamily="18" charset="0"/>
                                    </a:rPr>
                                  </m:ctrlPr>
                                </m:fPr>
                                <m:num>
                                  <m:r>
                                    <a:rPr lang="es-ES" sz="2000" b="1" i="1">
                                      <a:solidFill>
                                        <a:schemeClr val="accent6">
                                          <a:lumMod val="50000"/>
                                        </a:schemeClr>
                                      </a:solidFill>
                                      <a:latin typeface="Cambria Math" panose="02040503050406030204" pitchFamily="18" charset="0"/>
                                      <a:ea typeface="Cambria Math" panose="02040503050406030204" pitchFamily="18" charset="0"/>
                                    </a:rPr>
                                    <m:t>𝝈</m:t>
                                  </m:r>
                                </m:num>
                                <m:den>
                                  <m:rad>
                                    <m:radPr>
                                      <m:degHide m:val="on"/>
                                      <m:ctrlPr>
                                        <a:rPr lang="es-ES" sz="2000" b="1" i="1">
                                          <a:solidFill>
                                            <a:schemeClr val="accent6">
                                              <a:lumMod val="50000"/>
                                            </a:schemeClr>
                                          </a:solidFill>
                                          <a:latin typeface="Cambria Math" panose="02040503050406030204" pitchFamily="18" charset="0"/>
                                        </a:rPr>
                                      </m:ctrlPr>
                                    </m:radPr>
                                    <m:deg/>
                                    <m:e>
                                      <m:r>
                                        <a:rPr lang="es-ES" sz="2000" b="1" i="1">
                                          <a:solidFill>
                                            <a:schemeClr val="accent6">
                                              <a:lumMod val="50000"/>
                                            </a:schemeClr>
                                          </a:solidFill>
                                          <a:latin typeface="Cambria Math" panose="02040503050406030204" pitchFamily="18" charset="0"/>
                                        </a:rPr>
                                        <m:t>𝒏</m:t>
                                      </m:r>
                                    </m:e>
                                  </m:rad>
                                </m:den>
                              </m:f>
                              <m:r>
                                <a:rPr lang="es-ES" sz="2000" b="1" i="1">
                                  <a:solidFill>
                                    <a:schemeClr val="accent6">
                                      <a:lumMod val="50000"/>
                                    </a:schemeClr>
                                  </a:solidFill>
                                  <a:latin typeface="Cambria Math" panose="02040503050406030204" pitchFamily="18" charset="0"/>
                                </a:rPr>
                                <m:t>𝒁</m:t>
                              </m:r>
                            </m:e>
                            <m:sub>
                              <m:f>
                                <m:fPr>
                                  <m:type m:val="skw"/>
                                  <m:ctrlPr>
                                    <a:rPr lang="es-ES" sz="2000" b="1" i="1">
                                      <a:solidFill>
                                        <a:schemeClr val="accent6">
                                          <a:lumMod val="50000"/>
                                        </a:schemeClr>
                                      </a:solidFill>
                                      <a:latin typeface="Cambria Math" panose="02040503050406030204" pitchFamily="18" charset="0"/>
                                    </a:rPr>
                                  </m:ctrlPr>
                                </m:fPr>
                                <m:num>
                                  <m:r>
                                    <a:rPr lang="es-ES" sz="2000" b="1" i="1">
                                      <a:solidFill>
                                        <a:schemeClr val="accent6">
                                          <a:lumMod val="50000"/>
                                        </a:schemeClr>
                                      </a:solidFill>
                                      <a:latin typeface="Cambria Math" panose="02040503050406030204" pitchFamily="18" charset="0"/>
                                      <a:ea typeface="Cambria Math" panose="02040503050406030204" pitchFamily="18" charset="0"/>
                                    </a:rPr>
                                    <m:t>𝜶</m:t>
                                  </m:r>
                                </m:num>
                                <m:den>
                                  <m:r>
                                    <a:rPr lang="es-ES" sz="2000" b="1" i="1">
                                      <a:solidFill>
                                        <a:schemeClr val="accent6">
                                          <a:lumMod val="50000"/>
                                        </a:schemeClr>
                                      </a:solidFill>
                                      <a:latin typeface="Cambria Math" panose="02040503050406030204" pitchFamily="18" charset="0"/>
                                    </a:rPr>
                                    <m:t>𝟐</m:t>
                                  </m:r>
                                </m:den>
                              </m:f>
                            </m:sub>
                          </m:sSub>
                        </m:e>
                      </m:d>
                    </m:oMath>
                  </m:oMathPara>
                </a14:m>
                <a:endParaRPr lang="es-CL" sz="2000" b="1" dirty="0"/>
              </a:p>
            </p:txBody>
          </p:sp>
        </mc:Choice>
        <mc:Fallback>
          <p:sp>
            <p:nvSpPr>
              <p:cNvPr id="9" name="Rectángulo 8">
                <a:extLst>
                  <a:ext uri="{FF2B5EF4-FFF2-40B4-BE49-F238E27FC236}">
                    <a16:creationId xmlns:a16="http://schemas.microsoft.com/office/drawing/2014/main" id="{D7CBF1B2-C00C-F144-BB33-079841FFA089}"/>
                  </a:ext>
                </a:extLst>
              </p:cNvPr>
              <p:cNvSpPr>
                <a:spLocks noRot="1" noChangeAspect="1" noMove="1" noResize="1" noEditPoints="1" noAdjustHandles="1" noChangeArrowheads="1" noChangeShapeType="1" noTextEdit="1"/>
              </p:cNvSpPr>
              <p:nvPr/>
            </p:nvSpPr>
            <p:spPr>
              <a:xfrm>
                <a:off x="2135610" y="4105127"/>
                <a:ext cx="8979353" cy="1303242"/>
              </a:xfrm>
              <a:prstGeom prst="rect">
                <a:avLst/>
              </a:prstGeom>
              <a:blipFill>
                <a:blip r:embed="rId4"/>
                <a:stretch>
                  <a:fillRect l="-679" t="-2336" b="-2804"/>
                </a:stretch>
              </a:blipFill>
            </p:spPr>
            <p:txBody>
              <a:bodyPr/>
              <a:lstStyle/>
              <a:p>
                <a:r>
                  <a:rPr lang="es-CL">
                    <a:noFill/>
                  </a:rPr>
                  <a:t> </a:t>
                </a:r>
              </a:p>
            </p:txBody>
          </p:sp>
        </mc:Fallback>
      </mc:AlternateContent>
      <p:sp>
        <p:nvSpPr>
          <p:cNvPr id="3" name="Cerrar llave 2">
            <a:extLst>
              <a:ext uri="{FF2B5EF4-FFF2-40B4-BE49-F238E27FC236}">
                <a16:creationId xmlns:a16="http://schemas.microsoft.com/office/drawing/2014/main" id="{B7639A97-D67F-5948-BDE4-7B6850D748C7}"/>
              </a:ext>
            </a:extLst>
          </p:cNvPr>
          <p:cNvSpPr/>
          <p:nvPr/>
        </p:nvSpPr>
        <p:spPr>
          <a:xfrm rot="5400000">
            <a:off x="5164149" y="2473869"/>
            <a:ext cx="119568" cy="1236133"/>
          </a:xfrm>
          <a:prstGeom prst="rightBrace">
            <a:avLst/>
          </a:prstGeom>
          <a:solidFill>
            <a:schemeClr val="bg1"/>
          </a:solidFill>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7" name="Cerrar llave 6">
            <a:extLst>
              <a:ext uri="{FF2B5EF4-FFF2-40B4-BE49-F238E27FC236}">
                <a16:creationId xmlns:a16="http://schemas.microsoft.com/office/drawing/2014/main" id="{2A591C32-76F8-2E4F-A72B-201E1B64208B}"/>
              </a:ext>
            </a:extLst>
          </p:cNvPr>
          <p:cNvSpPr/>
          <p:nvPr/>
        </p:nvSpPr>
        <p:spPr>
          <a:xfrm rot="5400000">
            <a:off x="7183568" y="2460064"/>
            <a:ext cx="119568" cy="1236133"/>
          </a:xfrm>
          <a:prstGeom prst="rightBrace">
            <a:avLst/>
          </a:prstGeom>
          <a:solidFill>
            <a:schemeClr val="bg1"/>
          </a:solidFill>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033A5D1D-EEB9-5340-AECB-C6BAD3003FCF}"/>
                  </a:ext>
                </a:extLst>
              </p:cNvPr>
              <p:cNvSpPr txBox="1"/>
              <p:nvPr/>
            </p:nvSpPr>
            <p:spPr>
              <a:xfrm>
                <a:off x="5082067" y="3411739"/>
                <a:ext cx="283731"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1" i="1" smtClean="0">
                          <a:solidFill>
                            <a:srgbClr val="FF0000"/>
                          </a:solidFill>
                          <a:latin typeface="Cambria Math" panose="02040503050406030204" pitchFamily="18" charset="0"/>
                        </a:rPr>
                        <m:t>𝑳𝑰</m:t>
                      </m:r>
                    </m:oMath>
                  </m:oMathPara>
                </a14:m>
                <a:endParaRPr lang="es-CL" b="1" dirty="0"/>
              </a:p>
            </p:txBody>
          </p:sp>
        </mc:Choice>
        <mc:Fallback>
          <p:sp>
            <p:nvSpPr>
              <p:cNvPr id="5" name="CuadroTexto 4">
                <a:extLst>
                  <a:ext uri="{FF2B5EF4-FFF2-40B4-BE49-F238E27FC236}">
                    <a16:creationId xmlns:a16="http://schemas.microsoft.com/office/drawing/2014/main" id="{033A5D1D-EEB9-5340-AECB-C6BAD3003FCF}"/>
                  </a:ext>
                </a:extLst>
              </p:cNvPr>
              <p:cNvSpPr txBox="1">
                <a:spLocks noRot="1" noChangeAspect="1" noMove="1" noResize="1" noEditPoints="1" noAdjustHandles="1" noChangeArrowheads="1" noChangeShapeType="1" noTextEdit="1"/>
              </p:cNvSpPr>
              <p:nvPr/>
            </p:nvSpPr>
            <p:spPr>
              <a:xfrm>
                <a:off x="5082067" y="3411739"/>
                <a:ext cx="283731" cy="276999"/>
              </a:xfrm>
              <a:prstGeom prst="rect">
                <a:avLst/>
              </a:prstGeom>
              <a:blipFill>
                <a:blip r:embed="rId5"/>
                <a:stretch>
                  <a:fillRect l="-21739" r="-21739" b="-6667"/>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5C6B6FF3-E686-C34F-AFAF-195970B01868}"/>
                  </a:ext>
                </a:extLst>
              </p:cNvPr>
              <p:cNvSpPr txBox="1"/>
              <p:nvPr/>
            </p:nvSpPr>
            <p:spPr>
              <a:xfrm>
                <a:off x="7101486" y="3400261"/>
                <a:ext cx="314189"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1" i="1" smtClean="0">
                          <a:solidFill>
                            <a:srgbClr val="FF0000"/>
                          </a:solidFill>
                          <a:latin typeface="Cambria Math" panose="02040503050406030204" pitchFamily="18" charset="0"/>
                        </a:rPr>
                        <m:t>𝑳𝑺</m:t>
                      </m:r>
                    </m:oMath>
                  </m:oMathPara>
                </a14:m>
                <a:endParaRPr lang="es-CL" b="1" dirty="0"/>
              </a:p>
            </p:txBody>
          </p:sp>
        </mc:Choice>
        <mc:Fallback>
          <p:sp>
            <p:nvSpPr>
              <p:cNvPr id="10" name="CuadroTexto 9">
                <a:extLst>
                  <a:ext uri="{FF2B5EF4-FFF2-40B4-BE49-F238E27FC236}">
                    <a16:creationId xmlns:a16="http://schemas.microsoft.com/office/drawing/2014/main" id="{5C6B6FF3-E686-C34F-AFAF-195970B01868}"/>
                  </a:ext>
                </a:extLst>
              </p:cNvPr>
              <p:cNvSpPr txBox="1">
                <a:spLocks noRot="1" noChangeAspect="1" noMove="1" noResize="1" noEditPoints="1" noAdjustHandles="1" noChangeArrowheads="1" noChangeShapeType="1" noTextEdit="1"/>
              </p:cNvSpPr>
              <p:nvPr/>
            </p:nvSpPr>
            <p:spPr>
              <a:xfrm>
                <a:off x="7101486" y="3400261"/>
                <a:ext cx="314189" cy="276999"/>
              </a:xfrm>
              <a:prstGeom prst="rect">
                <a:avLst/>
              </a:prstGeom>
              <a:blipFill>
                <a:blip r:embed="rId6"/>
                <a:stretch>
                  <a:fillRect l="-19608" r="-19608" b="-6667"/>
                </a:stretch>
              </a:blipFill>
            </p:spPr>
            <p:txBody>
              <a:bodyPr/>
              <a:lstStyle/>
              <a:p>
                <a:r>
                  <a:rPr lang="es-CL">
                    <a:noFill/>
                  </a:rPr>
                  <a:t> </a:t>
                </a:r>
              </a:p>
            </p:txBody>
          </p:sp>
        </mc:Fallback>
      </mc:AlternateContent>
      <p:sp>
        <p:nvSpPr>
          <p:cNvPr id="12" name="Cerrar llave 11">
            <a:extLst>
              <a:ext uri="{FF2B5EF4-FFF2-40B4-BE49-F238E27FC236}">
                <a16:creationId xmlns:a16="http://schemas.microsoft.com/office/drawing/2014/main" id="{18BA2F40-5F80-E940-8ECC-B812D2E4356F}"/>
              </a:ext>
            </a:extLst>
          </p:cNvPr>
          <p:cNvSpPr/>
          <p:nvPr/>
        </p:nvSpPr>
        <p:spPr>
          <a:xfrm rot="5400000">
            <a:off x="6714960" y="5181694"/>
            <a:ext cx="59785" cy="713266"/>
          </a:xfrm>
          <a:prstGeom prst="rightBrac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5ECE667F-ABE0-4A41-B110-458460E043C2}"/>
                  </a:ext>
                </a:extLst>
              </p:cNvPr>
              <p:cNvSpPr txBox="1"/>
              <p:nvPr/>
            </p:nvSpPr>
            <p:spPr>
              <a:xfrm>
                <a:off x="6557554" y="5716784"/>
                <a:ext cx="310983" cy="276999"/>
              </a:xfrm>
              <a:prstGeom prst="rect">
                <a:avLst/>
              </a:prstGeom>
              <a:noFill/>
            </p:spPr>
            <p:txBody>
              <a:bodyPr wrap="none" lIns="0" tIns="0" rIns="0" bIns="0" rtlCol="0">
                <a:spAutoFit/>
              </a:bodyPr>
              <a:lstStyle/>
              <a:p>
                <a:r>
                  <a:rPr lang="es-ES" b="1" dirty="0">
                    <a:solidFill>
                      <a:srgbClr val="FF0000"/>
                    </a:solidFill>
                  </a:rPr>
                  <a:t>E</a:t>
                </a:r>
                <a14:m>
                  <m:oMath xmlns:m="http://schemas.openxmlformats.org/officeDocument/2006/math">
                    <m:r>
                      <a:rPr lang="es-ES" b="1" i="0" smtClean="0">
                        <a:solidFill>
                          <a:srgbClr val="FF0000"/>
                        </a:solidFill>
                        <a:latin typeface="Cambria Math" panose="02040503050406030204" pitchFamily="18" charset="0"/>
                      </a:rPr>
                      <m:t>𝐌</m:t>
                    </m:r>
                  </m:oMath>
                </a14:m>
                <a:endParaRPr lang="es-CL" b="1" dirty="0"/>
              </a:p>
            </p:txBody>
          </p:sp>
        </mc:Choice>
        <mc:Fallback xmlns="">
          <p:sp>
            <p:nvSpPr>
              <p:cNvPr id="16" name="CuadroTexto 15">
                <a:extLst>
                  <a:ext uri="{FF2B5EF4-FFF2-40B4-BE49-F238E27FC236}">
                    <a16:creationId xmlns:a16="http://schemas.microsoft.com/office/drawing/2014/main" id="{5ECE667F-ABE0-4A41-B110-458460E043C2}"/>
                  </a:ext>
                </a:extLst>
              </p:cNvPr>
              <p:cNvSpPr txBox="1">
                <a:spLocks noRot="1" noChangeAspect="1" noMove="1" noResize="1" noEditPoints="1" noAdjustHandles="1" noChangeArrowheads="1" noChangeShapeType="1" noTextEdit="1"/>
              </p:cNvSpPr>
              <p:nvPr/>
            </p:nvSpPr>
            <p:spPr>
              <a:xfrm>
                <a:off x="6557554" y="5716784"/>
                <a:ext cx="310983" cy="276999"/>
              </a:xfrm>
              <a:prstGeom prst="rect">
                <a:avLst/>
              </a:prstGeom>
              <a:blipFill>
                <a:blip r:embed="rId7"/>
                <a:stretch>
                  <a:fillRect l="-48000" t="-27273" r="-24000" b="-54545"/>
                </a:stretch>
              </a:blipFill>
            </p:spPr>
            <p:txBody>
              <a:bodyPr/>
              <a:lstStyle/>
              <a:p>
                <a:r>
                  <a:rPr lang="es-CL">
                    <a:noFill/>
                  </a:rPr>
                  <a:t> </a:t>
                </a:r>
              </a:p>
            </p:txBody>
          </p:sp>
        </mc:Fallback>
      </mc:AlternateContent>
      <p:sp>
        <p:nvSpPr>
          <p:cNvPr id="17" name="Cerrar llave 16">
            <a:extLst>
              <a:ext uri="{FF2B5EF4-FFF2-40B4-BE49-F238E27FC236}">
                <a16:creationId xmlns:a16="http://schemas.microsoft.com/office/drawing/2014/main" id="{D11EEC61-5844-BB4F-A391-9749E3FB42FA}"/>
              </a:ext>
            </a:extLst>
          </p:cNvPr>
          <p:cNvSpPr/>
          <p:nvPr/>
        </p:nvSpPr>
        <p:spPr>
          <a:xfrm rot="5400000">
            <a:off x="8190447" y="5177718"/>
            <a:ext cx="59785" cy="713266"/>
          </a:xfrm>
          <a:prstGeom prst="rightBrace">
            <a:avLst/>
          </a:prstGeom>
          <a:ln w="222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2B879CA0-2637-2E4D-B452-B5B677E23733}"/>
                  </a:ext>
                </a:extLst>
              </p:cNvPr>
              <p:cNvSpPr txBox="1"/>
              <p:nvPr/>
            </p:nvSpPr>
            <p:spPr>
              <a:xfrm>
                <a:off x="8033041" y="5712808"/>
                <a:ext cx="310983" cy="276999"/>
              </a:xfrm>
              <a:prstGeom prst="rect">
                <a:avLst/>
              </a:prstGeom>
              <a:noFill/>
            </p:spPr>
            <p:txBody>
              <a:bodyPr wrap="none" lIns="0" tIns="0" rIns="0" bIns="0" rtlCol="0">
                <a:spAutoFit/>
              </a:bodyPr>
              <a:lstStyle/>
              <a:p>
                <a:r>
                  <a:rPr lang="es-ES" b="1" dirty="0">
                    <a:solidFill>
                      <a:srgbClr val="FF0000"/>
                    </a:solidFill>
                  </a:rPr>
                  <a:t>E</a:t>
                </a:r>
                <a14:m>
                  <m:oMath xmlns:m="http://schemas.openxmlformats.org/officeDocument/2006/math">
                    <m:r>
                      <a:rPr lang="es-ES" b="1" i="0" smtClean="0">
                        <a:solidFill>
                          <a:srgbClr val="FF0000"/>
                        </a:solidFill>
                        <a:latin typeface="Cambria Math" panose="02040503050406030204" pitchFamily="18" charset="0"/>
                      </a:rPr>
                      <m:t>𝐌</m:t>
                    </m:r>
                  </m:oMath>
                </a14:m>
                <a:endParaRPr lang="es-CL" b="1" dirty="0"/>
              </a:p>
            </p:txBody>
          </p:sp>
        </mc:Choice>
        <mc:Fallback xmlns="">
          <p:sp>
            <p:nvSpPr>
              <p:cNvPr id="18" name="CuadroTexto 17">
                <a:extLst>
                  <a:ext uri="{FF2B5EF4-FFF2-40B4-BE49-F238E27FC236}">
                    <a16:creationId xmlns:a16="http://schemas.microsoft.com/office/drawing/2014/main" id="{2B879CA0-2637-2E4D-B452-B5B677E23733}"/>
                  </a:ext>
                </a:extLst>
              </p:cNvPr>
              <p:cNvSpPr txBox="1">
                <a:spLocks noRot="1" noChangeAspect="1" noMove="1" noResize="1" noEditPoints="1" noAdjustHandles="1" noChangeArrowheads="1" noChangeShapeType="1" noTextEdit="1"/>
              </p:cNvSpPr>
              <p:nvPr/>
            </p:nvSpPr>
            <p:spPr>
              <a:xfrm>
                <a:off x="8033041" y="5712808"/>
                <a:ext cx="310983" cy="276999"/>
              </a:xfrm>
              <a:prstGeom prst="rect">
                <a:avLst/>
              </a:prstGeom>
              <a:blipFill>
                <a:blip r:embed="rId8"/>
                <a:stretch>
                  <a:fillRect l="-42308" t="-21739" r="-19231" b="-47826"/>
                </a:stretch>
              </a:blipFill>
            </p:spPr>
            <p:txBody>
              <a:bodyPr/>
              <a:lstStyle/>
              <a:p>
                <a:r>
                  <a:rPr lang="es-CL">
                    <a:noFill/>
                  </a:rPr>
                  <a:t> </a:t>
                </a:r>
              </a:p>
            </p:txBody>
          </p:sp>
        </mc:Fallback>
      </mc:AlternateContent>
      <p:sp>
        <p:nvSpPr>
          <p:cNvPr id="19" name="CuadroTexto 18">
            <a:extLst>
              <a:ext uri="{FF2B5EF4-FFF2-40B4-BE49-F238E27FC236}">
                <a16:creationId xmlns:a16="http://schemas.microsoft.com/office/drawing/2014/main" id="{7282E361-2183-4E72-AE44-A73A93808D41}"/>
              </a:ext>
            </a:extLst>
          </p:cNvPr>
          <p:cNvSpPr txBox="1"/>
          <p:nvPr/>
        </p:nvSpPr>
        <p:spPr>
          <a:xfrm>
            <a:off x="2238500" y="1513784"/>
            <a:ext cx="6105524" cy="369332"/>
          </a:xfrm>
          <a:prstGeom prst="rect">
            <a:avLst/>
          </a:prstGeom>
          <a:noFill/>
        </p:spPr>
        <p:txBody>
          <a:bodyPr wrap="square">
            <a:spAutoFit/>
          </a:bodyPr>
          <a:lstStyle/>
          <a:p>
            <a:pPr algn="just"/>
            <a:r>
              <a:rPr lang="es-CL" sz="1800" b="1" dirty="0"/>
              <a:t>4.- </a:t>
            </a:r>
            <a:r>
              <a:rPr lang="es-ES" sz="1800" dirty="0"/>
              <a:t>Transformar el enunciado probabilístico</a:t>
            </a:r>
          </a:p>
        </p:txBody>
      </p:sp>
    </p:spTree>
    <p:extLst>
      <p:ext uri="{BB962C8B-B14F-4D97-AF65-F5344CB8AC3E}">
        <p14:creationId xmlns:p14="http://schemas.microsoft.com/office/powerpoint/2010/main" val="2021375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Interpretación del Intervalo de Confianza</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pic>
        <p:nvPicPr>
          <p:cNvPr id="12" name="Picture 2" descr="Campana de Gauss">
            <a:extLst>
              <a:ext uri="{FF2B5EF4-FFF2-40B4-BE49-F238E27FC236}">
                <a16:creationId xmlns:a16="http://schemas.microsoft.com/office/drawing/2014/main" id="{57C06925-5564-7B42-84F3-DD6BA52742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3031"/>
          <a:stretch>
            <a:fillRect/>
          </a:stretch>
        </p:blipFill>
        <p:spPr bwMode="auto">
          <a:xfrm>
            <a:off x="1487488" y="1270000"/>
            <a:ext cx="3221037"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Conector recto 12">
            <a:extLst>
              <a:ext uri="{FF2B5EF4-FFF2-40B4-BE49-F238E27FC236}">
                <a16:creationId xmlns:a16="http://schemas.microsoft.com/office/drawing/2014/main" id="{EB6A64EE-A519-694F-B76C-426E8E0D28C0}"/>
              </a:ext>
            </a:extLst>
          </p:cNvPr>
          <p:cNvCxnSpPr/>
          <p:nvPr/>
        </p:nvCxnSpPr>
        <p:spPr>
          <a:xfrm>
            <a:off x="3070225" y="3502025"/>
            <a:ext cx="0" cy="273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upo 9">
            <a:extLst>
              <a:ext uri="{FF2B5EF4-FFF2-40B4-BE49-F238E27FC236}">
                <a16:creationId xmlns:a16="http://schemas.microsoft.com/office/drawing/2014/main" id="{A3918693-18F8-B24C-9439-3F1493D2CA55}"/>
              </a:ext>
            </a:extLst>
          </p:cNvPr>
          <p:cNvGrpSpPr>
            <a:grpSpLocks/>
          </p:cNvGrpSpPr>
          <p:nvPr/>
        </p:nvGrpSpPr>
        <p:grpSpPr bwMode="auto">
          <a:xfrm>
            <a:off x="2349500" y="3870325"/>
            <a:ext cx="936625" cy="287338"/>
            <a:chOff x="3142878" y="4365898"/>
            <a:chExt cx="936104" cy="288032"/>
          </a:xfrm>
        </p:grpSpPr>
        <p:cxnSp>
          <p:nvCxnSpPr>
            <p:cNvPr id="15" name="Conector recto 14">
              <a:extLst>
                <a:ext uri="{FF2B5EF4-FFF2-40B4-BE49-F238E27FC236}">
                  <a16:creationId xmlns:a16="http://schemas.microsoft.com/office/drawing/2014/main" id="{596B4429-272E-424E-B02A-8F91B51F7F2E}"/>
                </a:ext>
              </a:extLst>
            </p:cNvPr>
            <p:cNvCxnSpPr/>
            <p:nvPr/>
          </p:nvCxnSpPr>
          <p:spPr>
            <a:xfrm>
              <a:off x="3142878" y="4510710"/>
              <a:ext cx="936104"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D05CC73A-E8E6-3941-8208-E10FAB2BC445}"/>
                </a:ext>
              </a:extLst>
            </p:cNvPr>
            <p:cNvCxnSpPr/>
            <p:nvPr/>
          </p:nvCxnSpPr>
          <p:spPr>
            <a:xfrm>
              <a:off x="3142878" y="4365898"/>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F251E941-437E-204F-BDF4-D9A4BF4B2084}"/>
                </a:ext>
              </a:extLst>
            </p:cNvPr>
            <p:cNvCxnSpPr/>
            <p:nvPr/>
          </p:nvCxnSpPr>
          <p:spPr>
            <a:xfrm>
              <a:off x="4078982" y="4365898"/>
              <a:ext cx="0" cy="2880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upo 12">
            <a:extLst>
              <a:ext uri="{FF2B5EF4-FFF2-40B4-BE49-F238E27FC236}">
                <a16:creationId xmlns:a16="http://schemas.microsoft.com/office/drawing/2014/main" id="{AC479CC8-BD28-634E-9DAB-2D1F150EDA20}"/>
              </a:ext>
            </a:extLst>
          </p:cNvPr>
          <p:cNvGrpSpPr>
            <a:grpSpLocks/>
          </p:cNvGrpSpPr>
          <p:nvPr/>
        </p:nvGrpSpPr>
        <p:grpSpPr bwMode="auto">
          <a:xfrm>
            <a:off x="2565400" y="3502025"/>
            <a:ext cx="936625" cy="288925"/>
            <a:chOff x="3142878" y="4365898"/>
            <a:chExt cx="936104" cy="288032"/>
          </a:xfrm>
        </p:grpSpPr>
        <p:cxnSp>
          <p:nvCxnSpPr>
            <p:cNvPr id="22" name="Conector recto 21">
              <a:extLst>
                <a:ext uri="{FF2B5EF4-FFF2-40B4-BE49-F238E27FC236}">
                  <a16:creationId xmlns:a16="http://schemas.microsoft.com/office/drawing/2014/main" id="{8B6D57B1-7BF9-424A-BAA8-06044470AF14}"/>
                </a:ext>
              </a:extLst>
            </p:cNvPr>
            <p:cNvCxnSpPr/>
            <p:nvPr/>
          </p:nvCxnSpPr>
          <p:spPr>
            <a:xfrm>
              <a:off x="3142878" y="4509914"/>
              <a:ext cx="936104"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E253883A-EFF0-D544-AB32-F3C505C121E1}"/>
                </a:ext>
              </a:extLst>
            </p:cNvPr>
            <p:cNvCxnSpPr/>
            <p:nvPr/>
          </p:nvCxnSpPr>
          <p:spPr>
            <a:xfrm>
              <a:off x="3142878" y="4365898"/>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3462CE23-967F-FC42-872F-3A630D10EB95}"/>
                </a:ext>
              </a:extLst>
            </p:cNvPr>
            <p:cNvCxnSpPr/>
            <p:nvPr/>
          </p:nvCxnSpPr>
          <p:spPr>
            <a:xfrm>
              <a:off x="4078982" y="4365898"/>
              <a:ext cx="0" cy="2880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upo 16">
            <a:extLst>
              <a:ext uri="{FF2B5EF4-FFF2-40B4-BE49-F238E27FC236}">
                <a16:creationId xmlns:a16="http://schemas.microsoft.com/office/drawing/2014/main" id="{D1CA97F3-480F-C342-A173-D83450B6FD91}"/>
              </a:ext>
            </a:extLst>
          </p:cNvPr>
          <p:cNvGrpSpPr>
            <a:grpSpLocks/>
          </p:cNvGrpSpPr>
          <p:nvPr/>
        </p:nvGrpSpPr>
        <p:grpSpPr bwMode="auto">
          <a:xfrm>
            <a:off x="2709863" y="4222750"/>
            <a:ext cx="935037" cy="287338"/>
            <a:chOff x="3142878" y="4365898"/>
            <a:chExt cx="936104" cy="288032"/>
          </a:xfrm>
        </p:grpSpPr>
        <p:cxnSp>
          <p:nvCxnSpPr>
            <p:cNvPr id="26" name="Conector recto 25">
              <a:extLst>
                <a:ext uri="{FF2B5EF4-FFF2-40B4-BE49-F238E27FC236}">
                  <a16:creationId xmlns:a16="http://schemas.microsoft.com/office/drawing/2014/main" id="{3CA1C81B-D6EF-8349-B98F-0C93234012D2}"/>
                </a:ext>
              </a:extLst>
            </p:cNvPr>
            <p:cNvCxnSpPr/>
            <p:nvPr/>
          </p:nvCxnSpPr>
          <p:spPr>
            <a:xfrm>
              <a:off x="3142878" y="4510710"/>
              <a:ext cx="936104"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8D5899C4-6B58-2642-909D-092BEDC05942}"/>
                </a:ext>
              </a:extLst>
            </p:cNvPr>
            <p:cNvCxnSpPr/>
            <p:nvPr/>
          </p:nvCxnSpPr>
          <p:spPr>
            <a:xfrm>
              <a:off x="3142878" y="4365898"/>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F50D1501-05E6-9442-8724-F23D543367B2}"/>
                </a:ext>
              </a:extLst>
            </p:cNvPr>
            <p:cNvCxnSpPr/>
            <p:nvPr/>
          </p:nvCxnSpPr>
          <p:spPr>
            <a:xfrm>
              <a:off x="4078982" y="4365898"/>
              <a:ext cx="0" cy="2880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upo 20">
            <a:extLst>
              <a:ext uri="{FF2B5EF4-FFF2-40B4-BE49-F238E27FC236}">
                <a16:creationId xmlns:a16="http://schemas.microsoft.com/office/drawing/2014/main" id="{8B22F3E4-0D0D-BB4B-A3E3-9614550202AD}"/>
              </a:ext>
            </a:extLst>
          </p:cNvPr>
          <p:cNvGrpSpPr>
            <a:grpSpLocks/>
          </p:cNvGrpSpPr>
          <p:nvPr/>
        </p:nvGrpSpPr>
        <p:grpSpPr bwMode="auto">
          <a:xfrm>
            <a:off x="3286125" y="4581525"/>
            <a:ext cx="935038" cy="288925"/>
            <a:chOff x="3142878" y="4365898"/>
            <a:chExt cx="936104" cy="288032"/>
          </a:xfrm>
        </p:grpSpPr>
        <p:cxnSp>
          <p:nvCxnSpPr>
            <p:cNvPr id="30" name="Conector recto 29">
              <a:extLst>
                <a:ext uri="{FF2B5EF4-FFF2-40B4-BE49-F238E27FC236}">
                  <a16:creationId xmlns:a16="http://schemas.microsoft.com/office/drawing/2014/main" id="{8DF9F5FD-8114-614F-AF1F-BD6FF712AA65}"/>
                </a:ext>
              </a:extLst>
            </p:cNvPr>
            <p:cNvCxnSpPr/>
            <p:nvPr/>
          </p:nvCxnSpPr>
          <p:spPr>
            <a:xfrm>
              <a:off x="3142878" y="4509914"/>
              <a:ext cx="936104"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AF2A3463-FB28-B749-BA1F-40277347B794}"/>
                </a:ext>
              </a:extLst>
            </p:cNvPr>
            <p:cNvCxnSpPr/>
            <p:nvPr/>
          </p:nvCxnSpPr>
          <p:spPr>
            <a:xfrm>
              <a:off x="3142878" y="4365898"/>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08EB2C41-D76F-DB46-A718-D38563A90861}"/>
                </a:ext>
              </a:extLst>
            </p:cNvPr>
            <p:cNvCxnSpPr/>
            <p:nvPr/>
          </p:nvCxnSpPr>
          <p:spPr>
            <a:xfrm>
              <a:off x="4078982" y="4365898"/>
              <a:ext cx="0" cy="2880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Grupo 24">
            <a:extLst>
              <a:ext uri="{FF2B5EF4-FFF2-40B4-BE49-F238E27FC236}">
                <a16:creationId xmlns:a16="http://schemas.microsoft.com/office/drawing/2014/main" id="{0A106D80-46B2-E64E-9352-2BE905B061A4}"/>
              </a:ext>
            </a:extLst>
          </p:cNvPr>
          <p:cNvGrpSpPr>
            <a:grpSpLocks/>
          </p:cNvGrpSpPr>
          <p:nvPr/>
        </p:nvGrpSpPr>
        <p:grpSpPr bwMode="auto">
          <a:xfrm>
            <a:off x="2278063" y="4941888"/>
            <a:ext cx="935037" cy="287337"/>
            <a:chOff x="3142878" y="4365898"/>
            <a:chExt cx="936104" cy="288032"/>
          </a:xfrm>
        </p:grpSpPr>
        <p:cxnSp>
          <p:nvCxnSpPr>
            <p:cNvPr id="34" name="Conector recto 33">
              <a:extLst>
                <a:ext uri="{FF2B5EF4-FFF2-40B4-BE49-F238E27FC236}">
                  <a16:creationId xmlns:a16="http://schemas.microsoft.com/office/drawing/2014/main" id="{3A3489C9-57EB-CF49-A210-3168D26EC214}"/>
                </a:ext>
              </a:extLst>
            </p:cNvPr>
            <p:cNvCxnSpPr/>
            <p:nvPr/>
          </p:nvCxnSpPr>
          <p:spPr>
            <a:xfrm>
              <a:off x="3142878" y="4510709"/>
              <a:ext cx="936104"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A538C9A7-3640-6F4B-9F70-E19C7544B8D1}"/>
                </a:ext>
              </a:extLst>
            </p:cNvPr>
            <p:cNvCxnSpPr/>
            <p:nvPr/>
          </p:nvCxnSpPr>
          <p:spPr>
            <a:xfrm>
              <a:off x="3142878" y="4365898"/>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4AC2E9AC-57AD-314B-9E21-7EA47DFB2D4A}"/>
                </a:ext>
              </a:extLst>
            </p:cNvPr>
            <p:cNvCxnSpPr/>
            <p:nvPr/>
          </p:nvCxnSpPr>
          <p:spPr>
            <a:xfrm>
              <a:off x="4078982" y="4365898"/>
              <a:ext cx="0" cy="28803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CuadroTexto 11">
            <a:extLst>
              <a:ext uri="{FF2B5EF4-FFF2-40B4-BE49-F238E27FC236}">
                <a16:creationId xmlns:a16="http://schemas.microsoft.com/office/drawing/2014/main" id="{A8A0AB00-1529-2D4E-ABEF-6B64D060CDFD}"/>
              </a:ext>
            </a:extLst>
          </p:cNvPr>
          <p:cNvSpPr txBox="1">
            <a:spLocks noChangeArrowheads="1"/>
          </p:cNvSpPr>
          <p:nvPr/>
        </p:nvSpPr>
        <p:spPr bwMode="auto">
          <a:xfrm>
            <a:off x="4302125" y="3430588"/>
            <a:ext cx="1217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r>
              <a:rPr lang="es-CL" altLang="es-CL" sz="1800" dirty="0"/>
              <a:t>m.a.s.#1</a:t>
            </a:r>
            <a:endParaRPr lang="es-ES" altLang="es-CL" sz="1800" dirty="0"/>
          </a:p>
        </p:txBody>
      </p:sp>
      <p:sp>
        <p:nvSpPr>
          <p:cNvPr id="38" name="CuadroTexto 29">
            <a:extLst>
              <a:ext uri="{FF2B5EF4-FFF2-40B4-BE49-F238E27FC236}">
                <a16:creationId xmlns:a16="http://schemas.microsoft.com/office/drawing/2014/main" id="{49996049-81BE-9F48-B874-8DE374DC8315}"/>
              </a:ext>
            </a:extLst>
          </p:cNvPr>
          <p:cNvSpPr txBox="1">
            <a:spLocks noChangeArrowheads="1"/>
          </p:cNvSpPr>
          <p:nvPr/>
        </p:nvSpPr>
        <p:spPr bwMode="auto">
          <a:xfrm>
            <a:off x="4295775" y="3789363"/>
            <a:ext cx="121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r>
              <a:rPr lang="es-CL" altLang="es-CL" sz="1800"/>
              <a:t>m.a.s.#2</a:t>
            </a:r>
            <a:endParaRPr lang="es-ES" altLang="es-CL" sz="1800"/>
          </a:p>
        </p:txBody>
      </p:sp>
      <p:sp>
        <p:nvSpPr>
          <p:cNvPr id="39" name="CuadroTexto 30">
            <a:extLst>
              <a:ext uri="{FF2B5EF4-FFF2-40B4-BE49-F238E27FC236}">
                <a16:creationId xmlns:a16="http://schemas.microsoft.com/office/drawing/2014/main" id="{0CB66B35-8B30-384B-9FB0-E578EC9EE431}"/>
              </a:ext>
            </a:extLst>
          </p:cNvPr>
          <p:cNvSpPr txBox="1">
            <a:spLocks noChangeArrowheads="1"/>
          </p:cNvSpPr>
          <p:nvPr/>
        </p:nvSpPr>
        <p:spPr bwMode="auto">
          <a:xfrm>
            <a:off x="4302125" y="4149725"/>
            <a:ext cx="1217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r>
              <a:rPr lang="es-CL" altLang="es-CL" sz="1800"/>
              <a:t>m.a.s.#3</a:t>
            </a:r>
            <a:endParaRPr lang="es-ES" altLang="es-CL" sz="1800"/>
          </a:p>
        </p:txBody>
      </p:sp>
      <p:sp>
        <p:nvSpPr>
          <p:cNvPr id="40" name="CuadroTexto 31">
            <a:extLst>
              <a:ext uri="{FF2B5EF4-FFF2-40B4-BE49-F238E27FC236}">
                <a16:creationId xmlns:a16="http://schemas.microsoft.com/office/drawing/2014/main" id="{06FCE742-F85D-E242-836D-B408692C2E90}"/>
              </a:ext>
            </a:extLst>
          </p:cNvPr>
          <p:cNvSpPr txBox="1">
            <a:spLocks noChangeArrowheads="1"/>
          </p:cNvSpPr>
          <p:nvPr/>
        </p:nvSpPr>
        <p:spPr bwMode="auto">
          <a:xfrm>
            <a:off x="4295775" y="4500563"/>
            <a:ext cx="1219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r>
              <a:rPr lang="es-CL" altLang="es-CL" sz="1800"/>
              <a:t>m.a.s.#4</a:t>
            </a:r>
            <a:endParaRPr lang="es-ES" altLang="es-CL" sz="1800"/>
          </a:p>
        </p:txBody>
      </p:sp>
      <p:sp>
        <p:nvSpPr>
          <p:cNvPr id="42" name="CuadroTexto 31">
            <a:extLst>
              <a:ext uri="{FF2B5EF4-FFF2-40B4-BE49-F238E27FC236}">
                <a16:creationId xmlns:a16="http://schemas.microsoft.com/office/drawing/2014/main" id="{E8CB8446-9B60-C548-9767-AC74C4489657}"/>
              </a:ext>
            </a:extLst>
          </p:cNvPr>
          <p:cNvSpPr txBox="1">
            <a:spLocks noChangeArrowheads="1"/>
          </p:cNvSpPr>
          <p:nvPr/>
        </p:nvSpPr>
        <p:spPr bwMode="auto">
          <a:xfrm>
            <a:off x="4295775" y="487045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a:solidFill>
                  <a:schemeClr val="tx1"/>
                </a:solidFill>
                <a:latin typeface="Calibri" panose="020F0502020204030204" pitchFamily="34" charset="0"/>
              </a:defRPr>
            </a:lvl1pPr>
            <a:lvl2pPr marL="742950" indent="-285750">
              <a:defRPr sz="2100">
                <a:solidFill>
                  <a:schemeClr val="tx1"/>
                </a:solidFill>
                <a:latin typeface="Calibri" panose="020F0502020204030204" pitchFamily="34" charset="0"/>
              </a:defRPr>
            </a:lvl2pPr>
            <a:lvl3pPr marL="1143000" indent="-228600">
              <a:defRPr sz="2100">
                <a:solidFill>
                  <a:schemeClr val="tx1"/>
                </a:solidFill>
                <a:latin typeface="Calibri" panose="020F0502020204030204" pitchFamily="34" charset="0"/>
              </a:defRPr>
            </a:lvl3pPr>
            <a:lvl4pPr marL="1600200" indent="-228600">
              <a:defRPr sz="2100">
                <a:solidFill>
                  <a:schemeClr val="tx1"/>
                </a:solidFill>
                <a:latin typeface="Calibri" panose="020F0502020204030204" pitchFamily="34" charset="0"/>
              </a:defRPr>
            </a:lvl4pPr>
            <a:lvl5pPr marL="2057400" indent="-228600">
              <a:defRPr sz="2100">
                <a:solidFill>
                  <a:schemeClr val="tx1"/>
                </a:solidFill>
                <a:latin typeface="Calibri" panose="020F0502020204030204" pitchFamily="34" charset="0"/>
              </a:defRPr>
            </a:lvl5pPr>
            <a:lvl6pPr marL="2514600" indent="-228600" defTabSz="1087438" eaLnBrk="0" fontAlgn="base" hangingPunct="0">
              <a:spcBef>
                <a:spcPct val="0"/>
              </a:spcBef>
              <a:spcAft>
                <a:spcPct val="0"/>
              </a:spcAft>
              <a:defRPr sz="2100">
                <a:solidFill>
                  <a:schemeClr val="tx1"/>
                </a:solidFill>
                <a:latin typeface="Calibri" panose="020F0502020204030204" pitchFamily="34" charset="0"/>
              </a:defRPr>
            </a:lvl6pPr>
            <a:lvl7pPr marL="2971800" indent="-228600" defTabSz="1087438" eaLnBrk="0" fontAlgn="base" hangingPunct="0">
              <a:spcBef>
                <a:spcPct val="0"/>
              </a:spcBef>
              <a:spcAft>
                <a:spcPct val="0"/>
              </a:spcAft>
              <a:defRPr sz="2100">
                <a:solidFill>
                  <a:schemeClr val="tx1"/>
                </a:solidFill>
                <a:latin typeface="Calibri" panose="020F0502020204030204" pitchFamily="34" charset="0"/>
              </a:defRPr>
            </a:lvl7pPr>
            <a:lvl8pPr marL="3429000" indent="-228600" defTabSz="1087438" eaLnBrk="0" fontAlgn="base" hangingPunct="0">
              <a:spcBef>
                <a:spcPct val="0"/>
              </a:spcBef>
              <a:spcAft>
                <a:spcPct val="0"/>
              </a:spcAft>
              <a:defRPr sz="2100">
                <a:solidFill>
                  <a:schemeClr val="tx1"/>
                </a:solidFill>
                <a:latin typeface="Calibri" panose="020F0502020204030204" pitchFamily="34" charset="0"/>
              </a:defRPr>
            </a:lvl8pPr>
            <a:lvl9pPr marL="3886200" indent="-228600" defTabSz="1087438" eaLnBrk="0" fontAlgn="base" hangingPunct="0">
              <a:spcBef>
                <a:spcPct val="0"/>
              </a:spcBef>
              <a:spcAft>
                <a:spcPct val="0"/>
              </a:spcAft>
              <a:defRPr sz="2100">
                <a:solidFill>
                  <a:schemeClr val="tx1"/>
                </a:solidFill>
                <a:latin typeface="Calibri" panose="020F0502020204030204" pitchFamily="34" charset="0"/>
              </a:defRPr>
            </a:lvl9pPr>
          </a:lstStyle>
          <a:p>
            <a:r>
              <a:rPr lang="es-CL" altLang="es-CL" sz="1800"/>
              <a:t>m.a.s.#5</a:t>
            </a:r>
            <a:endParaRPr lang="es-ES" altLang="es-CL" sz="1800"/>
          </a:p>
        </p:txBody>
      </p:sp>
      <p:graphicFrame>
        <p:nvGraphicFramePr>
          <p:cNvPr id="43" name="Tabla 6">
            <a:extLst>
              <a:ext uri="{FF2B5EF4-FFF2-40B4-BE49-F238E27FC236}">
                <a16:creationId xmlns:a16="http://schemas.microsoft.com/office/drawing/2014/main" id="{78EECA89-8870-844F-805B-776518D82AC1}"/>
              </a:ext>
            </a:extLst>
          </p:cNvPr>
          <p:cNvGraphicFramePr>
            <a:graphicFrameLocks noGrp="1"/>
          </p:cNvGraphicFramePr>
          <p:nvPr>
            <p:extLst>
              <p:ext uri="{D42A27DB-BD31-4B8C-83A1-F6EECF244321}">
                <p14:modId xmlns:p14="http://schemas.microsoft.com/office/powerpoint/2010/main" val="1750774676"/>
              </p:ext>
            </p:extLst>
          </p:nvPr>
        </p:nvGraphicFramePr>
        <p:xfrm>
          <a:off x="6095206" y="4293890"/>
          <a:ext cx="5112568" cy="1841966"/>
        </p:xfrm>
        <a:graphic>
          <a:graphicData uri="http://schemas.openxmlformats.org/drawingml/2006/table">
            <a:tbl>
              <a:tblPr firstRow="1" bandRow="1">
                <a:tableStyleId>{5940675A-B579-460E-94D1-54222C63F5DA}</a:tableStyleId>
              </a:tblPr>
              <a:tblGrid>
                <a:gridCol w="2556284">
                  <a:extLst>
                    <a:ext uri="{9D8B030D-6E8A-4147-A177-3AD203B41FA5}">
                      <a16:colId xmlns:a16="http://schemas.microsoft.com/office/drawing/2014/main" val="20000"/>
                    </a:ext>
                  </a:extLst>
                </a:gridCol>
                <a:gridCol w="2556284">
                  <a:extLst>
                    <a:ext uri="{9D8B030D-6E8A-4147-A177-3AD203B41FA5}">
                      <a16:colId xmlns:a16="http://schemas.microsoft.com/office/drawing/2014/main" val="20001"/>
                    </a:ext>
                  </a:extLst>
                </a:gridCol>
              </a:tblGrid>
              <a:tr h="624414">
                <a:tc gridSpan="2">
                  <a:txBody>
                    <a:bodyPr/>
                    <a:lstStyle/>
                    <a:p>
                      <a:pPr algn="ctr"/>
                      <a:r>
                        <a:rPr lang="es-ES" sz="1800" dirty="0"/>
                        <a:t>NIVEL</a:t>
                      </a:r>
                      <a:r>
                        <a:rPr lang="es-ES" sz="1800" baseline="0" dirty="0"/>
                        <a:t> DE  SIGNIFICACIÓN/CONFIANZA MÁS UTILIZADOS</a:t>
                      </a:r>
                      <a:endParaRPr lang="es-ES" sz="1800" dirty="0"/>
                    </a:p>
                  </a:txBody>
                  <a:tcPr marL="91464" marR="91464" marT="44578" marB="44578"/>
                </a:tc>
                <a:tc hMerge="1">
                  <a:txBody>
                    <a:bodyPr/>
                    <a:lstStyle/>
                    <a:p>
                      <a:pPr algn="ctr"/>
                      <a:endParaRPr lang="es-ES" sz="2100" dirty="0"/>
                    </a:p>
                  </a:txBody>
                  <a:tcPr marL="91464" marR="91464" marT="45693" marB="45693"/>
                </a:tc>
                <a:extLst>
                  <a:ext uri="{0D108BD9-81ED-4DB2-BD59-A6C34878D82A}">
                    <a16:rowId xmlns:a16="http://schemas.microsoft.com/office/drawing/2014/main" val="10000"/>
                  </a:ext>
                </a:extLst>
              </a:tr>
              <a:tr h="401390">
                <a:tc>
                  <a:txBody>
                    <a:bodyPr/>
                    <a:lstStyle/>
                    <a:p>
                      <a:endParaRPr lang="es-CL" sz="2000"/>
                    </a:p>
                  </a:txBody>
                  <a:tcPr marL="91464" marR="91464" marT="44578" marB="44578">
                    <a:blipFill rotWithShape="1">
                      <a:blip r:embed="rId4"/>
                      <a:stretch>
                        <a:fillRect l="-238" t="-169231" r="-99762" b="-201538"/>
                      </a:stretch>
                    </a:blipFill>
                  </a:tcPr>
                </a:tc>
                <a:tc>
                  <a:txBody>
                    <a:bodyPr/>
                    <a:lstStyle/>
                    <a:p>
                      <a:endParaRPr lang="es-CL" sz="2000"/>
                    </a:p>
                  </a:txBody>
                  <a:tcPr marL="91464" marR="91464" marT="44578" marB="44578">
                    <a:blipFill rotWithShape="1">
                      <a:blip r:embed="rId4"/>
                      <a:stretch>
                        <a:fillRect l="-100477" t="-169231" b="-201538"/>
                      </a:stretch>
                    </a:blipFill>
                  </a:tcPr>
                </a:tc>
                <a:extLst>
                  <a:ext uri="{0D108BD9-81ED-4DB2-BD59-A6C34878D82A}">
                    <a16:rowId xmlns:a16="http://schemas.microsoft.com/office/drawing/2014/main" val="10001"/>
                  </a:ext>
                </a:extLst>
              </a:tr>
              <a:tr h="401390">
                <a:tc>
                  <a:txBody>
                    <a:bodyPr/>
                    <a:lstStyle/>
                    <a:p>
                      <a:endParaRPr lang="es-CL" sz="2000"/>
                    </a:p>
                  </a:txBody>
                  <a:tcPr marL="91464" marR="91464" marT="44578" marB="44578">
                    <a:blipFill rotWithShape="1">
                      <a:blip r:embed="rId4"/>
                      <a:stretch>
                        <a:fillRect l="-238" t="-269231" r="-99762" b="-101538"/>
                      </a:stretch>
                    </a:blipFill>
                  </a:tcPr>
                </a:tc>
                <a:tc>
                  <a:txBody>
                    <a:bodyPr/>
                    <a:lstStyle/>
                    <a:p>
                      <a:endParaRPr lang="es-CL" sz="2000"/>
                    </a:p>
                  </a:txBody>
                  <a:tcPr marL="91464" marR="91464" marT="44578" marB="44578">
                    <a:blipFill rotWithShape="1">
                      <a:blip r:embed="rId4"/>
                      <a:stretch>
                        <a:fillRect l="-100477" t="-269231" b="-101538"/>
                      </a:stretch>
                    </a:blipFill>
                  </a:tcPr>
                </a:tc>
                <a:extLst>
                  <a:ext uri="{0D108BD9-81ED-4DB2-BD59-A6C34878D82A}">
                    <a16:rowId xmlns:a16="http://schemas.microsoft.com/office/drawing/2014/main" val="10002"/>
                  </a:ext>
                </a:extLst>
              </a:tr>
              <a:tr h="401390">
                <a:tc>
                  <a:txBody>
                    <a:bodyPr/>
                    <a:lstStyle/>
                    <a:p>
                      <a:endParaRPr lang="es-CL" sz="2000"/>
                    </a:p>
                  </a:txBody>
                  <a:tcPr marL="91464" marR="91464" marT="44578" marB="44578">
                    <a:blipFill rotWithShape="1">
                      <a:blip r:embed="rId4"/>
                      <a:stretch>
                        <a:fillRect l="-238" t="-369231" r="-99762" b="-1538"/>
                      </a:stretch>
                    </a:blipFill>
                  </a:tcPr>
                </a:tc>
                <a:tc>
                  <a:txBody>
                    <a:bodyPr/>
                    <a:lstStyle/>
                    <a:p>
                      <a:endParaRPr lang="es-CL" sz="2000" dirty="0"/>
                    </a:p>
                  </a:txBody>
                  <a:tcPr marL="91464" marR="91464" marT="44578" marB="44578">
                    <a:blipFill rotWithShape="1">
                      <a:blip r:embed="rId4"/>
                      <a:stretch>
                        <a:fillRect l="-100477" t="-369231" b="-1538"/>
                      </a:stretch>
                    </a:blip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44" name="6 Rectángulo">
                <a:extLst>
                  <a:ext uri="{FF2B5EF4-FFF2-40B4-BE49-F238E27FC236}">
                    <a16:creationId xmlns:a16="http://schemas.microsoft.com/office/drawing/2014/main" id="{243E4A06-213F-4647-A2FF-CA3DB86E28A3}"/>
                  </a:ext>
                </a:extLst>
              </p:cNvPr>
              <p:cNvSpPr/>
              <p:nvPr/>
            </p:nvSpPr>
            <p:spPr>
              <a:xfrm>
                <a:off x="5997235" y="1567359"/>
                <a:ext cx="5112568" cy="1768176"/>
              </a:xfrm>
              <a:prstGeom prst="rect">
                <a:avLst/>
              </a:prstGeom>
            </p:spPr>
            <p:txBody>
              <a:bodyPr wrap="square">
                <a:spAutoFit/>
              </a:bodyPr>
              <a:lstStyle/>
              <a:p>
                <a:pPr algn="just">
                  <a:lnSpc>
                    <a:spcPct val="110000"/>
                  </a:lnSpc>
                  <a:defRPr/>
                </a:pPr>
                <a:r>
                  <a:rPr kumimoji="1" lang="es-ES" altLang="es-CL" sz="2000" dirty="0">
                    <a:latin typeface="+mn-lt"/>
                    <a:cs typeface="Arial" charset="0"/>
                  </a:rPr>
                  <a:t>Si repetimos 100 veces el pr</a:t>
                </a:r>
                <a:r>
                  <a:rPr kumimoji="1" lang="es-ES" altLang="es-CL" sz="2000" dirty="0">
                    <a:cs typeface="Arial" charset="0"/>
                  </a:rPr>
                  <a:t>ocedimiento de sacar muestras y encontrar el</a:t>
                </a:r>
                <a:r>
                  <a:rPr kumimoji="1" lang="es-ES" altLang="es-CL" sz="2000" dirty="0">
                    <a:latin typeface="+mn-lt"/>
                    <a:cs typeface="Arial" charset="0"/>
                  </a:rPr>
                  <a:t> intervalo de confianza para </a:t>
                </a:r>
                <a:r>
                  <a:rPr kumimoji="1" lang="es-ES" altLang="es-CL" sz="2000">
                    <a:latin typeface="+mn-lt"/>
                    <a:cs typeface="Arial" charset="0"/>
                  </a:rPr>
                  <a:t>el parámetro, </a:t>
                </a:r>
                <a:r>
                  <a:rPr kumimoji="1" lang="es-ES" altLang="es-CL" sz="2000" dirty="0">
                    <a:latin typeface="+mn-lt"/>
                    <a:cs typeface="Arial" charset="0"/>
                  </a:rPr>
                  <a:t>se espera  que aproximadamente </a:t>
                </a:r>
                <a14:m>
                  <m:oMath xmlns:m="http://schemas.openxmlformats.org/officeDocument/2006/math">
                    <m:d>
                      <m:dPr>
                        <m:ctrlPr>
                          <a:rPr kumimoji="1" lang="es-ES" altLang="es-CL" sz="2000" i="1" smtClean="0">
                            <a:latin typeface="Cambria Math" panose="02040503050406030204" pitchFamily="18" charset="0"/>
                            <a:cs typeface="Arial" charset="0"/>
                          </a:rPr>
                        </m:ctrlPr>
                      </m:dPr>
                      <m:e>
                        <m:r>
                          <a:rPr kumimoji="1" lang="es-ES" altLang="es-CL" sz="2000" b="0" i="1" smtClean="0">
                            <a:latin typeface="Cambria Math" panose="02040503050406030204" pitchFamily="18" charset="0"/>
                            <a:cs typeface="Arial" charset="0"/>
                          </a:rPr>
                          <m:t>1−</m:t>
                        </m:r>
                        <m:r>
                          <a:rPr kumimoji="1" lang="es-ES" altLang="es-CL" sz="2000" b="0" i="1" smtClean="0">
                            <a:latin typeface="Cambria Math" panose="02040503050406030204" pitchFamily="18" charset="0"/>
                            <a:ea typeface="Cambria Math" panose="02040503050406030204" pitchFamily="18" charset="0"/>
                            <a:cs typeface="Arial" charset="0"/>
                          </a:rPr>
                          <m:t>𝛼</m:t>
                        </m:r>
                      </m:e>
                    </m:d>
                    <m:r>
                      <a:rPr kumimoji="1" lang="es-ES" altLang="es-CL" sz="2000" b="0" i="1" smtClean="0">
                        <a:latin typeface="Cambria Math" panose="02040503050406030204" pitchFamily="18" charset="0"/>
                        <a:cs typeface="Arial" charset="0"/>
                      </a:rPr>
                      <m:t>%</m:t>
                    </m:r>
                    <m:r>
                      <a:rPr kumimoji="1" lang="es-ES" altLang="es-CL" sz="2000" b="0" i="0" smtClean="0">
                        <a:latin typeface="Cambria Math" panose="02040503050406030204" pitchFamily="18" charset="0"/>
                        <a:cs typeface="Arial" charset="0"/>
                      </a:rPr>
                      <m:t> </m:t>
                    </m:r>
                  </m:oMath>
                </a14:m>
                <a:r>
                  <a:rPr kumimoji="1" lang="es-ES" altLang="es-CL" sz="2000" dirty="0">
                    <a:latin typeface="+mn-lt"/>
                    <a:cs typeface="Arial" charset="0"/>
                  </a:rPr>
                  <a:t>lo contenga y </a:t>
                </a:r>
                <a14:m>
                  <m:oMath xmlns:m="http://schemas.openxmlformats.org/officeDocument/2006/math">
                    <m:r>
                      <m:rPr>
                        <m:sty m:val="p"/>
                      </m:rPr>
                      <a:rPr kumimoji="1" lang="el-GR" altLang="es-CL" sz="2000" b="0" i="1" smtClean="0">
                        <a:latin typeface="Cambria Math" panose="02040503050406030204" pitchFamily="18" charset="0"/>
                        <a:ea typeface="Cambria Math" panose="02040503050406030204" pitchFamily="18" charset="0"/>
                        <a:cs typeface="Arial" charset="0"/>
                      </a:rPr>
                      <m:t>α</m:t>
                    </m:r>
                    <m:r>
                      <a:rPr kumimoji="1" lang="es-ES" altLang="es-CL" sz="2000" b="0" i="1" smtClean="0">
                        <a:latin typeface="Cambria Math" panose="02040503050406030204" pitchFamily="18" charset="0"/>
                        <a:ea typeface="Cambria Math" panose="02040503050406030204" pitchFamily="18" charset="0"/>
                        <a:cs typeface="Arial" charset="0"/>
                      </a:rPr>
                      <m:t>%</m:t>
                    </m:r>
                  </m:oMath>
                </a14:m>
                <a:r>
                  <a:rPr kumimoji="1" lang="es-ES" altLang="es-CL" sz="2000" b="1" dirty="0">
                    <a:solidFill>
                      <a:srgbClr val="FF0000"/>
                    </a:solidFill>
                    <a:latin typeface="+mn-lt"/>
                    <a:cs typeface="Arial" charset="0"/>
                  </a:rPr>
                  <a:t> </a:t>
                </a:r>
                <a:r>
                  <a:rPr kumimoji="1" lang="es-ES" altLang="es-CL" sz="2000" dirty="0">
                    <a:latin typeface="+mn-lt"/>
                    <a:cs typeface="Arial" charset="0"/>
                  </a:rPr>
                  <a:t>que no.</a:t>
                </a:r>
              </a:p>
            </p:txBody>
          </p:sp>
        </mc:Choice>
        <mc:Fallback xmlns="">
          <p:sp>
            <p:nvSpPr>
              <p:cNvPr id="44" name="6 Rectángulo">
                <a:extLst>
                  <a:ext uri="{FF2B5EF4-FFF2-40B4-BE49-F238E27FC236}">
                    <a16:creationId xmlns:a16="http://schemas.microsoft.com/office/drawing/2014/main" id="{243E4A06-213F-4647-A2FF-CA3DB86E28A3}"/>
                  </a:ext>
                </a:extLst>
              </p:cNvPr>
              <p:cNvSpPr>
                <a:spLocks noRot="1" noChangeAspect="1" noMove="1" noResize="1" noEditPoints="1" noAdjustHandles="1" noChangeArrowheads="1" noChangeShapeType="1" noTextEdit="1"/>
              </p:cNvSpPr>
              <p:nvPr/>
            </p:nvSpPr>
            <p:spPr>
              <a:xfrm>
                <a:off x="5997235" y="1567359"/>
                <a:ext cx="5112568" cy="1768176"/>
              </a:xfrm>
              <a:prstGeom prst="rect">
                <a:avLst/>
              </a:prstGeom>
              <a:blipFill>
                <a:blip r:embed="rId5"/>
                <a:stretch>
                  <a:fillRect l="-1241" t="-1429" r="-1241" b="-5000"/>
                </a:stretch>
              </a:blipFill>
            </p:spPr>
            <p:txBody>
              <a:bodyPr/>
              <a:lstStyle/>
              <a:p>
                <a:r>
                  <a:rPr lang="es-CL">
                    <a:noFill/>
                  </a:rPr>
                  <a:t> </a:t>
                </a:r>
              </a:p>
            </p:txBody>
          </p:sp>
        </mc:Fallback>
      </mc:AlternateContent>
    </p:spTree>
    <p:extLst>
      <p:ext uri="{BB962C8B-B14F-4D97-AF65-F5344CB8AC3E}">
        <p14:creationId xmlns:p14="http://schemas.microsoft.com/office/powerpoint/2010/main" val="1258827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Construcción I.C para la media poblacional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15" name="Rectángulo 14">
            <a:extLst>
              <a:ext uri="{FF2B5EF4-FFF2-40B4-BE49-F238E27FC236}">
                <a16:creationId xmlns:a16="http://schemas.microsoft.com/office/drawing/2014/main" id="{3E08C5C1-60A3-2B42-9411-840ECDBAC872}"/>
              </a:ext>
            </a:extLst>
          </p:cNvPr>
          <p:cNvSpPr/>
          <p:nvPr/>
        </p:nvSpPr>
        <p:spPr>
          <a:xfrm>
            <a:off x="1896255" y="1449631"/>
            <a:ext cx="8979353" cy="400110"/>
          </a:xfrm>
          <a:prstGeom prst="rect">
            <a:avLst/>
          </a:prstGeom>
        </p:spPr>
        <p:txBody>
          <a:bodyPr wrap="square">
            <a:spAutoFit/>
          </a:bodyPr>
          <a:lstStyle/>
          <a:p>
            <a:pPr algn="just"/>
            <a:r>
              <a:rPr lang="es-ES" sz="2000" b="1" dirty="0"/>
              <a:t>Ejercicio</a:t>
            </a:r>
            <a:endParaRPr lang="es-ES" sz="2000" dirty="0"/>
          </a:p>
        </p:txBody>
      </p:sp>
      <p:sp>
        <p:nvSpPr>
          <p:cNvPr id="6" name="Rectángulo 5">
            <a:extLst>
              <a:ext uri="{FF2B5EF4-FFF2-40B4-BE49-F238E27FC236}">
                <a16:creationId xmlns:a16="http://schemas.microsoft.com/office/drawing/2014/main" id="{FEEE988B-01EC-BC49-8253-0666CE01D628}"/>
              </a:ext>
            </a:extLst>
          </p:cNvPr>
          <p:cNvSpPr/>
          <p:nvPr/>
        </p:nvSpPr>
        <p:spPr>
          <a:xfrm>
            <a:off x="1896255" y="2009591"/>
            <a:ext cx="9294910" cy="1200329"/>
          </a:xfrm>
          <a:prstGeom prst="rect">
            <a:avLst/>
          </a:prstGeom>
        </p:spPr>
        <p:txBody>
          <a:bodyPr wrap="square">
            <a:spAutoFit/>
          </a:bodyPr>
          <a:lstStyle/>
          <a:p>
            <a:r>
              <a:rPr lang="es-CL" dirty="0"/>
              <a:t>Se desea estimar la </a:t>
            </a:r>
            <a:r>
              <a:rPr lang="es-CL" b="1" dirty="0"/>
              <a:t>velocidad media </a:t>
            </a:r>
            <a:r>
              <a:rPr lang="es-CL" dirty="0"/>
              <a:t>en una calle con un límite teórico de 80km por hora. Con un </a:t>
            </a:r>
            <a:r>
              <a:rPr lang="es-CL"/>
              <a:t>radar oculto, </a:t>
            </a:r>
            <a:r>
              <a:rPr lang="es-CL" dirty="0"/>
              <a:t>se observó que la velocidad media de una muestra de 25 autos fue de 88 km/hora. Si la desviación estandar de la velocidad en esta calle es de 6 km</a:t>
            </a:r>
            <a:r>
              <a:rPr lang="es-CL"/>
              <a:t>/hora, </a:t>
            </a:r>
            <a:r>
              <a:rPr lang="es-CL" dirty="0"/>
              <a:t>calcular un intervalo de 95 % de conanza para la verdadera velocidad media.</a:t>
            </a:r>
          </a:p>
        </p:txBody>
      </p:sp>
      <p:sp>
        <p:nvSpPr>
          <p:cNvPr id="19" name="Rectángulo 18">
            <a:extLst>
              <a:ext uri="{FF2B5EF4-FFF2-40B4-BE49-F238E27FC236}">
                <a16:creationId xmlns:a16="http://schemas.microsoft.com/office/drawing/2014/main" id="{5A0A0991-33C5-F344-BE74-7689DDCB2105}"/>
              </a:ext>
            </a:extLst>
          </p:cNvPr>
          <p:cNvSpPr/>
          <p:nvPr/>
        </p:nvSpPr>
        <p:spPr>
          <a:xfrm>
            <a:off x="1896255" y="3448026"/>
            <a:ext cx="8979353" cy="400110"/>
          </a:xfrm>
          <a:prstGeom prst="rect">
            <a:avLst/>
          </a:prstGeom>
        </p:spPr>
        <p:txBody>
          <a:bodyPr wrap="square">
            <a:spAutoFit/>
          </a:bodyPr>
          <a:lstStyle/>
          <a:p>
            <a:pPr algn="just"/>
            <a:r>
              <a:rPr lang="es-ES" sz="2000" b="1" dirty="0"/>
              <a:t>Desarrollo</a:t>
            </a:r>
            <a:endParaRPr lang="es-ES" sz="2000" dirty="0"/>
          </a:p>
        </p:txBody>
      </p:sp>
      <p:sp>
        <p:nvSpPr>
          <p:cNvPr id="20" name="Rectángulo 19">
            <a:extLst>
              <a:ext uri="{FF2B5EF4-FFF2-40B4-BE49-F238E27FC236}">
                <a16:creationId xmlns:a16="http://schemas.microsoft.com/office/drawing/2014/main" id="{4A819E08-F8ED-9C41-BE6D-A3D82AD305E9}"/>
              </a:ext>
            </a:extLst>
          </p:cNvPr>
          <p:cNvSpPr/>
          <p:nvPr/>
        </p:nvSpPr>
        <p:spPr>
          <a:xfrm>
            <a:off x="1896254" y="3985393"/>
            <a:ext cx="8979353" cy="400110"/>
          </a:xfrm>
          <a:prstGeom prst="rect">
            <a:avLst/>
          </a:prstGeom>
        </p:spPr>
        <p:txBody>
          <a:bodyPr wrap="square">
            <a:spAutoFit/>
          </a:bodyPr>
          <a:lstStyle/>
          <a:p>
            <a:pPr algn="just"/>
            <a:r>
              <a:rPr lang="es-ES" sz="2000" b="1" dirty="0"/>
              <a:t>1.-</a:t>
            </a:r>
            <a:r>
              <a:rPr lang="es-ES" sz="2000" dirty="0"/>
              <a:t> Datos</a:t>
            </a: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83781064-BBF3-164D-85CA-26870A4DB0BD}"/>
                  </a:ext>
                </a:extLst>
              </p:cNvPr>
              <p:cNvSpPr txBox="1"/>
              <p:nvPr/>
            </p:nvSpPr>
            <p:spPr>
              <a:xfrm>
                <a:off x="1896254" y="4623609"/>
                <a:ext cx="14731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CL"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=88 </m:t>
                      </m:r>
                      <m:r>
                        <a:rPr lang="es-ES" b="0" i="1" smtClean="0">
                          <a:latin typeface="Cambria Math" panose="02040503050406030204" pitchFamily="18" charset="0"/>
                        </a:rPr>
                        <m:t>𝑘𝑚</m:t>
                      </m:r>
                      <m:r>
                        <a:rPr lang="es-ES" b="0" i="1" smtClean="0">
                          <a:latin typeface="Cambria Math" panose="02040503050406030204" pitchFamily="18" charset="0"/>
                        </a:rPr>
                        <m:t>/</m:t>
                      </m:r>
                      <m:r>
                        <a:rPr lang="es-ES" b="0" i="1" smtClean="0">
                          <a:latin typeface="Cambria Math" panose="02040503050406030204" pitchFamily="18" charset="0"/>
                        </a:rPr>
                        <m:t>h𝑟</m:t>
                      </m:r>
                    </m:oMath>
                  </m:oMathPara>
                </a14:m>
                <a:endParaRPr lang="es-CL" dirty="0"/>
              </a:p>
            </p:txBody>
          </p:sp>
        </mc:Choice>
        <mc:Fallback xmlns="">
          <p:sp>
            <p:nvSpPr>
              <p:cNvPr id="8" name="CuadroTexto 7">
                <a:extLst>
                  <a:ext uri="{FF2B5EF4-FFF2-40B4-BE49-F238E27FC236}">
                    <a16:creationId xmlns:a16="http://schemas.microsoft.com/office/drawing/2014/main" id="{83781064-BBF3-164D-85CA-26870A4DB0BD}"/>
                  </a:ext>
                </a:extLst>
              </p:cNvPr>
              <p:cNvSpPr txBox="1">
                <a:spLocks noRot="1" noChangeAspect="1" noMove="1" noResize="1" noEditPoints="1" noAdjustHandles="1" noChangeArrowheads="1" noChangeShapeType="1" noTextEdit="1"/>
              </p:cNvSpPr>
              <p:nvPr/>
            </p:nvSpPr>
            <p:spPr>
              <a:xfrm>
                <a:off x="1896254" y="4623609"/>
                <a:ext cx="1473160" cy="276999"/>
              </a:xfrm>
              <a:prstGeom prst="rect">
                <a:avLst/>
              </a:prstGeom>
              <a:blipFill>
                <a:blip r:embed="rId3"/>
                <a:stretch>
                  <a:fillRect l="-1709" t="-4348" r="-2564" b="-3913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C3C2A63C-8A3E-2644-A787-933BC199B019}"/>
                  </a:ext>
                </a:extLst>
              </p:cNvPr>
              <p:cNvSpPr txBox="1"/>
              <p:nvPr/>
            </p:nvSpPr>
            <p:spPr>
              <a:xfrm>
                <a:off x="1894251" y="5068573"/>
                <a:ext cx="1354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rPr>
                        <m:t>=6 </m:t>
                      </m:r>
                      <m:r>
                        <a:rPr lang="es-ES" b="0" i="1" smtClean="0">
                          <a:latin typeface="Cambria Math" panose="02040503050406030204" pitchFamily="18" charset="0"/>
                        </a:rPr>
                        <m:t>𝑘𝑚</m:t>
                      </m:r>
                      <m:r>
                        <a:rPr lang="es-ES" b="0" i="1" smtClean="0">
                          <a:latin typeface="Cambria Math" panose="02040503050406030204" pitchFamily="18" charset="0"/>
                        </a:rPr>
                        <m:t>/</m:t>
                      </m:r>
                      <m:r>
                        <a:rPr lang="es-ES" b="0" i="1" smtClean="0">
                          <a:latin typeface="Cambria Math" panose="02040503050406030204" pitchFamily="18" charset="0"/>
                        </a:rPr>
                        <m:t>h𝑟</m:t>
                      </m:r>
                    </m:oMath>
                  </m:oMathPara>
                </a14:m>
                <a:endParaRPr lang="es-CL" dirty="0"/>
              </a:p>
            </p:txBody>
          </p:sp>
        </mc:Choice>
        <mc:Fallback xmlns="">
          <p:sp>
            <p:nvSpPr>
              <p:cNvPr id="21" name="CuadroTexto 20">
                <a:extLst>
                  <a:ext uri="{FF2B5EF4-FFF2-40B4-BE49-F238E27FC236}">
                    <a16:creationId xmlns:a16="http://schemas.microsoft.com/office/drawing/2014/main" id="{C3C2A63C-8A3E-2644-A787-933BC199B019}"/>
                  </a:ext>
                </a:extLst>
              </p:cNvPr>
              <p:cNvSpPr txBox="1">
                <a:spLocks noRot="1" noChangeAspect="1" noMove="1" noResize="1" noEditPoints="1" noAdjustHandles="1" noChangeArrowheads="1" noChangeShapeType="1" noTextEdit="1"/>
              </p:cNvSpPr>
              <p:nvPr/>
            </p:nvSpPr>
            <p:spPr>
              <a:xfrm>
                <a:off x="1894251" y="5068573"/>
                <a:ext cx="1354794" cy="276999"/>
              </a:xfrm>
              <a:prstGeom prst="rect">
                <a:avLst/>
              </a:prstGeom>
              <a:blipFill>
                <a:blip r:embed="rId4"/>
                <a:stretch>
                  <a:fillRect l="-1869" t="-4348" r="-3738" b="-3913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4EB25825-A80B-204A-A293-861859EBA2A9}"/>
                  </a:ext>
                </a:extLst>
              </p:cNvPr>
              <p:cNvSpPr txBox="1"/>
              <p:nvPr/>
            </p:nvSpPr>
            <p:spPr>
              <a:xfrm>
                <a:off x="4055925" y="4623608"/>
                <a:ext cx="13873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𝑛</m:t>
                      </m:r>
                      <m:r>
                        <a:rPr lang="es-ES" b="0" i="1" smtClean="0">
                          <a:latin typeface="Cambria Math" panose="02040503050406030204" pitchFamily="18" charset="0"/>
                        </a:rPr>
                        <m:t>=25 </m:t>
                      </m:r>
                      <m:r>
                        <a:rPr lang="es-ES" b="0" i="1" smtClean="0">
                          <a:latin typeface="Cambria Math" panose="02040503050406030204" pitchFamily="18" charset="0"/>
                        </a:rPr>
                        <m:t>𝑎𝑢𝑡𝑜𝑠</m:t>
                      </m:r>
                    </m:oMath>
                  </m:oMathPara>
                </a14:m>
                <a:endParaRPr lang="es-CL" dirty="0"/>
              </a:p>
            </p:txBody>
          </p:sp>
        </mc:Choice>
        <mc:Fallback xmlns="">
          <p:sp>
            <p:nvSpPr>
              <p:cNvPr id="22" name="CuadroTexto 21">
                <a:extLst>
                  <a:ext uri="{FF2B5EF4-FFF2-40B4-BE49-F238E27FC236}">
                    <a16:creationId xmlns:a16="http://schemas.microsoft.com/office/drawing/2014/main" id="{4EB25825-A80B-204A-A293-861859EBA2A9}"/>
                  </a:ext>
                </a:extLst>
              </p:cNvPr>
              <p:cNvSpPr txBox="1">
                <a:spLocks noRot="1" noChangeAspect="1" noMove="1" noResize="1" noEditPoints="1" noAdjustHandles="1" noChangeArrowheads="1" noChangeShapeType="1" noTextEdit="1"/>
              </p:cNvSpPr>
              <p:nvPr/>
            </p:nvSpPr>
            <p:spPr>
              <a:xfrm>
                <a:off x="4055925" y="4623608"/>
                <a:ext cx="1387303" cy="276999"/>
              </a:xfrm>
              <a:prstGeom prst="rect">
                <a:avLst/>
              </a:prstGeom>
              <a:blipFill>
                <a:blip r:embed="rId5"/>
                <a:stretch>
                  <a:fillRect l="-1818" t="-4348" r="-2727" b="-3913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0E790CDC-6F16-0147-8000-7BF054037B96}"/>
                  </a:ext>
                </a:extLst>
              </p:cNvPr>
              <p:cNvSpPr txBox="1"/>
              <p:nvPr/>
            </p:nvSpPr>
            <p:spPr>
              <a:xfrm>
                <a:off x="4055925" y="5068572"/>
                <a:ext cx="22904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1−</m:t>
                          </m:r>
                          <m:r>
                            <a:rPr lang="es-ES" b="0" i="1" smtClean="0">
                              <a:latin typeface="Cambria Math" panose="02040503050406030204" pitchFamily="18" charset="0"/>
                              <a:ea typeface="Cambria Math" panose="02040503050406030204" pitchFamily="18" charset="0"/>
                            </a:rPr>
                            <m:t>𝛼</m:t>
                          </m:r>
                        </m:e>
                      </m:d>
                      <m:r>
                        <a:rPr lang="es-ES" b="0" i="1" smtClean="0">
                          <a:latin typeface="Cambria Math" panose="02040503050406030204" pitchFamily="18" charset="0"/>
                        </a:rPr>
                        <m:t>=95%=0,95</m:t>
                      </m:r>
                    </m:oMath>
                  </m:oMathPara>
                </a14:m>
                <a:endParaRPr lang="es-CL" dirty="0"/>
              </a:p>
            </p:txBody>
          </p:sp>
        </mc:Choice>
        <mc:Fallback xmlns="">
          <p:sp>
            <p:nvSpPr>
              <p:cNvPr id="23" name="CuadroTexto 22">
                <a:extLst>
                  <a:ext uri="{FF2B5EF4-FFF2-40B4-BE49-F238E27FC236}">
                    <a16:creationId xmlns:a16="http://schemas.microsoft.com/office/drawing/2014/main" id="{0E790CDC-6F16-0147-8000-7BF054037B96}"/>
                  </a:ext>
                </a:extLst>
              </p:cNvPr>
              <p:cNvSpPr txBox="1">
                <a:spLocks noRot="1" noChangeAspect="1" noMove="1" noResize="1" noEditPoints="1" noAdjustHandles="1" noChangeArrowheads="1" noChangeShapeType="1" noTextEdit="1"/>
              </p:cNvSpPr>
              <p:nvPr/>
            </p:nvSpPr>
            <p:spPr>
              <a:xfrm>
                <a:off x="4055925" y="5068572"/>
                <a:ext cx="2290499" cy="276999"/>
              </a:xfrm>
              <a:prstGeom prst="rect">
                <a:avLst/>
              </a:prstGeom>
              <a:blipFill>
                <a:blip r:embed="rId6"/>
                <a:stretch>
                  <a:fillRect r="-2210" b="-1739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D560F931-B990-5F4A-882F-2E57CB9CD06E}"/>
                  </a:ext>
                </a:extLst>
              </p:cNvPr>
              <p:cNvSpPr txBox="1"/>
              <p:nvPr/>
            </p:nvSpPr>
            <p:spPr>
              <a:xfrm>
                <a:off x="7180125" y="4626681"/>
                <a:ext cx="1519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rPr>
                        <m:t>5%=0,05</m:t>
                      </m:r>
                    </m:oMath>
                  </m:oMathPara>
                </a14:m>
                <a:endParaRPr lang="es-CL" dirty="0"/>
              </a:p>
            </p:txBody>
          </p:sp>
        </mc:Choice>
        <mc:Fallback xmlns="">
          <p:sp>
            <p:nvSpPr>
              <p:cNvPr id="24" name="CuadroTexto 23">
                <a:extLst>
                  <a:ext uri="{FF2B5EF4-FFF2-40B4-BE49-F238E27FC236}">
                    <a16:creationId xmlns:a16="http://schemas.microsoft.com/office/drawing/2014/main" id="{D560F931-B990-5F4A-882F-2E57CB9CD06E}"/>
                  </a:ext>
                </a:extLst>
              </p:cNvPr>
              <p:cNvSpPr txBox="1">
                <a:spLocks noRot="1" noChangeAspect="1" noMove="1" noResize="1" noEditPoints="1" noAdjustHandles="1" noChangeArrowheads="1" noChangeShapeType="1" noTextEdit="1"/>
              </p:cNvSpPr>
              <p:nvPr/>
            </p:nvSpPr>
            <p:spPr>
              <a:xfrm>
                <a:off x="7180125" y="4626681"/>
                <a:ext cx="1519647" cy="276999"/>
              </a:xfrm>
              <a:prstGeom prst="rect">
                <a:avLst/>
              </a:prstGeom>
              <a:blipFill>
                <a:blip r:embed="rId7"/>
                <a:stretch>
                  <a:fillRect l="-2500" r="-4167" b="-18182"/>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FE49630B-E136-A845-8275-599570E9E809}"/>
                  </a:ext>
                </a:extLst>
              </p:cNvPr>
              <p:cNvSpPr txBox="1"/>
              <p:nvPr/>
            </p:nvSpPr>
            <p:spPr>
              <a:xfrm>
                <a:off x="7153304" y="5068571"/>
                <a:ext cx="1745029" cy="3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ES" b="0" i="1" smtClean="0">
                              <a:latin typeface="Cambria Math" panose="02040503050406030204" pitchFamily="18" charset="0"/>
                              <a:ea typeface="Cambria Math" panose="02040503050406030204" pitchFamily="18" charset="0"/>
                            </a:rPr>
                          </m:ctrlPr>
                        </m:accPr>
                        <m:e>
                          <m:r>
                            <a:rPr lang="es-ES" b="0" i="1" smtClean="0">
                              <a:latin typeface="Cambria Math" panose="02040503050406030204" pitchFamily="18" charset="0"/>
                              <a:ea typeface="Cambria Math" panose="02040503050406030204" pitchFamily="18" charset="0"/>
                            </a:rPr>
                            <m:t>𝑋</m:t>
                          </m:r>
                        </m:e>
                      </m:acc>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𝑁</m:t>
                      </m:r>
                      <m:r>
                        <a:rPr lang="es-ES" b="0" i="1" smtClean="0">
                          <a:latin typeface="Cambria Math" panose="02040503050406030204" pitchFamily="18" charset="0"/>
                          <a:ea typeface="Cambria Math" panose="02040503050406030204" pitchFamily="18" charset="0"/>
                        </a:rPr>
                        <m:t>(88;6/</m:t>
                      </m:r>
                      <m:rad>
                        <m:radPr>
                          <m:degHide m:val="on"/>
                          <m:ctrlPr>
                            <a:rPr lang="es-ES" b="0" i="1" smtClean="0">
                              <a:latin typeface="Cambria Math" panose="02040503050406030204" pitchFamily="18" charset="0"/>
                              <a:ea typeface="Cambria Math" panose="02040503050406030204" pitchFamily="18" charset="0"/>
                            </a:rPr>
                          </m:ctrlPr>
                        </m:radPr>
                        <m:deg/>
                        <m:e>
                          <m:r>
                            <a:rPr lang="es-ES" b="0" i="1" smtClean="0">
                              <a:latin typeface="Cambria Math" panose="02040503050406030204" pitchFamily="18" charset="0"/>
                              <a:ea typeface="Cambria Math" panose="02040503050406030204" pitchFamily="18" charset="0"/>
                            </a:rPr>
                            <m:t>25</m:t>
                          </m:r>
                        </m:e>
                      </m:rad>
                      <m:r>
                        <a:rPr lang="es-ES" b="0" i="1" smtClean="0">
                          <a:latin typeface="Cambria Math" panose="02040503050406030204" pitchFamily="18" charset="0"/>
                          <a:ea typeface="Cambria Math" panose="02040503050406030204" pitchFamily="18" charset="0"/>
                        </a:rPr>
                        <m:t>)</m:t>
                      </m:r>
                    </m:oMath>
                  </m:oMathPara>
                </a14:m>
                <a:endParaRPr lang="es-CL" dirty="0"/>
              </a:p>
            </p:txBody>
          </p:sp>
        </mc:Choice>
        <mc:Fallback xmlns="">
          <p:sp>
            <p:nvSpPr>
              <p:cNvPr id="25" name="CuadroTexto 24">
                <a:extLst>
                  <a:ext uri="{FF2B5EF4-FFF2-40B4-BE49-F238E27FC236}">
                    <a16:creationId xmlns:a16="http://schemas.microsoft.com/office/drawing/2014/main" id="{FE49630B-E136-A845-8275-599570E9E809}"/>
                  </a:ext>
                </a:extLst>
              </p:cNvPr>
              <p:cNvSpPr txBox="1">
                <a:spLocks noRot="1" noChangeAspect="1" noMove="1" noResize="1" noEditPoints="1" noAdjustHandles="1" noChangeArrowheads="1" noChangeShapeType="1" noTextEdit="1"/>
              </p:cNvSpPr>
              <p:nvPr/>
            </p:nvSpPr>
            <p:spPr>
              <a:xfrm>
                <a:off x="7153304" y="5068571"/>
                <a:ext cx="1745029" cy="315214"/>
              </a:xfrm>
              <a:prstGeom prst="rect">
                <a:avLst/>
              </a:prstGeom>
              <a:blipFill>
                <a:blip r:embed="rId8"/>
                <a:stretch>
                  <a:fillRect l="-2899" r="-4348" b="-3461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ADE84AA0-12D8-5D47-B486-E243248D23E4}"/>
                  </a:ext>
                </a:extLst>
              </p:cNvPr>
              <p:cNvSpPr txBox="1"/>
              <p:nvPr/>
            </p:nvSpPr>
            <p:spPr>
              <a:xfrm>
                <a:off x="1894251" y="5568219"/>
                <a:ext cx="3192669"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𝑍</m:t>
                          </m:r>
                        </m:e>
                        <m:sub>
                          <m:f>
                            <m:fPr>
                              <m:type m:val="skw"/>
                              <m:ctrlPr>
                                <a:rPr lang="es-ES" b="0" i="1" smtClean="0">
                                  <a:latin typeface="Cambria Math" panose="02040503050406030204" pitchFamily="18" charset="0"/>
                                </a:rPr>
                              </m:ctrlPr>
                            </m:fPr>
                            <m:num>
                              <m:r>
                                <a:rPr lang="es-ES" i="1">
                                  <a:latin typeface="Cambria Math" panose="02040503050406030204" pitchFamily="18" charset="0"/>
                                  <a:ea typeface="Cambria Math" panose="02040503050406030204" pitchFamily="18" charset="0"/>
                                </a:rPr>
                                <m:t>𝛼</m:t>
                              </m:r>
                            </m:num>
                            <m:den>
                              <m:r>
                                <a:rPr lang="es-ES" b="0" i="1" smtClean="0">
                                  <a:latin typeface="Cambria Math" panose="02040503050406030204" pitchFamily="18" charset="0"/>
                                </a:rPr>
                                <m:t>2</m:t>
                              </m:r>
                            </m:den>
                          </m:f>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𝑍</m:t>
                          </m:r>
                        </m:e>
                        <m:sub>
                          <m:f>
                            <m:fPr>
                              <m:type m:val="skw"/>
                              <m:ctrlPr>
                                <a:rPr lang="es-ES" b="0" i="1" smtClean="0">
                                  <a:latin typeface="Cambria Math" panose="02040503050406030204" pitchFamily="18" charset="0"/>
                                </a:rPr>
                              </m:ctrlPr>
                            </m:fPr>
                            <m:num>
                              <m:r>
                                <a:rPr lang="es-ES" b="0" i="1" smtClean="0">
                                  <a:latin typeface="Cambria Math" panose="02040503050406030204" pitchFamily="18" charset="0"/>
                                </a:rPr>
                                <m:t>0,05</m:t>
                              </m:r>
                            </m:num>
                            <m:den>
                              <m:r>
                                <a:rPr lang="es-ES" b="0" i="1" smtClean="0">
                                  <a:latin typeface="Cambria Math" panose="02040503050406030204" pitchFamily="18" charset="0"/>
                                </a:rPr>
                                <m:t>2</m:t>
                              </m:r>
                            </m:den>
                          </m:f>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𝑍</m:t>
                          </m:r>
                        </m:e>
                        <m:sub>
                          <m:r>
                            <a:rPr lang="es-ES" b="0" i="1" smtClean="0">
                              <a:latin typeface="Cambria Math" panose="02040503050406030204" pitchFamily="18" charset="0"/>
                            </a:rPr>
                            <m:t>0,025</m:t>
                          </m:r>
                        </m:sub>
                      </m:sSub>
                      <m:r>
                        <a:rPr lang="es-ES" b="0" i="1" smtClean="0">
                          <a:latin typeface="Cambria Math" panose="02040503050406030204" pitchFamily="18" charset="0"/>
                        </a:rPr>
                        <m:t>=−1,96</m:t>
                      </m:r>
                    </m:oMath>
                  </m:oMathPara>
                </a14:m>
                <a:endParaRPr lang="es-CL" dirty="0"/>
              </a:p>
            </p:txBody>
          </p:sp>
        </mc:Choice>
        <mc:Fallback xmlns="">
          <p:sp>
            <p:nvSpPr>
              <p:cNvPr id="26" name="CuadroTexto 25">
                <a:extLst>
                  <a:ext uri="{FF2B5EF4-FFF2-40B4-BE49-F238E27FC236}">
                    <a16:creationId xmlns:a16="http://schemas.microsoft.com/office/drawing/2014/main" id="{ADE84AA0-12D8-5D47-B486-E243248D23E4}"/>
                  </a:ext>
                </a:extLst>
              </p:cNvPr>
              <p:cNvSpPr txBox="1">
                <a:spLocks noRot="1" noChangeAspect="1" noMove="1" noResize="1" noEditPoints="1" noAdjustHandles="1" noChangeArrowheads="1" noChangeShapeType="1" noTextEdit="1"/>
              </p:cNvSpPr>
              <p:nvPr/>
            </p:nvSpPr>
            <p:spPr>
              <a:xfrm>
                <a:off x="1894251" y="5568219"/>
                <a:ext cx="3192669" cy="384336"/>
              </a:xfrm>
              <a:prstGeom prst="rect">
                <a:avLst/>
              </a:prstGeom>
              <a:blipFill>
                <a:blip r:embed="rId9"/>
                <a:stretch>
                  <a:fillRect l="-4762" t="-77419" r="-12302" b="-170968"/>
                </a:stretch>
              </a:blipFill>
            </p:spPr>
            <p:txBody>
              <a:bodyPr/>
              <a:lstStyle/>
              <a:p>
                <a:r>
                  <a:rPr lang="es-CL">
                    <a:noFill/>
                  </a:rPr>
                  <a:t> </a:t>
                </a:r>
              </a:p>
            </p:txBody>
          </p:sp>
        </mc:Fallback>
      </mc:AlternateContent>
    </p:spTree>
    <p:extLst>
      <p:ext uri="{BB962C8B-B14F-4D97-AF65-F5344CB8AC3E}">
        <p14:creationId xmlns:p14="http://schemas.microsoft.com/office/powerpoint/2010/main" val="747541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Construcción I.C para la media poblacional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19" name="Rectángulo 18">
            <a:extLst>
              <a:ext uri="{FF2B5EF4-FFF2-40B4-BE49-F238E27FC236}">
                <a16:creationId xmlns:a16="http://schemas.microsoft.com/office/drawing/2014/main" id="{5A0A0991-33C5-F344-BE74-7689DDCB2105}"/>
              </a:ext>
            </a:extLst>
          </p:cNvPr>
          <p:cNvSpPr/>
          <p:nvPr/>
        </p:nvSpPr>
        <p:spPr>
          <a:xfrm>
            <a:off x="1990503" y="1512428"/>
            <a:ext cx="8979353" cy="400110"/>
          </a:xfrm>
          <a:prstGeom prst="rect">
            <a:avLst/>
          </a:prstGeom>
        </p:spPr>
        <p:txBody>
          <a:bodyPr wrap="square">
            <a:spAutoFit/>
          </a:bodyPr>
          <a:lstStyle/>
          <a:p>
            <a:pPr algn="just"/>
            <a:r>
              <a:rPr lang="es-ES" sz="2000" b="1" dirty="0"/>
              <a:t>Desarrollo</a:t>
            </a:r>
            <a:endParaRPr lang="es-ES" sz="2000" dirty="0"/>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20E74C11-218D-9846-8BC6-63BAD6E78576}"/>
                  </a:ext>
                </a:extLst>
              </p:cNvPr>
              <p:cNvSpPr/>
              <p:nvPr/>
            </p:nvSpPr>
            <p:spPr>
              <a:xfrm>
                <a:off x="3813243" y="2115110"/>
                <a:ext cx="4321504" cy="6281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b="1" i="1" smtClean="0">
                              <a:solidFill>
                                <a:schemeClr val="accent6">
                                  <a:lumMod val="50000"/>
                                </a:schemeClr>
                              </a:solidFill>
                              <a:latin typeface="Cambria Math" panose="02040503050406030204" pitchFamily="18" charset="0"/>
                            </a:rPr>
                          </m:ctrlPr>
                        </m:sSubPr>
                        <m:e>
                          <m:r>
                            <a:rPr lang="es-ES" b="1" i="1" smtClean="0">
                              <a:solidFill>
                                <a:schemeClr val="accent6">
                                  <a:lumMod val="50000"/>
                                </a:schemeClr>
                              </a:solidFill>
                              <a:latin typeface="Cambria Math" panose="02040503050406030204" pitchFamily="18" charset="0"/>
                            </a:rPr>
                            <m:t>𝑰𝑪</m:t>
                          </m:r>
                        </m:e>
                        <m:sub>
                          <m:r>
                            <a:rPr lang="es-ES" b="1" i="1" smtClean="0">
                              <a:solidFill>
                                <a:schemeClr val="accent6">
                                  <a:lumMod val="50000"/>
                                </a:schemeClr>
                              </a:solidFill>
                              <a:latin typeface="Cambria Math" panose="02040503050406030204" pitchFamily="18" charset="0"/>
                            </a:rPr>
                            <m:t>𝟗𝟓</m:t>
                          </m:r>
                          <m:r>
                            <a:rPr lang="es-ES" b="1" i="1" smtClean="0">
                              <a:solidFill>
                                <a:schemeClr val="accent6">
                                  <a:lumMod val="50000"/>
                                </a:schemeClr>
                              </a:solidFill>
                              <a:latin typeface="Cambria Math" panose="02040503050406030204" pitchFamily="18" charset="0"/>
                            </a:rPr>
                            <m:t>%</m:t>
                          </m:r>
                        </m:sub>
                      </m:sSub>
                      <m:d>
                        <m:dPr>
                          <m:ctrlPr>
                            <a:rPr lang="es-ES" b="1" i="1" smtClean="0">
                              <a:solidFill>
                                <a:schemeClr val="accent6">
                                  <a:lumMod val="50000"/>
                                </a:schemeClr>
                              </a:solidFill>
                              <a:latin typeface="Cambria Math" panose="02040503050406030204" pitchFamily="18" charset="0"/>
                            </a:rPr>
                          </m:ctrlPr>
                        </m:dPr>
                        <m:e>
                          <m:r>
                            <a:rPr lang="es-ES" b="1" i="1" smtClean="0">
                              <a:solidFill>
                                <a:schemeClr val="accent6">
                                  <a:lumMod val="50000"/>
                                </a:schemeClr>
                              </a:solidFill>
                              <a:latin typeface="Cambria Math" panose="02040503050406030204" pitchFamily="18" charset="0"/>
                              <a:ea typeface="Cambria Math" panose="02040503050406030204" pitchFamily="18" charset="0"/>
                            </a:rPr>
                            <m:t>𝝁</m:t>
                          </m:r>
                        </m:e>
                      </m:d>
                      <m:r>
                        <a:rPr lang="es-ES" b="1" i="1" smtClean="0">
                          <a:solidFill>
                            <a:schemeClr val="accent6">
                              <a:lumMod val="50000"/>
                            </a:schemeClr>
                          </a:solidFill>
                          <a:latin typeface="Cambria Math" panose="02040503050406030204" pitchFamily="18" charset="0"/>
                        </a:rPr>
                        <m:t>=</m:t>
                      </m:r>
                      <m:d>
                        <m:dPr>
                          <m:ctrlPr>
                            <a:rPr lang="es-ES" b="1" i="1">
                              <a:solidFill>
                                <a:schemeClr val="accent6">
                                  <a:lumMod val="50000"/>
                                </a:schemeClr>
                              </a:solidFill>
                              <a:latin typeface="Cambria Math" panose="02040503050406030204" pitchFamily="18" charset="0"/>
                            </a:rPr>
                          </m:ctrlPr>
                        </m:dPr>
                        <m:e>
                          <m:sSub>
                            <m:sSubPr>
                              <m:ctrlPr>
                                <a:rPr lang="es-ES" b="1" i="1">
                                  <a:solidFill>
                                    <a:schemeClr val="accent6">
                                      <a:lumMod val="50000"/>
                                    </a:schemeClr>
                                  </a:solidFill>
                                  <a:latin typeface="Cambria Math" panose="02040503050406030204" pitchFamily="18" charset="0"/>
                                </a:rPr>
                              </m:ctrlPr>
                            </m:sSubPr>
                            <m:e>
                              <m:acc>
                                <m:accPr>
                                  <m:chr m:val="̅"/>
                                  <m:ctrlPr>
                                    <a:rPr lang="es-ES" b="1" i="1">
                                      <a:solidFill>
                                        <a:schemeClr val="accent6">
                                          <a:lumMod val="50000"/>
                                        </a:schemeClr>
                                      </a:solidFill>
                                      <a:latin typeface="Cambria Math" panose="02040503050406030204" pitchFamily="18" charset="0"/>
                                    </a:rPr>
                                  </m:ctrlPr>
                                </m:accPr>
                                <m:e>
                                  <m:r>
                                    <a:rPr lang="es-ES" b="1" i="1">
                                      <a:solidFill>
                                        <a:schemeClr val="accent6">
                                          <a:lumMod val="50000"/>
                                        </a:schemeClr>
                                      </a:solidFill>
                                      <a:latin typeface="Cambria Math" panose="02040503050406030204" pitchFamily="18" charset="0"/>
                                    </a:rPr>
                                    <m:t>𝒙</m:t>
                                  </m:r>
                                </m:e>
                              </m:acc>
                              <m:r>
                                <a:rPr lang="es-ES" b="1" i="1">
                                  <a:solidFill>
                                    <a:schemeClr val="accent6">
                                      <a:lumMod val="50000"/>
                                    </a:schemeClr>
                                  </a:solidFill>
                                  <a:latin typeface="Cambria Math" panose="02040503050406030204" pitchFamily="18" charset="0"/>
                                </a:rPr>
                                <m:t>−</m:t>
                              </m:r>
                              <m:r>
                                <a:rPr lang="es-ES" b="1" i="1">
                                  <a:solidFill>
                                    <a:schemeClr val="accent6">
                                      <a:lumMod val="50000"/>
                                    </a:schemeClr>
                                  </a:solidFill>
                                  <a:latin typeface="Cambria Math" panose="02040503050406030204" pitchFamily="18" charset="0"/>
                                </a:rPr>
                                <m:t>𝒁</m:t>
                              </m:r>
                            </m:e>
                            <m:sub>
                              <m:f>
                                <m:fPr>
                                  <m:type m:val="skw"/>
                                  <m:ctrlPr>
                                    <a:rPr lang="es-ES" b="1" i="1">
                                      <a:solidFill>
                                        <a:schemeClr val="accent6">
                                          <a:lumMod val="50000"/>
                                        </a:schemeClr>
                                      </a:solidFill>
                                      <a:latin typeface="Cambria Math" panose="02040503050406030204" pitchFamily="18" charset="0"/>
                                    </a:rPr>
                                  </m:ctrlPr>
                                </m:fPr>
                                <m:num>
                                  <m:r>
                                    <a:rPr lang="es-ES" b="1" i="1">
                                      <a:solidFill>
                                        <a:schemeClr val="accent6">
                                          <a:lumMod val="50000"/>
                                        </a:schemeClr>
                                      </a:solidFill>
                                      <a:latin typeface="Cambria Math" panose="02040503050406030204" pitchFamily="18" charset="0"/>
                                      <a:ea typeface="Cambria Math" panose="02040503050406030204" pitchFamily="18" charset="0"/>
                                    </a:rPr>
                                    <m:t>𝜶</m:t>
                                  </m:r>
                                </m:num>
                                <m:den>
                                  <m:r>
                                    <a:rPr lang="es-ES" b="1" i="1">
                                      <a:solidFill>
                                        <a:schemeClr val="accent6">
                                          <a:lumMod val="50000"/>
                                        </a:schemeClr>
                                      </a:solidFill>
                                      <a:latin typeface="Cambria Math" panose="02040503050406030204" pitchFamily="18" charset="0"/>
                                    </a:rPr>
                                    <m:t>𝟐</m:t>
                                  </m:r>
                                </m:den>
                              </m:f>
                            </m:sub>
                          </m:sSub>
                          <m:f>
                            <m:fPr>
                              <m:ctrlPr>
                                <a:rPr lang="es-ES" b="1" i="1">
                                  <a:solidFill>
                                    <a:schemeClr val="accent6">
                                      <a:lumMod val="50000"/>
                                    </a:schemeClr>
                                  </a:solidFill>
                                  <a:latin typeface="Cambria Math" panose="02040503050406030204" pitchFamily="18" charset="0"/>
                                </a:rPr>
                              </m:ctrlPr>
                            </m:fPr>
                            <m:num>
                              <m:r>
                                <a:rPr lang="es-ES" b="1" i="1">
                                  <a:solidFill>
                                    <a:schemeClr val="accent6">
                                      <a:lumMod val="50000"/>
                                    </a:schemeClr>
                                  </a:solidFill>
                                  <a:latin typeface="Cambria Math" panose="02040503050406030204" pitchFamily="18" charset="0"/>
                                  <a:ea typeface="Cambria Math" panose="02040503050406030204" pitchFamily="18" charset="0"/>
                                </a:rPr>
                                <m:t>𝝈</m:t>
                              </m:r>
                            </m:num>
                            <m:den>
                              <m:rad>
                                <m:radPr>
                                  <m:degHide m:val="on"/>
                                  <m:ctrlPr>
                                    <a:rPr lang="es-ES" b="1" i="1">
                                      <a:solidFill>
                                        <a:schemeClr val="accent6">
                                          <a:lumMod val="50000"/>
                                        </a:schemeClr>
                                      </a:solidFill>
                                      <a:latin typeface="Cambria Math" panose="02040503050406030204" pitchFamily="18" charset="0"/>
                                    </a:rPr>
                                  </m:ctrlPr>
                                </m:radPr>
                                <m:deg/>
                                <m:e>
                                  <m:r>
                                    <a:rPr lang="es-ES" b="1" i="1">
                                      <a:solidFill>
                                        <a:schemeClr val="accent6">
                                          <a:lumMod val="50000"/>
                                        </a:schemeClr>
                                      </a:solidFill>
                                      <a:latin typeface="Cambria Math" panose="02040503050406030204" pitchFamily="18" charset="0"/>
                                    </a:rPr>
                                    <m:t>𝒏</m:t>
                                  </m:r>
                                </m:e>
                              </m:rad>
                            </m:den>
                          </m:f>
                          <m:r>
                            <a:rPr lang="es-ES" b="1" i="1">
                              <a:solidFill>
                                <a:schemeClr val="accent6">
                                  <a:lumMod val="50000"/>
                                </a:schemeClr>
                              </a:solidFill>
                              <a:latin typeface="Cambria Math" panose="02040503050406030204" pitchFamily="18" charset="0"/>
                            </a:rPr>
                            <m:t> ; </m:t>
                          </m:r>
                          <m:acc>
                            <m:accPr>
                              <m:chr m:val="̅"/>
                              <m:ctrlPr>
                                <a:rPr lang="es-ES" b="1" i="1">
                                  <a:solidFill>
                                    <a:schemeClr val="accent6">
                                      <a:lumMod val="50000"/>
                                    </a:schemeClr>
                                  </a:solidFill>
                                  <a:latin typeface="Cambria Math" panose="02040503050406030204" pitchFamily="18" charset="0"/>
                                </a:rPr>
                              </m:ctrlPr>
                            </m:accPr>
                            <m:e>
                              <m:r>
                                <a:rPr lang="es-ES" b="1" i="1">
                                  <a:solidFill>
                                    <a:schemeClr val="accent6">
                                      <a:lumMod val="50000"/>
                                    </a:schemeClr>
                                  </a:solidFill>
                                  <a:latin typeface="Cambria Math" panose="02040503050406030204" pitchFamily="18" charset="0"/>
                                </a:rPr>
                                <m:t>𝒙</m:t>
                              </m:r>
                            </m:e>
                          </m:acc>
                          <m:r>
                            <a:rPr lang="es-ES" b="1" i="1">
                              <a:solidFill>
                                <a:schemeClr val="accent6">
                                  <a:lumMod val="50000"/>
                                </a:schemeClr>
                              </a:solidFill>
                              <a:latin typeface="Cambria Math" panose="02040503050406030204" pitchFamily="18" charset="0"/>
                            </a:rPr>
                            <m:t>+</m:t>
                          </m:r>
                          <m:sSub>
                            <m:sSubPr>
                              <m:ctrlPr>
                                <a:rPr lang="es-ES" b="1" i="1">
                                  <a:solidFill>
                                    <a:schemeClr val="accent6">
                                      <a:lumMod val="50000"/>
                                    </a:schemeClr>
                                  </a:solidFill>
                                  <a:latin typeface="Cambria Math" panose="02040503050406030204" pitchFamily="18" charset="0"/>
                                </a:rPr>
                              </m:ctrlPr>
                            </m:sSubPr>
                            <m:e>
                              <m:f>
                                <m:fPr>
                                  <m:ctrlPr>
                                    <a:rPr lang="es-ES" b="1" i="1">
                                      <a:solidFill>
                                        <a:schemeClr val="accent6">
                                          <a:lumMod val="50000"/>
                                        </a:schemeClr>
                                      </a:solidFill>
                                      <a:latin typeface="Cambria Math" panose="02040503050406030204" pitchFamily="18" charset="0"/>
                                    </a:rPr>
                                  </m:ctrlPr>
                                </m:fPr>
                                <m:num>
                                  <m:r>
                                    <a:rPr lang="es-ES" b="1" i="1">
                                      <a:solidFill>
                                        <a:schemeClr val="accent6">
                                          <a:lumMod val="50000"/>
                                        </a:schemeClr>
                                      </a:solidFill>
                                      <a:latin typeface="Cambria Math" panose="02040503050406030204" pitchFamily="18" charset="0"/>
                                      <a:ea typeface="Cambria Math" panose="02040503050406030204" pitchFamily="18" charset="0"/>
                                    </a:rPr>
                                    <m:t>𝝈</m:t>
                                  </m:r>
                                </m:num>
                                <m:den>
                                  <m:rad>
                                    <m:radPr>
                                      <m:degHide m:val="on"/>
                                      <m:ctrlPr>
                                        <a:rPr lang="es-ES" b="1" i="1">
                                          <a:solidFill>
                                            <a:schemeClr val="accent6">
                                              <a:lumMod val="50000"/>
                                            </a:schemeClr>
                                          </a:solidFill>
                                          <a:latin typeface="Cambria Math" panose="02040503050406030204" pitchFamily="18" charset="0"/>
                                        </a:rPr>
                                      </m:ctrlPr>
                                    </m:radPr>
                                    <m:deg/>
                                    <m:e>
                                      <m:r>
                                        <a:rPr lang="es-ES" b="1" i="1">
                                          <a:solidFill>
                                            <a:schemeClr val="accent6">
                                              <a:lumMod val="50000"/>
                                            </a:schemeClr>
                                          </a:solidFill>
                                          <a:latin typeface="Cambria Math" panose="02040503050406030204" pitchFamily="18" charset="0"/>
                                        </a:rPr>
                                        <m:t>𝒏</m:t>
                                      </m:r>
                                    </m:e>
                                  </m:rad>
                                </m:den>
                              </m:f>
                              <m:r>
                                <a:rPr lang="es-ES" b="1" i="1">
                                  <a:solidFill>
                                    <a:schemeClr val="accent6">
                                      <a:lumMod val="50000"/>
                                    </a:schemeClr>
                                  </a:solidFill>
                                  <a:latin typeface="Cambria Math" panose="02040503050406030204" pitchFamily="18" charset="0"/>
                                </a:rPr>
                                <m:t>𝒁</m:t>
                              </m:r>
                            </m:e>
                            <m:sub>
                              <m:f>
                                <m:fPr>
                                  <m:type m:val="skw"/>
                                  <m:ctrlPr>
                                    <a:rPr lang="es-ES" b="1" i="1">
                                      <a:solidFill>
                                        <a:schemeClr val="accent6">
                                          <a:lumMod val="50000"/>
                                        </a:schemeClr>
                                      </a:solidFill>
                                      <a:latin typeface="Cambria Math" panose="02040503050406030204" pitchFamily="18" charset="0"/>
                                    </a:rPr>
                                  </m:ctrlPr>
                                </m:fPr>
                                <m:num>
                                  <m:r>
                                    <a:rPr lang="es-ES" b="1" i="1">
                                      <a:solidFill>
                                        <a:schemeClr val="accent6">
                                          <a:lumMod val="50000"/>
                                        </a:schemeClr>
                                      </a:solidFill>
                                      <a:latin typeface="Cambria Math" panose="02040503050406030204" pitchFamily="18" charset="0"/>
                                      <a:ea typeface="Cambria Math" panose="02040503050406030204" pitchFamily="18" charset="0"/>
                                    </a:rPr>
                                    <m:t>𝜶</m:t>
                                  </m:r>
                                </m:num>
                                <m:den>
                                  <m:r>
                                    <a:rPr lang="es-ES" b="1" i="1">
                                      <a:solidFill>
                                        <a:schemeClr val="accent6">
                                          <a:lumMod val="50000"/>
                                        </a:schemeClr>
                                      </a:solidFill>
                                      <a:latin typeface="Cambria Math" panose="02040503050406030204" pitchFamily="18" charset="0"/>
                                    </a:rPr>
                                    <m:t>𝟐</m:t>
                                  </m:r>
                                </m:den>
                              </m:f>
                            </m:sub>
                          </m:sSub>
                        </m:e>
                      </m:d>
                    </m:oMath>
                  </m:oMathPara>
                </a14:m>
                <a:endParaRPr lang="es-CL" dirty="0"/>
              </a:p>
            </p:txBody>
          </p:sp>
        </mc:Choice>
        <mc:Fallback xmlns="">
          <p:sp>
            <p:nvSpPr>
              <p:cNvPr id="3" name="Rectángulo 2">
                <a:extLst>
                  <a:ext uri="{FF2B5EF4-FFF2-40B4-BE49-F238E27FC236}">
                    <a16:creationId xmlns:a16="http://schemas.microsoft.com/office/drawing/2014/main" id="{20E74C11-218D-9846-8BC6-63BAD6E78576}"/>
                  </a:ext>
                </a:extLst>
              </p:cNvPr>
              <p:cNvSpPr>
                <a:spLocks noRot="1" noChangeAspect="1" noMove="1" noResize="1" noEditPoints="1" noAdjustHandles="1" noChangeArrowheads="1" noChangeShapeType="1" noTextEdit="1"/>
              </p:cNvSpPr>
              <p:nvPr/>
            </p:nvSpPr>
            <p:spPr>
              <a:xfrm>
                <a:off x="3813243" y="2115110"/>
                <a:ext cx="4321504" cy="628121"/>
              </a:xfrm>
              <a:prstGeom prst="rect">
                <a:avLst/>
              </a:prstGeom>
              <a:blipFill>
                <a:blip r:embed="rId3"/>
                <a:stretch>
                  <a:fillRect t="-25490" b="-8235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1199B481-72FD-3E46-AE54-7209FB3519F0}"/>
                  </a:ext>
                </a:extLst>
              </p:cNvPr>
              <p:cNvSpPr/>
              <p:nvPr/>
            </p:nvSpPr>
            <p:spPr>
              <a:xfrm>
                <a:off x="3813243" y="3114939"/>
                <a:ext cx="4937442" cy="66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b="1" i="1" smtClean="0">
                              <a:solidFill>
                                <a:schemeClr val="accent6">
                                  <a:lumMod val="50000"/>
                                </a:schemeClr>
                              </a:solidFill>
                              <a:latin typeface="Cambria Math" panose="02040503050406030204" pitchFamily="18" charset="0"/>
                            </a:rPr>
                          </m:ctrlPr>
                        </m:sSubPr>
                        <m:e>
                          <m:r>
                            <a:rPr lang="es-ES" b="1" i="1" smtClean="0">
                              <a:solidFill>
                                <a:schemeClr val="accent6">
                                  <a:lumMod val="50000"/>
                                </a:schemeClr>
                              </a:solidFill>
                              <a:latin typeface="Cambria Math" panose="02040503050406030204" pitchFamily="18" charset="0"/>
                            </a:rPr>
                            <m:t>𝑰𝑪</m:t>
                          </m:r>
                        </m:e>
                        <m:sub>
                          <m:r>
                            <a:rPr lang="es-ES" b="1" i="1" smtClean="0">
                              <a:solidFill>
                                <a:schemeClr val="accent6">
                                  <a:lumMod val="50000"/>
                                </a:schemeClr>
                              </a:solidFill>
                              <a:latin typeface="Cambria Math" panose="02040503050406030204" pitchFamily="18" charset="0"/>
                            </a:rPr>
                            <m:t>𝟗𝟓</m:t>
                          </m:r>
                          <m:r>
                            <a:rPr lang="es-ES" b="1" i="1" smtClean="0">
                              <a:solidFill>
                                <a:schemeClr val="accent6">
                                  <a:lumMod val="50000"/>
                                </a:schemeClr>
                              </a:solidFill>
                              <a:latin typeface="Cambria Math" panose="02040503050406030204" pitchFamily="18" charset="0"/>
                            </a:rPr>
                            <m:t>%</m:t>
                          </m:r>
                        </m:sub>
                      </m:sSub>
                      <m:d>
                        <m:dPr>
                          <m:ctrlPr>
                            <a:rPr lang="es-ES" b="1" i="1" smtClean="0">
                              <a:solidFill>
                                <a:schemeClr val="accent6">
                                  <a:lumMod val="50000"/>
                                </a:schemeClr>
                              </a:solidFill>
                              <a:latin typeface="Cambria Math" panose="02040503050406030204" pitchFamily="18" charset="0"/>
                            </a:rPr>
                          </m:ctrlPr>
                        </m:dPr>
                        <m:e>
                          <m:r>
                            <a:rPr lang="es-ES" b="1" i="1" smtClean="0">
                              <a:solidFill>
                                <a:schemeClr val="accent6">
                                  <a:lumMod val="50000"/>
                                </a:schemeClr>
                              </a:solidFill>
                              <a:latin typeface="Cambria Math" panose="02040503050406030204" pitchFamily="18" charset="0"/>
                              <a:ea typeface="Cambria Math" panose="02040503050406030204" pitchFamily="18" charset="0"/>
                            </a:rPr>
                            <m:t>𝝁</m:t>
                          </m:r>
                        </m:e>
                      </m:d>
                      <m:r>
                        <a:rPr lang="es-ES" b="1" i="1" smtClean="0">
                          <a:solidFill>
                            <a:schemeClr val="accent6">
                              <a:lumMod val="50000"/>
                            </a:schemeClr>
                          </a:solidFill>
                          <a:latin typeface="Cambria Math" panose="02040503050406030204" pitchFamily="18" charset="0"/>
                        </a:rPr>
                        <m:t>=</m:t>
                      </m:r>
                      <m:d>
                        <m:dPr>
                          <m:ctrlPr>
                            <a:rPr lang="es-ES" b="1" i="1">
                              <a:solidFill>
                                <a:schemeClr val="accent6">
                                  <a:lumMod val="50000"/>
                                </a:schemeClr>
                              </a:solidFill>
                              <a:latin typeface="Cambria Math" panose="02040503050406030204" pitchFamily="18" charset="0"/>
                            </a:rPr>
                          </m:ctrlPr>
                        </m:dPr>
                        <m:e>
                          <m:r>
                            <a:rPr lang="es-ES" b="1" i="1" smtClean="0">
                              <a:solidFill>
                                <a:schemeClr val="accent6">
                                  <a:lumMod val="50000"/>
                                </a:schemeClr>
                              </a:solidFill>
                              <a:latin typeface="Cambria Math" panose="02040503050406030204" pitchFamily="18" charset="0"/>
                            </a:rPr>
                            <m:t>𝟖𝟖</m:t>
                          </m:r>
                          <m:r>
                            <a:rPr lang="es-ES" b="1" i="1" smtClean="0">
                              <a:solidFill>
                                <a:schemeClr val="accent6">
                                  <a:lumMod val="50000"/>
                                </a:schemeClr>
                              </a:solidFill>
                              <a:latin typeface="Cambria Math" panose="02040503050406030204" pitchFamily="18" charset="0"/>
                            </a:rPr>
                            <m:t>−</m:t>
                          </m:r>
                          <m:r>
                            <a:rPr lang="es-ES" b="1" i="1" smtClean="0">
                              <a:solidFill>
                                <a:schemeClr val="accent6">
                                  <a:lumMod val="50000"/>
                                </a:schemeClr>
                              </a:solidFill>
                              <a:latin typeface="Cambria Math" panose="02040503050406030204" pitchFamily="18" charset="0"/>
                            </a:rPr>
                            <m:t>𝟏</m:t>
                          </m:r>
                          <m:r>
                            <a:rPr lang="es-ES" b="1" i="1" smtClean="0">
                              <a:solidFill>
                                <a:schemeClr val="accent6">
                                  <a:lumMod val="50000"/>
                                </a:schemeClr>
                              </a:solidFill>
                              <a:latin typeface="Cambria Math" panose="02040503050406030204" pitchFamily="18" charset="0"/>
                            </a:rPr>
                            <m:t>,</m:t>
                          </m:r>
                          <m:r>
                            <a:rPr lang="es-ES" b="1" i="1" smtClean="0">
                              <a:solidFill>
                                <a:schemeClr val="accent6">
                                  <a:lumMod val="50000"/>
                                </a:schemeClr>
                              </a:solidFill>
                              <a:latin typeface="Cambria Math" panose="02040503050406030204" pitchFamily="18" charset="0"/>
                            </a:rPr>
                            <m:t>𝟗𝟔</m:t>
                          </m:r>
                          <m:f>
                            <m:fPr>
                              <m:ctrlPr>
                                <a:rPr lang="es-ES" b="1" i="1">
                                  <a:solidFill>
                                    <a:schemeClr val="accent6">
                                      <a:lumMod val="50000"/>
                                    </a:schemeClr>
                                  </a:solidFill>
                                  <a:latin typeface="Cambria Math" panose="02040503050406030204" pitchFamily="18" charset="0"/>
                                </a:rPr>
                              </m:ctrlPr>
                            </m:fPr>
                            <m:num>
                              <m:r>
                                <a:rPr lang="es-ES" b="1" i="1" smtClean="0">
                                  <a:solidFill>
                                    <a:schemeClr val="accent6">
                                      <a:lumMod val="50000"/>
                                    </a:schemeClr>
                                  </a:solidFill>
                                  <a:latin typeface="Cambria Math" panose="02040503050406030204" pitchFamily="18" charset="0"/>
                                  <a:ea typeface="Cambria Math" panose="02040503050406030204" pitchFamily="18" charset="0"/>
                                </a:rPr>
                                <m:t>𝟔</m:t>
                              </m:r>
                            </m:num>
                            <m:den>
                              <m:rad>
                                <m:radPr>
                                  <m:degHide m:val="on"/>
                                  <m:ctrlPr>
                                    <a:rPr lang="es-ES" b="1" i="1">
                                      <a:solidFill>
                                        <a:schemeClr val="accent6">
                                          <a:lumMod val="50000"/>
                                        </a:schemeClr>
                                      </a:solidFill>
                                      <a:latin typeface="Cambria Math" panose="02040503050406030204" pitchFamily="18" charset="0"/>
                                    </a:rPr>
                                  </m:ctrlPr>
                                </m:radPr>
                                <m:deg/>
                                <m:e>
                                  <m:r>
                                    <a:rPr lang="es-ES" b="1" i="1" smtClean="0">
                                      <a:solidFill>
                                        <a:schemeClr val="accent6">
                                          <a:lumMod val="50000"/>
                                        </a:schemeClr>
                                      </a:solidFill>
                                      <a:latin typeface="Cambria Math" panose="02040503050406030204" pitchFamily="18" charset="0"/>
                                    </a:rPr>
                                    <m:t>𝟐𝟓</m:t>
                                  </m:r>
                                </m:e>
                              </m:rad>
                            </m:den>
                          </m:f>
                          <m:r>
                            <a:rPr lang="es-ES" b="1" i="1">
                              <a:solidFill>
                                <a:schemeClr val="accent6">
                                  <a:lumMod val="50000"/>
                                </a:schemeClr>
                              </a:solidFill>
                              <a:latin typeface="Cambria Math" panose="02040503050406030204" pitchFamily="18" charset="0"/>
                            </a:rPr>
                            <m:t> ;</m:t>
                          </m:r>
                          <m:r>
                            <a:rPr lang="es-ES" b="1" i="1">
                              <a:solidFill>
                                <a:schemeClr val="accent6">
                                  <a:lumMod val="50000"/>
                                </a:schemeClr>
                              </a:solidFill>
                              <a:latin typeface="Cambria Math" panose="02040503050406030204" pitchFamily="18" charset="0"/>
                            </a:rPr>
                            <m:t>𝟖𝟖</m:t>
                          </m:r>
                          <m:r>
                            <a:rPr lang="es-ES" b="1" i="1" smtClean="0">
                              <a:solidFill>
                                <a:schemeClr val="accent6">
                                  <a:lumMod val="50000"/>
                                </a:schemeClr>
                              </a:solidFill>
                              <a:latin typeface="Cambria Math" panose="02040503050406030204" pitchFamily="18" charset="0"/>
                            </a:rPr>
                            <m:t>+</m:t>
                          </m:r>
                          <m:r>
                            <a:rPr lang="es-ES" b="1" i="1">
                              <a:solidFill>
                                <a:schemeClr val="accent6">
                                  <a:lumMod val="50000"/>
                                </a:schemeClr>
                              </a:solidFill>
                              <a:latin typeface="Cambria Math" panose="02040503050406030204" pitchFamily="18" charset="0"/>
                            </a:rPr>
                            <m:t>𝟏</m:t>
                          </m:r>
                          <m:r>
                            <a:rPr lang="es-ES" b="1" i="1" smtClean="0">
                              <a:solidFill>
                                <a:schemeClr val="accent6">
                                  <a:lumMod val="50000"/>
                                </a:schemeClr>
                              </a:solidFill>
                              <a:latin typeface="Cambria Math" panose="02040503050406030204" pitchFamily="18" charset="0"/>
                            </a:rPr>
                            <m:t>,</m:t>
                          </m:r>
                          <m:r>
                            <a:rPr lang="es-ES" b="1" i="1">
                              <a:solidFill>
                                <a:schemeClr val="accent6">
                                  <a:lumMod val="50000"/>
                                </a:schemeClr>
                              </a:solidFill>
                              <a:latin typeface="Cambria Math" panose="02040503050406030204" pitchFamily="18" charset="0"/>
                            </a:rPr>
                            <m:t>𝟗𝟔</m:t>
                          </m:r>
                          <m:f>
                            <m:fPr>
                              <m:ctrlPr>
                                <a:rPr lang="es-ES" b="1" i="1">
                                  <a:solidFill>
                                    <a:schemeClr val="accent6">
                                      <a:lumMod val="50000"/>
                                    </a:schemeClr>
                                  </a:solidFill>
                                  <a:latin typeface="Cambria Math" panose="02040503050406030204" pitchFamily="18" charset="0"/>
                                </a:rPr>
                              </m:ctrlPr>
                            </m:fPr>
                            <m:num>
                              <m:r>
                                <a:rPr lang="es-ES" b="1" i="1">
                                  <a:solidFill>
                                    <a:schemeClr val="accent6">
                                      <a:lumMod val="50000"/>
                                    </a:schemeClr>
                                  </a:solidFill>
                                  <a:latin typeface="Cambria Math" panose="02040503050406030204" pitchFamily="18" charset="0"/>
                                  <a:ea typeface="Cambria Math" panose="02040503050406030204" pitchFamily="18" charset="0"/>
                                </a:rPr>
                                <m:t>𝟔</m:t>
                              </m:r>
                            </m:num>
                            <m:den>
                              <m:rad>
                                <m:radPr>
                                  <m:degHide m:val="on"/>
                                  <m:ctrlPr>
                                    <a:rPr lang="es-ES" b="1" i="1">
                                      <a:solidFill>
                                        <a:schemeClr val="accent6">
                                          <a:lumMod val="50000"/>
                                        </a:schemeClr>
                                      </a:solidFill>
                                      <a:latin typeface="Cambria Math" panose="02040503050406030204" pitchFamily="18" charset="0"/>
                                    </a:rPr>
                                  </m:ctrlPr>
                                </m:radPr>
                                <m:deg/>
                                <m:e>
                                  <m:r>
                                    <a:rPr lang="es-ES" b="1" i="1">
                                      <a:solidFill>
                                        <a:schemeClr val="accent6">
                                          <a:lumMod val="50000"/>
                                        </a:schemeClr>
                                      </a:solidFill>
                                      <a:latin typeface="Cambria Math" panose="02040503050406030204" pitchFamily="18" charset="0"/>
                                    </a:rPr>
                                    <m:t>𝟐𝟓</m:t>
                                  </m:r>
                                </m:e>
                              </m:rad>
                            </m:den>
                          </m:f>
                        </m:e>
                      </m:d>
                    </m:oMath>
                  </m:oMathPara>
                </a14:m>
                <a:endParaRPr lang="es-CL" dirty="0"/>
              </a:p>
            </p:txBody>
          </p:sp>
        </mc:Choice>
        <mc:Fallback xmlns="">
          <p:sp>
            <p:nvSpPr>
              <p:cNvPr id="16" name="Rectángulo 15">
                <a:extLst>
                  <a:ext uri="{FF2B5EF4-FFF2-40B4-BE49-F238E27FC236}">
                    <a16:creationId xmlns:a16="http://schemas.microsoft.com/office/drawing/2014/main" id="{1199B481-72FD-3E46-AE54-7209FB3519F0}"/>
                  </a:ext>
                </a:extLst>
              </p:cNvPr>
              <p:cNvSpPr>
                <a:spLocks noRot="1" noChangeAspect="1" noMove="1" noResize="1" noEditPoints="1" noAdjustHandles="1" noChangeArrowheads="1" noChangeShapeType="1" noTextEdit="1"/>
              </p:cNvSpPr>
              <p:nvPr/>
            </p:nvSpPr>
            <p:spPr>
              <a:xfrm>
                <a:off x="3813243" y="3114939"/>
                <a:ext cx="4937442" cy="664606"/>
              </a:xfrm>
              <a:prstGeom prst="rect">
                <a:avLst/>
              </a:prstGeom>
              <a:blipFill>
                <a:blip r:embed="rId4"/>
                <a:stretch>
                  <a:fillRect b="-188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7" name="Rectángulo 16">
                <a:extLst>
                  <a:ext uri="{FF2B5EF4-FFF2-40B4-BE49-F238E27FC236}">
                    <a16:creationId xmlns:a16="http://schemas.microsoft.com/office/drawing/2014/main" id="{C44F529A-C8EC-F249-82ED-1F82856995C4}"/>
                  </a:ext>
                </a:extLst>
              </p:cNvPr>
              <p:cNvSpPr/>
              <p:nvPr/>
            </p:nvSpPr>
            <p:spPr>
              <a:xfrm>
                <a:off x="3813243" y="4059370"/>
                <a:ext cx="42066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b="1" i="1" smtClean="0">
                              <a:solidFill>
                                <a:schemeClr val="accent6">
                                  <a:lumMod val="50000"/>
                                </a:schemeClr>
                              </a:solidFill>
                              <a:latin typeface="Cambria Math" panose="02040503050406030204" pitchFamily="18" charset="0"/>
                            </a:rPr>
                          </m:ctrlPr>
                        </m:sSubPr>
                        <m:e>
                          <m:r>
                            <a:rPr lang="es-ES" b="1" i="1" smtClean="0">
                              <a:solidFill>
                                <a:schemeClr val="accent6">
                                  <a:lumMod val="50000"/>
                                </a:schemeClr>
                              </a:solidFill>
                              <a:latin typeface="Cambria Math" panose="02040503050406030204" pitchFamily="18" charset="0"/>
                            </a:rPr>
                            <m:t>𝑰𝑪</m:t>
                          </m:r>
                        </m:e>
                        <m:sub>
                          <m:r>
                            <a:rPr lang="es-ES" b="1" i="1" smtClean="0">
                              <a:solidFill>
                                <a:schemeClr val="accent6">
                                  <a:lumMod val="50000"/>
                                </a:schemeClr>
                              </a:solidFill>
                              <a:latin typeface="Cambria Math" panose="02040503050406030204" pitchFamily="18" charset="0"/>
                            </a:rPr>
                            <m:t>𝟗𝟓</m:t>
                          </m:r>
                          <m:r>
                            <a:rPr lang="es-ES" b="1" i="1" smtClean="0">
                              <a:solidFill>
                                <a:schemeClr val="accent6">
                                  <a:lumMod val="50000"/>
                                </a:schemeClr>
                              </a:solidFill>
                              <a:latin typeface="Cambria Math" panose="02040503050406030204" pitchFamily="18" charset="0"/>
                            </a:rPr>
                            <m:t>%</m:t>
                          </m:r>
                        </m:sub>
                      </m:sSub>
                      <m:d>
                        <m:dPr>
                          <m:ctrlPr>
                            <a:rPr lang="es-ES" b="1" i="1" smtClean="0">
                              <a:solidFill>
                                <a:schemeClr val="accent6">
                                  <a:lumMod val="50000"/>
                                </a:schemeClr>
                              </a:solidFill>
                              <a:latin typeface="Cambria Math" panose="02040503050406030204" pitchFamily="18" charset="0"/>
                            </a:rPr>
                          </m:ctrlPr>
                        </m:dPr>
                        <m:e>
                          <m:r>
                            <a:rPr lang="es-ES" b="1" i="1" smtClean="0">
                              <a:solidFill>
                                <a:schemeClr val="accent6">
                                  <a:lumMod val="50000"/>
                                </a:schemeClr>
                              </a:solidFill>
                              <a:latin typeface="Cambria Math" panose="02040503050406030204" pitchFamily="18" charset="0"/>
                              <a:ea typeface="Cambria Math" panose="02040503050406030204" pitchFamily="18" charset="0"/>
                            </a:rPr>
                            <m:t>𝝁</m:t>
                          </m:r>
                        </m:e>
                      </m:d>
                      <m:r>
                        <a:rPr lang="es-ES" b="1" i="1" smtClean="0">
                          <a:solidFill>
                            <a:schemeClr val="accent6">
                              <a:lumMod val="50000"/>
                            </a:schemeClr>
                          </a:solidFill>
                          <a:latin typeface="Cambria Math" panose="02040503050406030204" pitchFamily="18" charset="0"/>
                        </a:rPr>
                        <m:t>=</m:t>
                      </m:r>
                      <m:d>
                        <m:dPr>
                          <m:ctrlPr>
                            <a:rPr lang="es-ES" b="1" i="1">
                              <a:solidFill>
                                <a:schemeClr val="accent6">
                                  <a:lumMod val="50000"/>
                                </a:schemeClr>
                              </a:solidFill>
                              <a:latin typeface="Cambria Math" panose="02040503050406030204" pitchFamily="18" charset="0"/>
                            </a:rPr>
                          </m:ctrlPr>
                        </m:dPr>
                        <m:e>
                          <m:r>
                            <a:rPr lang="es-ES" b="1" i="1" smtClean="0">
                              <a:solidFill>
                                <a:schemeClr val="accent6">
                                  <a:lumMod val="50000"/>
                                </a:schemeClr>
                              </a:solidFill>
                              <a:latin typeface="Cambria Math" panose="02040503050406030204" pitchFamily="18" charset="0"/>
                            </a:rPr>
                            <m:t>𝟖𝟖</m:t>
                          </m:r>
                          <m:r>
                            <a:rPr lang="es-ES" b="1" i="1" smtClean="0">
                              <a:solidFill>
                                <a:schemeClr val="accent6">
                                  <a:lumMod val="50000"/>
                                </a:schemeClr>
                              </a:solidFill>
                              <a:latin typeface="Cambria Math" panose="02040503050406030204" pitchFamily="18" charset="0"/>
                            </a:rPr>
                            <m:t>−</m:t>
                          </m:r>
                          <m:r>
                            <a:rPr lang="es-ES" b="1" i="1" smtClean="0">
                              <a:solidFill>
                                <a:schemeClr val="accent6">
                                  <a:lumMod val="50000"/>
                                </a:schemeClr>
                              </a:solidFill>
                              <a:latin typeface="Cambria Math" panose="02040503050406030204" pitchFamily="18" charset="0"/>
                            </a:rPr>
                            <m:t>𝟐</m:t>
                          </m:r>
                          <m:r>
                            <a:rPr lang="es-ES" b="1" i="1" smtClean="0">
                              <a:solidFill>
                                <a:schemeClr val="accent6">
                                  <a:lumMod val="50000"/>
                                </a:schemeClr>
                              </a:solidFill>
                              <a:latin typeface="Cambria Math" panose="02040503050406030204" pitchFamily="18" charset="0"/>
                            </a:rPr>
                            <m:t>,</m:t>
                          </m:r>
                          <m:r>
                            <a:rPr lang="es-ES" b="1" i="1" smtClean="0">
                              <a:solidFill>
                                <a:schemeClr val="accent6">
                                  <a:lumMod val="50000"/>
                                </a:schemeClr>
                              </a:solidFill>
                              <a:latin typeface="Cambria Math" panose="02040503050406030204" pitchFamily="18" charset="0"/>
                            </a:rPr>
                            <m:t>𝟑𝟓𝟐</m:t>
                          </m:r>
                          <m:r>
                            <a:rPr lang="es-ES" b="1" i="1">
                              <a:solidFill>
                                <a:schemeClr val="accent6">
                                  <a:lumMod val="50000"/>
                                </a:schemeClr>
                              </a:solidFill>
                              <a:latin typeface="Cambria Math" panose="02040503050406030204" pitchFamily="18" charset="0"/>
                            </a:rPr>
                            <m:t> ;</m:t>
                          </m:r>
                          <m:r>
                            <a:rPr lang="es-ES" b="1" i="1">
                              <a:solidFill>
                                <a:schemeClr val="accent6">
                                  <a:lumMod val="50000"/>
                                </a:schemeClr>
                              </a:solidFill>
                              <a:latin typeface="Cambria Math" panose="02040503050406030204" pitchFamily="18" charset="0"/>
                            </a:rPr>
                            <m:t>𝟖𝟖</m:t>
                          </m:r>
                          <m:r>
                            <a:rPr lang="es-ES" b="1" i="1" smtClean="0">
                              <a:solidFill>
                                <a:schemeClr val="accent6">
                                  <a:lumMod val="50000"/>
                                </a:schemeClr>
                              </a:solidFill>
                              <a:latin typeface="Cambria Math" panose="02040503050406030204" pitchFamily="18" charset="0"/>
                            </a:rPr>
                            <m:t>+</m:t>
                          </m:r>
                          <m:r>
                            <a:rPr lang="es-ES" b="1" i="1" smtClean="0">
                              <a:solidFill>
                                <a:schemeClr val="accent6">
                                  <a:lumMod val="50000"/>
                                </a:schemeClr>
                              </a:solidFill>
                              <a:latin typeface="Cambria Math" panose="02040503050406030204" pitchFamily="18" charset="0"/>
                            </a:rPr>
                            <m:t>𝟐</m:t>
                          </m:r>
                          <m:r>
                            <a:rPr lang="es-ES" b="1" i="1" smtClean="0">
                              <a:solidFill>
                                <a:schemeClr val="accent6">
                                  <a:lumMod val="50000"/>
                                </a:schemeClr>
                              </a:solidFill>
                              <a:latin typeface="Cambria Math" panose="02040503050406030204" pitchFamily="18" charset="0"/>
                            </a:rPr>
                            <m:t>,</m:t>
                          </m:r>
                          <m:r>
                            <a:rPr lang="es-ES" b="1" i="1" smtClean="0">
                              <a:solidFill>
                                <a:schemeClr val="accent6">
                                  <a:lumMod val="50000"/>
                                </a:schemeClr>
                              </a:solidFill>
                              <a:latin typeface="Cambria Math" panose="02040503050406030204" pitchFamily="18" charset="0"/>
                            </a:rPr>
                            <m:t>𝟑𝟓𝟐</m:t>
                          </m:r>
                        </m:e>
                      </m:d>
                    </m:oMath>
                  </m:oMathPara>
                </a14:m>
                <a:endParaRPr lang="es-CL" dirty="0"/>
              </a:p>
            </p:txBody>
          </p:sp>
        </mc:Choice>
        <mc:Fallback xmlns="">
          <p:sp>
            <p:nvSpPr>
              <p:cNvPr id="17" name="Rectángulo 16">
                <a:extLst>
                  <a:ext uri="{FF2B5EF4-FFF2-40B4-BE49-F238E27FC236}">
                    <a16:creationId xmlns:a16="http://schemas.microsoft.com/office/drawing/2014/main" id="{C44F529A-C8EC-F249-82ED-1F82856995C4}"/>
                  </a:ext>
                </a:extLst>
              </p:cNvPr>
              <p:cNvSpPr>
                <a:spLocks noRot="1" noChangeAspect="1" noMove="1" noResize="1" noEditPoints="1" noAdjustHandles="1" noChangeArrowheads="1" noChangeShapeType="1" noTextEdit="1"/>
              </p:cNvSpPr>
              <p:nvPr/>
            </p:nvSpPr>
            <p:spPr>
              <a:xfrm>
                <a:off x="3813243" y="4059370"/>
                <a:ext cx="4206601" cy="369332"/>
              </a:xfrm>
              <a:prstGeom prst="rect">
                <a:avLst/>
              </a:prstGeom>
              <a:blipFill>
                <a:blip r:embed="rId5"/>
                <a:stretch>
                  <a:fillRect b="-1666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8" name="Rectángulo 17">
                <a:extLst>
                  <a:ext uri="{FF2B5EF4-FFF2-40B4-BE49-F238E27FC236}">
                    <a16:creationId xmlns:a16="http://schemas.microsoft.com/office/drawing/2014/main" id="{287F82DE-B6EF-2241-A936-EB5D0118EB2D}"/>
                  </a:ext>
                </a:extLst>
              </p:cNvPr>
              <p:cNvSpPr/>
              <p:nvPr/>
            </p:nvSpPr>
            <p:spPr>
              <a:xfrm>
                <a:off x="3813242" y="4708527"/>
                <a:ext cx="3379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b="1" i="1" smtClean="0">
                              <a:solidFill>
                                <a:schemeClr val="accent6">
                                  <a:lumMod val="50000"/>
                                </a:schemeClr>
                              </a:solidFill>
                              <a:latin typeface="Cambria Math" panose="02040503050406030204" pitchFamily="18" charset="0"/>
                            </a:rPr>
                          </m:ctrlPr>
                        </m:sSubPr>
                        <m:e>
                          <m:r>
                            <a:rPr lang="es-ES" b="1" i="1" smtClean="0">
                              <a:solidFill>
                                <a:schemeClr val="accent6">
                                  <a:lumMod val="50000"/>
                                </a:schemeClr>
                              </a:solidFill>
                              <a:latin typeface="Cambria Math" panose="02040503050406030204" pitchFamily="18" charset="0"/>
                            </a:rPr>
                            <m:t>𝑰𝑪</m:t>
                          </m:r>
                        </m:e>
                        <m:sub>
                          <m:r>
                            <a:rPr lang="es-ES" b="1" i="1" smtClean="0">
                              <a:solidFill>
                                <a:schemeClr val="accent6">
                                  <a:lumMod val="50000"/>
                                </a:schemeClr>
                              </a:solidFill>
                              <a:latin typeface="Cambria Math" panose="02040503050406030204" pitchFamily="18" charset="0"/>
                            </a:rPr>
                            <m:t>𝟗𝟓</m:t>
                          </m:r>
                          <m:r>
                            <a:rPr lang="es-ES" b="1" i="1" smtClean="0">
                              <a:solidFill>
                                <a:schemeClr val="accent6">
                                  <a:lumMod val="50000"/>
                                </a:schemeClr>
                              </a:solidFill>
                              <a:latin typeface="Cambria Math" panose="02040503050406030204" pitchFamily="18" charset="0"/>
                            </a:rPr>
                            <m:t>%</m:t>
                          </m:r>
                        </m:sub>
                      </m:sSub>
                      <m:d>
                        <m:dPr>
                          <m:ctrlPr>
                            <a:rPr lang="es-ES" b="1" i="1" smtClean="0">
                              <a:solidFill>
                                <a:schemeClr val="accent6">
                                  <a:lumMod val="50000"/>
                                </a:schemeClr>
                              </a:solidFill>
                              <a:latin typeface="Cambria Math" panose="02040503050406030204" pitchFamily="18" charset="0"/>
                            </a:rPr>
                          </m:ctrlPr>
                        </m:dPr>
                        <m:e>
                          <m:r>
                            <a:rPr lang="es-ES" b="1" i="1" smtClean="0">
                              <a:solidFill>
                                <a:schemeClr val="accent6">
                                  <a:lumMod val="50000"/>
                                </a:schemeClr>
                              </a:solidFill>
                              <a:latin typeface="Cambria Math" panose="02040503050406030204" pitchFamily="18" charset="0"/>
                              <a:ea typeface="Cambria Math" panose="02040503050406030204" pitchFamily="18" charset="0"/>
                            </a:rPr>
                            <m:t>𝝁</m:t>
                          </m:r>
                        </m:e>
                      </m:d>
                      <m:r>
                        <a:rPr lang="es-ES" b="1" i="1" smtClean="0">
                          <a:solidFill>
                            <a:schemeClr val="accent6">
                              <a:lumMod val="50000"/>
                            </a:schemeClr>
                          </a:solidFill>
                          <a:latin typeface="Cambria Math" panose="02040503050406030204" pitchFamily="18" charset="0"/>
                        </a:rPr>
                        <m:t>=</m:t>
                      </m:r>
                      <m:d>
                        <m:dPr>
                          <m:ctrlPr>
                            <a:rPr lang="es-ES" b="1" i="1">
                              <a:solidFill>
                                <a:schemeClr val="accent6">
                                  <a:lumMod val="50000"/>
                                </a:schemeClr>
                              </a:solidFill>
                              <a:latin typeface="Cambria Math" panose="02040503050406030204" pitchFamily="18" charset="0"/>
                            </a:rPr>
                          </m:ctrlPr>
                        </m:dPr>
                        <m:e>
                          <m:r>
                            <a:rPr lang="es-ES" b="1" i="1" smtClean="0">
                              <a:solidFill>
                                <a:schemeClr val="accent6">
                                  <a:lumMod val="50000"/>
                                </a:schemeClr>
                              </a:solidFill>
                              <a:latin typeface="Cambria Math" panose="02040503050406030204" pitchFamily="18" charset="0"/>
                            </a:rPr>
                            <m:t>𝟖𝟓</m:t>
                          </m:r>
                          <m:r>
                            <a:rPr lang="es-ES" b="1" i="1" smtClean="0">
                              <a:solidFill>
                                <a:schemeClr val="accent6">
                                  <a:lumMod val="50000"/>
                                </a:schemeClr>
                              </a:solidFill>
                              <a:latin typeface="Cambria Math" panose="02040503050406030204" pitchFamily="18" charset="0"/>
                            </a:rPr>
                            <m:t>,</m:t>
                          </m:r>
                          <m:r>
                            <a:rPr lang="es-ES" b="1" i="1" smtClean="0">
                              <a:solidFill>
                                <a:schemeClr val="accent6">
                                  <a:lumMod val="50000"/>
                                </a:schemeClr>
                              </a:solidFill>
                              <a:latin typeface="Cambria Math" panose="02040503050406030204" pitchFamily="18" charset="0"/>
                            </a:rPr>
                            <m:t>𝟔𝟒𝟖</m:t>
                          </m:r>
                          <m:r>
                            <a:rPr lang="es-ES" b="1" i="1" smtClean="0">
                              <a:solidFill>
                                <a:schemeClr val="accent6">
                                  <a:lumMod val="50000"/>
                                </a:schemeClr>
                              </a:solidFill>
                              <a:latin typeface="Cambria Math" panose="02040503050406030204" pitchFamily="18" charset="0"/>
                            </a:rPr>
                            <m:t> ;</m:t>
                          </m:r>
                          <m:r>
                            <a:rPr lang="es-ES" b="1" i="1" smtClean="0">
                              <a:solidFill>
                                <a:schemeClr val="accent6">
                                  <a:lumMod val="50000"/>
                                </a:schemeClr>
                              </a:solidFill>
                              <a:latin typeface="Cambria Math" panose="02040503050406030204" pitchFamily="18" charset="0"/>
                            </a:rPr>
                            <m:t>𝟗𝟔</m:t>
                          </m:r>
                          <m:r>
                            <a:rPr lang="es-ES" b="1" i="1" smtClean="0">
                              <a:solidFill>
                                <a:schemeClr val="accent6">
                                  <a:lumMod val="50000"/>
                                </a:schemeClr>
                              </a:solidFill>
                              <a:latin typeface="Cambria Math" panose="02040503050406030204" pitchFamily="18" charset="0"/>
                            </a:rPr>
                            <m:t>,</m:t>
                          </m:r>
                          <m:r>
                            <a:rPr lang="es-ES" b="1" i="1" smtClean="0">
                              <a:solidFill>
                                <a:schemeClr val="accent6">
                                  <a:lumMod val="50000"/>
                                </a:schemeClr>
                              </a:solidFill>
                              <a:latin typeface="Cambria Math" panose="02040503050406030204" pitchFamily="18" charset="0"/>
                            </a:rPr>
                            <m:t>𝟑𝟓𝟐</m:t>
                          </m:r>
                        </m:e>
                      </m:d>
                    </m:oMath>
                  </m:oMathPara>
                </a14:m>
                <a:endParaRPr lang="es-CL" dirty="0"/>
              </a:p>
            </p:txBody>
          </p:sp>
        </mc:Choice>
        <mc:Fallback xmlns="">
          <p:sp>
            <p:nvSpPr>
              <p:cNvPr id="18" name="Rectángulo 17">
                <a:extLst>
                  <a:ext uri="{FF2B5EF4-FFF2-40B4-BE49-F238E27FC236}">
                    <a16:creationId xmlns:a16="http://schemas.microsoft.com/office/drawing/2014/main" id="{287F82DE-B6EF-2241-A936-EB5D0118EB2D}"/>
                  </a:ext>
                </a:extLst>
              </p:cNvPr>
              <p:cNvSpPr>
                <a:spLocks noRot="1" noChangeAspect="1" noMove="1" noResize="1" noEditPoints="1" noAdjustHandles="1" noChangeArrowheads="1" noChangeShapeType="1" noTextEdit="1"/>
              </p:cNvSpPr>
              <p:nvPr/>
            </p:nvSpPr>
            <p:spPr>
              <a:xfrm>
                <a:off x="3813242" y="4708527"/>
                <a:ext cx="3379451" cy="369332"/>
              </a:xfrm>
              <a:prstGeom prst="rect">
                <a:avLst/>
              </a:prstGeom>
              <a:blipFill>
                <a:blip r:embed="rId6"/>
                <a:stretch>
                  <a:fillRect b="-16667"/>
                </a:stretch>
              </a:blipFill>
            </p:spPr>
            <p:txBody>
              <a:bodyPr/>
              <a:lstStyle/>
              <a:p>
                <a:r>
                  <a:rPr lang="es-CL">
                    <a:noFill/>
                  </a:rPr>
                  <a:t> </a:t>
                </a:r>
              </a:p>
            </p:txBody>
          </p:sp>
        </mc:Fallback>
      </mc:AlternateContent>
      <p:sp>
        <p:nvSpPr>
          <p:cNvPr id="5" name="Rectángulo 4">
            <a:extLst>
              <a:ext uri="{FF2B5EF4-FFF2-40B4-BE49-F238E27FC236}">
                <a16:creationId xmlns:a16="http://schemas.microsoft.com/office/drawing/2014/main" id="{2D2BEEE6-5A0A-5448-A11B-CCA43FBE62B6}"/>
              </a:ext>
            </a:extLst>
          </p:cNvPr>
          <p:cNvSpPr/>
          <p:nvPr/>
        </p:nvSpPr>
        <p:spPr>
          <a:xfrm>
            <a:off x="2038747" y="5683675"/>
            <a:ext cx="9152418" cy="369332"/>
          </a:xfrm>
          <a:prstGeom prst="rect">
            <a:avLst/>
          </a:prstGeom>
        </p:spPr>
        <p:txBody>
          <a:bodyPr wrap="square">
            <a:spAutoFit/>
          </a:bodyPr>
          <a:lstStyle/>
          <a:p>
            <a:pPr algn="just"/>
            <a:r>
              <a:rPr lang="es-CL" dirty="0"/>
              <a:t>Se estima que la verdadera velocidad media en la calle está </a:t>
            </a:r>
            <a:r>
              <a:rPr lang="es-CL"/>
              <a:t>entre 85,6 </a:t>
            </a:r>
            <a:r>
              <a:rPr lang="es-CL" dirty="0"/>
              <a:t>km/hora </a:t>
            </a:r>
            <a:r>
              <a:rPr lang="es-CL"/>
              <a:t>y 96,4 </a:t>
            </a:r>
            <a:r>
              <a:rPr lang="es-CL" dirty="0"/>
              <a:t>km/hora.</a:t>
            </a:r>
          </a:p>
        </p:txBody>
      </p:sp>
    </p:spTree>
    <p:extLst>
      <p:ext uri="{BB962C8B-B14F-4D97-AF65-F5344CB8AC3E}">
        <p14:creationId xmlns:p14="http://schemas.microsoft.com/office/powerpoint/2010/main" val="2239926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Construcción I.C para la media poblacional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15" name="Rectángulo 14">
            <a:extLst>
              <a:ext uri="{FF2B5EF4-FFF2-40B4-BE49-F238E27FC236}">
                <a16:creationId xmlns:a16="http://schemas.microsoft.com/office/drawing/2014/main" id="{3E08C5C1-60A3-2B42-9411-840ECDBAC872}"/>
              </a:ext>
            </a:extLst>
          </p:cNvPr>
          <p:cNvSpPr/>
          <p:nvPr/>
        </p:nvSpPr>
        <p:spPr>
          <a:xfrm>
            <a:off x="1896255" y="1449631"/>
            <a:ext cx="8979353" cy="400110"/>
          </a:xfrm>
          <a:prstGeom prst="rect">
            <a:avLst/>
          </a:prstGeom>
        </p:spPr>
        <p:txBody>
          <a:bodyPr wrap="square">
            <a:spAutoFit/>
          </a:bodyPr>
          <a:lstStyle/>
          <a:p>
            <a:pPr algn="just"/>
            <a:r>
              <a:rPr lang="es-ES" sz="2000" b="1" dirty="0"/>
              <a:t>Ejercicio</a:t>
            </a:r>
            <a:endParaRPr lang="es-ES" sz="2000" dirty="0"/>
          </a:p>
        </p:txBody>
      </p:sp>
      <p:sp>
        <p:nvSpPr>
          <p:cNvPr id="6" name="Rectángulo 5">
            <a:extLst>
              <a:ext uri="{FF2B5EF4-FFF2-40B4-BE49-F238E27FC236}">
                <a16:creationId xmlns:a16="http://schemas.microsoft.com/office/drawing/2014/main" id="{FEEE988B-01EC-BC49-8253-0666CE01D628}"/>
              </a:ext>
            </a:extLst>
          </p:cNvPr>
          <p:cNvSpPr/>
          <p:nvPr/>
        </p:nvSpPr>
        <p:spPr>
          <a:xfrm>
            <a:off x="1896255" y="2009591"/>
            <a:ext cx="9294910" cy="1631216"/>
          </a:xfrm>
          <a:prstGeom prst="rect">
            <a:avLst/>
          </a:prstGeom>
        </p:spPr>
        <p:txBody>
          <a:bodyPr wrap="square">
            <a:spAutoFit/>
          </a:bodyPr>
          <a:lstStyle/>
          <a:p>
            <a:pPr algn="just"/>
            <a:r>
              <a:rPr lang="es-CL" sz="2000" dirty="0"/>
              <a:t>Un corredor de la Bolsa de Valores y tiene curiosidad acerca de la cantidad de tiempo que existe entre la colocación de una orden de venta y su ejecución. Hizo un muestreo de 45 órdenes y encontró que el tiempo medio para la ejecución fue </a:t>
            </a:r>
            <a:r>
              <a:rPr lang="es-CL" sz="2000"/>
              <a:t>de 24,3 minutos, </a:t>
            </a:r>
            <a:r>
              <a:rPr lang="es-CL" sz="2000" dirty="0"/>
              <a:t>con una desviación estándar </a:t>
            </a:r>
            <a:r>
              <a:rPr lang="es-CL" sz="2000"/>
              <a:t>de 3,2 </a:t>
            </a:r>
            <a:r>
              <a:rPr lang="es-CL" sz="2000" dirty="0"/>
              <a:t>minutos. Ayude al corredor en la construcción de un intervalo de confianza de 95% para el tiempo medio para la ejecución de una orden.</a:t>
            </a:r>
          </a:p>
        </p:txBody>
      </p:sp>
    </p:spTree>
    <p:extLst>
      <p:ext uri="{BB962C8B-B14F-4D97-AF65-F5344CB8AC3E}">
        <p14:creationId xmlns:p14="http://schemas.microsoft.com/office/powerpoint/2010/main" val="2100431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Construcción I.C para la media poblacional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15" name="Rectángulo 14">
            <a:extLst>
              <a:ext uri="{FF2B5EF4-FFF2-40B4-BE49-F238E27FC236}">
                <a16:creationId xmlns:a16="http://schemas.microsoft.com/office/drawing/2014/main" id="{3E08C5C1-60A3-2B42-9411-840ECDBAC872}"/>
              </a:ext>
            </a:extLst>
          </p:cNvPr>
          <p:cNvSpPr/>
          <p:nvPr/>
        </p:nvSpPr>
        <p:spPr>
          <a:xfrm>
            <a:off x="1896255" y="1449631"/>
            <a:ext cx="8979353" cy="400110"/>
          </a:xfrm>
          <a:prstGeom prst="rect">
            <a:avLst/>
          </a:prstGeom>
        </p:spPr>
        <p:txBody>
          <a:bodyPr wrap="square">
            <a:spAutoFit/>
          </a:bodyPr>
          <a:lstStyle/>
          <a:p>
            <a:pPr algn="just"/>
            <a:r>
              <a:rPr lang="es-ES" sz="2000" b="1" dirty="0"/>
              <a:t>Desarrollo</a:t>
            </a:r>
            <a:endParaRPr lang="es-ES" sz="2000" dirty="0"/>
          </a:p>
        </p:txBody>
      </p:sp>
      <p:pic>
        <p:nvPicPr>
          <p:cNvPr id="8" name="Imagen 7" descr="Texto, Carta&#10;&#10;Descripción generada automáticamente">
            <a:extLst>
              <a:ext uri="{FF2B5EF4-FFF2-40B4-BE49-F238E27FC236}">
                <a16:creationId xmlns:a16="http://schemas.microsoft.com/office/drawing/2014/main" id="{C0AE2A32-5AFE-414D-AA10-9F930EDF714D}"/>
              </a:ext>
            </a:extLst>
          </p:cNvPr>
          <p:cNvPicPr>
            <a:picLocks noChangeAspect="1"/>
          </p:cNvPicPr>
          <p:nvPr/>
        </p:nvPicPr>
        <p:blipFill>
          <a:blip r:embed="rId3"/>
          <a:stretch>
            <a:fillRect/>
          </a:stretch>
        </p:blipFill>
        <p:spPr>
          <a:xfrm>
            <a:off x="5212807" y="2330358"/>
            <a:ext cx="5978358" cy="3424313"/>
          </a:xfrm>
          <a:prstGeom prst="rect">
            <a:avLst/>
          </a:prstGeom>
        </p:spPr>
      </p:pic>
      <p:sp>
        <p:nvSpPr>
          <p:cNvPr id="10" name="Rectángulo 9">
            <a:extLst>
              <a:ext uri="{FF2B5EF4-FFF2-40B4-BE49-F238E27FC236}">
                <a16:creationId xmlns:a16="http://schemas.microsoft.com/office/drawing/2014/main" id="{4D1F3C60-00BD-1E4C-AF19-A5827550CF24}"/>
              </a:ext>
            </a:extLst>
          </p:cNvPr>
          <p:cNvSpPr/>
          <p:nvPr/>
        </p:nvSpPr>
        <p:spPr>
          <a:xfrm>
            <a:off x="1896254" y="2366374"/>
            <a:ext cx="1231957" cy="400110"/>
          </a:xfrm>
          <a:prstGeom prst="rect">
            <a:avLst/>
          </a:prstGeom>
        </p:spPr>
        <p:txBody>
          <a:bodyPr wrap="square">
            <a:spAutoFit/>
          </a:bodyPr>
          <a:lstStyle/>
          <a:p>
            <a:pPr algn="just"/>
            <a:r>
              <a:rPr lang="es-ES" sz="2000" b="1" dirty="0"/>
              <a:t>Datos:</a:t>
            </a:r>
            <a:endParaRPr lang="es-ES" sz="2000" dirty="0"/>
          </a:p>
        </p:txBody>
      </p: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55760EC4-E595-9943-911C-7DDFD89917C4}"/>
                  </a:ext>
                </a:extLst>
              </p:cNvPr>
              <p:cNvSpPr/>
              <p:nvPr/>
            </p:nvSpPr>
            <p:spPr>
              <a:xfrm>
                <a:off x="1896254" y="2866187"/>
                <a:ext cx="2808093" cy="400110"/>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acc>
                        <m:accPr>
                          <m:chr m:val="̅"/>
                          <m:ctrlPr>
                            <a:rPr lang="es-ES" sz="2000" i="1" smtClean="0">
                              <a:latin typeface="Cambria Math" panose="02040503050406030204" pitchFamily="18" charset="0"/>
                            </a:rPr>
                          </m:ctrlPr>
                        </m:accPr>
                        <m:e>
                          <m:r>
                            <a:rPr lang="es-ES" sz="2000" b="0" i="1" smtClean="0">
                              <a:latin typeface="Cambria Math" panose="02040503050406030204" pitchFamily="18" charset="0"/>
                            </a:rPr>
                            <m:t>𝑥</m:t>
                          </m:r>
                        </m:e>
                      </m:acc>
                      <m:r>
                        <a:rPr lang="es-ES" sz="2000" b="0" i="1" smtClean="0">
                          <a:latin typeface="Cambria Math" panose="02040503050406030204" pitchFamily="18" charset="0"/>
                        </a:rPr>
                        <m:t>=24,3 </m:t>
                      </m:r>
                      <m:r>
                        <a:rPr lang="es-ES" sz="2000" b="0" i="1" smtClean="0">
                          <a:latin typeface="Cambria Math" panose="02040503050406030204" pitchFamily="18" charset="0"/>
                        </a:rPr>
                        <m:t>𝑚𝑖𝑛𝑢𝑡𝑜𝑠</m:t>
                      </m:r>
                    </m:oMath>
                  </m:oMathPara>
                </a14:m>
                <a:endParaRPr lang="es-ES" sz="2000" dirty="0"/>
              </a:p>
            </p:txBody>
          </p:sp>
        </mc:Choice>
        <mc:Fallback xmlns="">
          <p:sp>
            <p:nvSpPr>
              <p:cNvPr id="11" name="Rectángulo 10">
                <a:extLst>
                  <a:ext uri="{FF2B5EF4-FFF2-40B4-BE49-F238E27FC236}">
                    <a16:creationId xmlns:a16="http://schemas.microsoft.com/office/drawing/2014/main" id="{55760EC4-E595-9943-911C-7DDFD89917C4}"/>
                  </a:ext>
                </a:extLst>
              </p:cNvPr>
              <p:cNvSpPr>
                <a:spLocks noRot="1" noChangeAspect="1" noMove="1" noResize="1" noEditPoints="1" noAdjustHandles="1" noChangeArrowheads="1" noChangeShapeType="1" noTextEdit="1"/>
              </p:cNvSpPr>
              <p:nvPr/>
            </p:nvSpPr>
            <p:spPr>
              <a:xfrm>
                <a:off x="1896254" y="2866187"/>
                <a:ext cx="2808093" cy="400110"/>
              </a:xfrm>
              <a:prstGeom prst="rect">
                <a:avLst/>
              </a:prstGeom>
              <a:blipFill>
                <a:blip r:embed="rId4"/>
                <a:stretch>
                  <a:fillRect b="-18182"/>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0D817FBC-21ED-1A45-9296-9A6AD5D3ADBB}"/>
                  </a:ext>
                </a:extLst>
              </p:cNvPr>
              <p:cNvSpPr/>
              <p:nvPr/>
            </p:nvSpPr>
            <p:spPr>
              <a:xfrm>
                <a:off x="1896254" y="3268026"/>
                <a:ext cx="2808093" cy="400110"/>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r>
                        <a:rPr lang="es-ES" sz="2000" b="0" i="1" smtClean="0">
                          <a:latin typeface="Cambria Math" panose="02040503050406030204" pitchFamily="18" charset="0"/>
                        </a:rPr>
                        <m:t>𝑆</m:t>
                      </m:r>
                      <m:r>
                        <a:rPr lang="es-ES" sz="2000" b="0" i="1" smtClean="0">
                          <a:latin typeface="Cambria Math" panose="02040503050406030204" pitchFamily="18" charset="0"/>
                        </a:rPr>
                        <m:t>=3,2 </m:t>
                      </m:r>
                      <m:r>
                        <a:rPr lang="es-ES" sz="2000" b="0" i="1" smtClean="0">
                          <a:latin typeface="Cambria Math" panose="02040503050406030204" pitchFamily="18" charset="0"/>
                        </a:rPr>
                        <m:t>𝑚𝑖𝑛𝑢𝑡𝑜𝑠</m:t>
                      </m:r>
                    </m:oMath>
                  </m:oMathPara>
                </a14:m>
                <a:endParaRPr lang="es-ES" sz="2000" dirty="0"/>
              </a:p>
            </p:txBody>
          </p:sp>
        </mc:Choice>
        <mc:Fallback xmlns="">
          <p:sp>
            <p:nvSpPr>
              <p:cNvPr id="12" name="Rectángulo 11">
                <a:extLst>
                  <a:ext uri="{FF2B5EF4-FFF2-40B4-BE49-F238E27FC236}">
                    <a16:creationId xmlns:a16="http://schemas.microsoft.com/office/drawing/2014/main" id="{0D817FBC-21ED-1A45-9296-9A6AD5D3ADBB}"/>
                  </a:ext>
                </a:extLst>
              </p:cNvPr>
              <p:cNvSpPr>
                <a:spLocks noRot="1" noChangeAspect="1" noMove="1" noResize="1" noEditPoints="1" noAdjustHandles="1" noChangeArrowheads="1" noChangeShapeType="1" noTextEdit="1"/>
              </p:cNvSpPr>
              <p:nvPr/>
            </p:nvSpPr>
            <p:spPr>
              <a:xfrm>
                <a:off x="1896254" y="3268026"/>
                <a:ext cx="2808093" cy="400110"/>
              </a:xfrm>
              <a:prstGeom prst="rect">
                <a:avLst/>
              </a:prstGeom>
              <a:blipFill>
                <a:blip r:embed="rId5"/>
                <a:stretch>
                  <a:fillRect b="-1875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8B9FCA6A-9FDE-FF4A-AF70-8CA69685B6E8}"/>
                  </a:ext>
                </a:extLst>
              </p:cNvPr>
              <p:cNvSpPr/>
              <p:nvPr/>
            </p:nvSpPr>
            <p:spPr>
              <a:xfrm>
                <a:off x="1896253" y="3691407"/>
                <a:ext cx="2808093" cy="400110"/>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r>
                        <a:rPr lang="es-ES" sz="2000" b="0" i="1" smtClean="0">
                          <a:latin typeface="Cambria Math" panose="02040503050406030204" pitchFamily="18" charset="0"/>
                        </a:rPr>
                        <m:t>𝑛</m:t>
                      </m:r>
                      <m:r>
                        <a:rPr lang="es-ES" sz="2000" b="0" i="1" smtClean="0">
                          <a:latin typeface="Cambria Math" panose="02040503050406030204" pitchFamily="18" charset="0"/>
                        </a:rPr>
                        <m:t>=45 </m:t>
                      </m:r>
                      <m:r>
                        <a:rPr lang="es-ES" sz="2000" b="0" i="1" smtClean="0">
                          <a:latin typeface="Cambria Math" panose="02040503050406030204" pitchFamily="18" charset="0"/>
                        </a:rPr>
                        <m:t>𝑜𝑟𝑑𝑒𝑛𝑒𝑠</m:t>
                      </m:r>
                    </m:oMath>
                  </m:oMathPara>
                </a14:m>
                <a:endParaRPr lang="es-ES" sz="2000" dirty="0"/>
              </a:p>
            </p:txBody>
          </p:sp>
        </mc:Choice>
        <mc:Fallback xmlns="">
          <p:sp>
            <p:nvSpPr>
              <p:cNvPr id="13" name="Rectángulo 12">
                <a:extLst>
                  <a:ext uri="{FF2B5EF4-FFF2-40B4-BE49-F238E27FC236}">
                    <a16:creationId xmlns:a16="http://schemas.microsoft.com/office/drawing/2014/main" id="{8B9FCA6A-9FDE-FF4A-AF70-8CA69685B6E8}"/>
                  </a:ext>
                </a:extLst>
              </p:cNvPr>
              <p:cNvSpPr>
                <a:spLocks noRot="1" noChangeAspect="1" noMove="1" noResize="1" noEditPoints="1" noAdjustHandles="1" noChangeArrowheads="1" noChangeShapeType="1" noTextEdit="1"/>
              </p:cNvSpPr>
              <p:nvPr/>
            </p:nvSpPr>
            <p:spPr>
              <a:xfrm>
                <a:off x="1896253" y="3691407"/>
                <a:ext cx="2808093" cy="400110"/>
              </a:xfrm>
              <a:prstGeom prst="rect">
                <a:avLst/>
              </a:prstGeom>
              <a:blipFill>
                <a:blip r:embed="rId6"/>
                <a:stretch>
                  <a:fillRect b="-15152"/>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1FFDBB18-2455-B043-96CE-F1B73CDA0D40}"/>
                  </a:ext>
                </a:extLst>
              </p:cNvPr>
              <p:cNvSpPr/>
              <p:nvPr/>
            </p:nvSpPr>
            <p:spPr>
              <a:xfrm>
                <a:off x="1896252" y="4191220"/>
                <a:ext cx="2808093" cy="519373"/>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𝑍</m:t>
                          </m:r>
                        </m:e>
                        <m:sub>
                          <m:f>
                            <m:fPr>
                              <m:type m:val="skw"/>
                              <m:ctrlPr>
                                <a:rPr lang="es-ES" sz="2000" b="0" i="1" smtClean="0">
                                  <a:latin typeface="Cambria Math" panose="02040503050406030204" pitchFamily="18" charset="0"/>
                                </a:rPr>
                              </m:ctrlPr>
                            </m:fPr>
                            <m:num>
                              <m:r>
                                <a:rPr lang="es-ES" sz="2000" b="0" i="1" smtClean="0">
                                  <a:latin typeface="Cambria Math" panose="02040503050406030204" pitchFamily="18" charset="0"/>
                                </a:rPr>
                                <m:t>0,05</m:t>
                              </m:r>
                            </m:num>
                            <m:den>
                              <m:r>
                                <a:rPr lang="es-ES" sz="2000" b="0" i="1" smtClean="0">
                                  <a:latin typeface="Cambria Math" panose="02040503050406030204" pitchFamily="18" charset="0"/>
                                </a:rPr>
                                <m:t>2</m:t>
                              </m:r>
                            </m:den>
                          </m:f>
                        </m:sub>
                      </m:sSub>
                      <m:r>
                        <a:rPr lang="es-ES" sz="2000" b="0" i="1" smtClean="0">
                          <a:latin typeface="Cambria Math" panose="02040503050406030204" pitchFamily="18" charset="0"/>
                        </a:rPr>
                        <m:t>=−1,96</m:t>
                      </m:r>
                    </m:oMath>
                  </m:oMathPara>
                </a14:m>
                <a:endParaRPr lang="es-ES" sz="2000" dirty="0"/>
              </a:p>
            </p:txBody>
          </p:sp>
        </mc:Choice>
        <mc:Fallback xmlns="">
          <p:sp>
            <p:nvSpPr>
              <p:cNvPr id="14" name="Rectángulo 13">
                <a:extLst>
                  <a:ext uri="{FF2B5EF4-FFF2-40B4-BE49-F238E27FC236}">
                    <a16:creationId xmlns:a16="http://schemas.microsoft.com/office/drawing/2014/main" id="{1FFDBB18-2455-B043-96CE-F1B73CDA0D40}"/>
                  </a:ext>
                </a:extLst>
              </p:cNvPr>
              <p:cNvSpPr>
                <a:spLocks noRot="1" noChangeAspect="1" noMove="1" noResize="1" noEditPoints="1" noAdjustHandles="1" noChangeArrowheads="1" noChangeShapeType="1" noTextEdit="1"/>
              </p:cNvSpPr>
              <p:nvPr/>
            </p:nvSpPr>
            <p:spPr>
              <a:xfrm>
                <a:off x="1896252" y="4191220"/>
                <a:ext cx="2808093" cy="519373"/>
              </a:xfrm>
              <a:prstGeom prst="rect">
                <a:avLst/>
              </a:prstGeom>
              <a:blipFill>
                <a:blip r:embed="rId7"/>
                <a:stretch>
                  <a:fillRect t="-59524" b="-12619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EFE96048-B67A-DB40-B3CE-106160537D5B}"/>
                  </a:ext>
                </a:extLst>
              </p:cNvPr>
              <p:cNvSpPr/>
              <p:nvPr/>
            </p:nvSpPr>
            <p:spPr>
              <a:xfrm>
                <a:off x="1896251" y="4754317"/>
                <a:ext cx="3012633" cy="338554"/>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r>
                        <a:rPr lang="es-ES" sz="1600" b="0" i="1" smtClean="0">
                          <a:latin typeface="Cambria Math" panose="02040503050406030204" pitchFamily="18" charset="0"/>
                        </a:rPr>
                        <m:t>𝐷𝑖𝑠𝑡𝑟</m:t>
                      </m:r>
                      <m:r>
                        <a:rPr lang="es-ES" sz="1600" b="0" i="1" smtClean="0">
                          <a:latin typeface="Cambria Math" panose="02040503050406030204" pitchFamily="18" charset="0"/>
                        </a:rPr>
                        <m:t>.</m:t>
                      </m:r>
                      <m:r>
                        <a:rPr lang="es-ES" sz="1600" b="0" i="1" smtClean="0">
                          <a:latin typeface="Cambria Math" panose="02040503050406030204" pitchFamily="18" charset="0"/>
                        </a:rPr>
                        <m:t>𝑁𝑜𝑟𝑚</m:t>
                      </m:r>
                      <m:r>
                        <a:rPr lang="es-ES" sz="1600" b="0" i="1" smtClean="0">
                          <a:latin typeface="Cambria Math" panose="02040503050406030204" pitchFamily="18" charset="0"/>
                        </a:rPr>
                        <m:t>.</m:t>
                      </m:r>
                      <m:r>
                        <a:rPr lang="es-ES" sz="1600" b="0" i="1" smtClean="0">
                          <a:latin typeface="Cambria Math" panose="02040503050406030204" pitchFamily="18" charset="0"/>
                        </a:rPr>
                        <m:t>𝐸𝑠𝑡𝑎𝑛𝑑</m:t>
                      </m:r>
                      <m:r>
                        <a:rPr lang="es-ES" sz="1600" b="0" i="1" smtClean="0">
                          <a:latin typeface="Cambria Math" panose="02040503050406030204" pitchFamily="18" charset="0"/>
                        </a:rPr>
                        <m:t>.</m:t>
                      </m:r>
                      <m:r>
                        <a:rPr lang="es-ES" sz="1600" b="0" i="1" smtClean="0">
                          <a:latin typeface="Cambria Math" panose="02040503050406030204" pitchFamily="18" charset="0"/>
                        </a:rPr>
                        <m:t>𝑖𝑛𝑣</m:t>
                      </m:r>
                      <m:d>
                        <m:dPr>
                          <m:ctrlPr>
                            <a:rPr lang="es-ES" sz="1600" b="0" i="1" smtClean="0">
                              <a:latin typeface="Cambria Math" panose="02040503050406030204" pitchFamily="18" charset="0"/>
                            </a:rPr>
                          </m:ctrlPr>
                        </m:dPr>
                        <m:e>
                          <m:r>
                            <a:rPr lang="es-ES" sz="1600" b="0" i="1" smtClean="0">
                              <a:latin typeface="Cambria Math" panose="02040503050406030204" pitchFamily="18" charset="0"/>
                            </a:rPr>
                            <m:t>0,025</m:t>
                          </m:r>
                        </m:e>
                      </m:d>
                    </m:oMath>
                  </m:oMathPara>
                </a14:m>
                <a:endParaRPr lang="es-ES" sz="1600" dirty="0"/>
              </a:p>
            </p:txBody>
          </p:sp>
        </mc:Choice>
        <mc:Fallback xmlns="">
          <p:sp>
            <p:nvSpPr>
              <p:cNvPr id="16" name="Rectángulo 15">
                <a:extLst>
                  <a:ext uri="{FF2B5EF4-FFF2-40B4-BE49-F238E27FC236}">
                    <a16:creationId xmlns:a16="http://schemas.microsoft.com/office/drawing/2014/main" id="{EFE96048-B67A-DB40-B3CE-106160537D5B}"/>
                  </a:ext>
                </a:extLst>
              </p:cNvPr>
              <p:cNvSpPr>
                <a:spLocks noRot="1" noChangeAspect="1" noMove="1" noResize="1" noEditPoints="1" noAdjustHandles="1" noChangeArrowheads="1" noChangeShapeType="1" noTextEdit="1"/>
              </p:cNvSpPr>
              <p:nvPr/>
            </p:nvSpPr>
            <p:spPr>
              <a:xfrm>
                <a:off x="1896251" y="4754317"/>
                <a:ext cx="3012633" cy="338554"/>
              </a:xfrm>
              <a:prstGeom prst="rect">
                <a:avLst/>
              </a:prstGeom>
              <a:blipFill>
                <a:blip r:embed="rId8"/>
                <a:stretch>
                  <a:fillRect/>
                </a:stretch>
              </a:blipFill>
            </p:spPr>
            <p:txBody>
              <a:bodyPr/>
              <a:lstStyle/>
              <a:p>
                <a:r>
                  <a:rPr lang="es-CL">
                    <a:noFill/>
                  </a:rPr>
                  <a:t> </a:t>
                </a:r>
              </a:p>
            </p:txBody>
          </p:sp>
        </mc:Fallback>
      </mc:AlternateContent>
    </p:spTree>
    <p:extLst>
      <p:ext uri="{BB962C8B-B14F-4D97-AF65-F5344CB8AC3E}">
        <p14:creationId xmlns:p14="http://schemas.microsoft.com/office/powerpoint/2010/main" val="1336987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Construcción I.C para la media poblacional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E11CF38F-4FB1-EB46-BE0B-D6EF6C873779}"/>
                  </a:ext>
                </a:extLst>
              </p:cNvPr>
              <p:cNvSpPr/>
              <p:nvPr/>
            </p:nvSpPr>
            <p:spPr>
              <a:xfrm>
                <a:off x="2211812" y="1439334"/>
                <a:ext cx="8738726" cy="707886"/>
              </a:xfrm>
              <a:prstGeom prst="rect">
                <a:avLst/>
              </a:prstGeom>
            </p:spPr>
            <p:txBody>
              <a:bodyPr wrap="square">
                <a:spAutoFit/>
              </a:bodyPr>
              <a:lstStyle/>
              <a:p>
                <a:pPr algn="just"/>
                <a:r>
                  <a:rPr lang="es-CL" sz="2000" dirty="0"/>
                  <a:t>Cuando </a:t>
                </a:r>
                <a:r>
                  <a:rPr lang="es-CL" sz="2000" b="1" dirty="0"/>
                  <a:t>no se conoce el valor de </a:t>
                </a:r>
                <a:r>
                  <a:rPr lang="es-CL" sz="2000" dirty="0"/>
                  <a:t> </a:t>
                </a:r>
                <a14:m>
                  <m:oMath xmlns:m="http://schemas.openxmlformats.org/officeDocument/2006/math">
                    <m:r>
                      <a:rPr lang="es-CL" sz="2000" b="1" i="1" smtClean="0">
                        <a:solidFill>
                          <a:srgbClr val="FF0000"/>
                        </a:solidFill>
                        <a:latin typeface="Cambria Math" panose="02040503050406030204" pitchFamily="18" charset="0"/>
                        <a:ea typeface="Cambria Math" panose="02040503050406030204" pitchFamily="18" charset="0"/>
                      </a:rPr>
                      <m:t>𝝈</m:t>
                    </m:r>
                    <m:r>
                      <a:rPr lang="es-ES" sz="2000" b="0" i="1" smtClean="0">
                        <a:latin typeface="Cambria Math" panose="02040503050406030204" pitchFamily="18" charset="0"/>
                        <a:ea typeface="Cambria Math" panose="02040503050406030204" pitchFamily="18" charset="0"/>
                      </a:rPr>
                      <m:t> </m:t>
                    </m:r>
                  </m:oMath>
                </a14:m>
                <a:r>
                  <a:rPr lang="es-CL" sz="2000" dirty="0"/>
                  <a:t>y </a:t>
                </a:r>
                <a14:m>
                  <m:oMath xmlns:m="http://schemas.openxmlformats.org/officeDocument/2006/math">
                    <m:r>
                      <a:rPr lang="es-ES" sz="2000" b="0" i="1" smtClean="0">
                        <a:latin typeface="Cambria Math" panose="02040503050406030204" pitchFamily="18" charset="0"/>
                      </a:rPr>
                      <m:t>𝑛</m:t>
                    </m:r>
                    <m:r>
                      <a:rPr lang="es-ES" sz="2000" b="0" i="1" smtClean="0">
                        <a:latin typeface="Cambria Math" panose="02040503050406030204" pitchFamily="18" charset="0"/>
                        <a:ea typeface="Cambria Math" panose="02040503050406030204" pitchFamily="18" charset="0"/>
                      </a:rPr>
                      <m:t>&lt;30</m:t>
                    </m:r>
                  </m:oMath>
                </a14:m>
                <a:r>
                  <a:rPr lang="es-CL" sz="2000" dirty="0"/>
                  <a:t>, entonces el I.C. para la media muestral es:</a:t>
                </a:r>
              </a:p>
            </p:txBody>
          </p:sp>
        </mc:Choice>
        <mc:Fallback xmlns="">
          <p:sp>
            <p:nvSpPr>
              <p:cNvPr id="12" name="Rectángulo 11">
                <a:extLst>
                  <a:ext uri="{FF2B5EF4-FFF2-40B4-BE49-F238E27FC236}">
                    <a16:creationId xmlns:a16="http://schemas.microsoft.com/office/drawing/2014/main" id="{E11CF38F-4FB1-EB46-BE0B-D6EF6C873779}"/>
                  </a:ext>
                </a:extLst>
              </p:cNvPr>
              <p:cNvSpPr>
                <a:spLocks noRot="1" noChangeAspect="1" noMove="1" noResize="1" noEditPoints="1" noAdjustHandles="1" noChangeArrowheads="1" noChangeShapeType="1" noTextEdit="1"/>
              </p:cNvSpPr>
              <p:nvPr/>
            </p:nvSpPr>
            <p:spPr>
              <a:xfrm>
                <a:off x="2211812" y="1439334"/>
                <a:ext cx="8738726" cy="707886"/>
              </a:xfrm>
              <a:prstGeom prst="rect">
                <a:avLst/>
              </a:prstGeom>
              <a:blipFill>
                <a:blip r:embed="rId3"/>
                <a:stretch>
                  <a:fillRect l="-871" t="-5357" r="-726" b="-16071"/>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9" name="Rectángulo 8">
                <a:extLst>
                  <a:ext uri="{FF2B5EF4-FFF2-40B4-BE49-F238E27FC236}">
                    <a16:creationId xmlns:a16="http://schemas.microsoft.com/office/drawing/2014/main" id="{97D6417D-D405-6341-B92F-F6967B7D7E75}"/>
                  </a:ext>
                </a:extLst>
              </p:cNvPr>
              <p:cNvSpPr/>
              <p:nvPr/>
            </p:nvSpPr>
            <p:spPr>
              <a:xfrm>
                <a:off x="4302193" y="2250924"/>
                <a:ext cx="4798588" cy="1091646"/>
              </a:xfrm>
              <a:prstGeom prst="rect">
                <a:avLst/>
              </a:prstGeom>
              <a:solidFill>
                <a:schemeClr val="bg1"/>
              </a:solidFill>
            </p:spPr>
            <p:txBody>
              <a:bodyPr wrap="square">
                <a:spAutoFit/>
              </a:bodyPr>
              <a:lstStyle/>
              <a:p>
                <a:pPr algn="just"/>
                <a:endParaRPr lang="es-ES" sz="2000" b="1" i="1" dirty="0">
                  <a:solidFill>
                    <a:schemeClr val="accent6">
                      <a:lumMod val="50000"/>
                    </a:schemeClr>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d>
                        <m:dPr>
                          <m:ctrlPr>
                            <a:rPr lang="es-ES" sz="2000" b="1" i="1" smtClean="0">
                              <a:solidFill>
                                <a:schemeClr val="accent6">
                                  <a:lumMod val="50000"/>
                                </a:schemeClr>
                              </a:solidFill>
                              <a:latin typeface="Cambria Math" panose="02040503050406030204" pitchFamily="18" charset="0"/>
                            </a:rPr>
                          </m:ctrlPr>
                        </m:dPr>
                        <m:e>
                          <m:sSub>
                            <m:sSubPr>
                              <m:ctrlPr>
                                <a:rPr lang="es-ES" sz="2000" b="1" i="1">
                                  <a:solidFill>
                                    <a:schemeClr val="accent6">
                                      <a:lumMod val="50000"/>
                                    </a:schemeClr>
                                  </a:solidFill>
                                  <a:latin typeface="Cambria Math" panose="02040503050406030204" pitchFamily="18" charset="0"/>
                                </a:rPr>
                              </m:ctrlPr>
                            </m:sSubPr>
                            <m:e>
                              <m:acc>
                                <m:accPr>
                                  <m:chr m:val="̅"/>
                                  <m:ctrlPr>
                                    <a:rPr lang="es-ES" sz="2000" b="1" i="1">
                                      <a:solidFill>
                                        <a:schemeClr val="accent6">
                                          <a:lumMod val="50000"/>
                                        </a:schemeClr>
                                      </a:solidFill>
                                      <a:latin typeface="Cambria Math" panose="02040503050406030204" pitchFamily="18" charset="0"/>
                                    </a:rPr>
                                  </m:ctrlPr>
                                </m:accPr>
                                <m:e>
                                  <m:r>
                                    <a:rPr lang="es-ES" sz="2000" b="1" i="1">
                                      <a:solidFill>
                                        <a:schemeClr val="accent6">
                                          <a:lumMod val="50000"/>
                                        </a:schemeClr>
                                      </a:solidFill>
                                      <a:latin typeface="Cambria Math" panose="02040503050406030204" pitchFamily="18" charset="0"/>
                                    </a:rPr>
                                    <m:t>𝒙</m:t>
                                  </m:r>
                                </m:e>
                              </m:acc>
                              <m:r>
                                <a:rPr lang="es-ES" sz="2000" b="1" i="1">
                                  <a:solidFill>
                                    <a:schemeClr val="accent6">
                                      <a:lumMod val="50000"/>
                                    </a:schemeClr>
                                  </a:solidFill>
                                  <a:latin typeface="Cambria Math" panose="02040503050406030204" pitchFamily="18" charset="0"/>
                                </a:rPr>
                                <m:t>−</m:t>
                              </m:r>
                              <m:r>
                                <a:rPr lang="es-ES" sz="2000" b="1" i="1" smtClean="0">
                                  <a:solidFill>
                                    <a:schemeClr val="accent6">
                                      <a:lumMod val="50000"/>
                                    </a:schemeClr>
                                  </a:solidFill>
                                  <a:latin typeface="Cambria Math" panose="02040503050406030204" pitchFamily="18" charset="0"/>
                                </a:rPr>
                                <m:t>𝒕</m:t>
                              </m:r>
                            </m:e>
                            <m:sub>
                              <m:r>
                                <a:rPr lang="es-ES" sz="2000" b="1" i="1" smtClean="0">
                                  <a:solidFill>
                                    <a:schemeClr val="accent6">
                                      <a:lumMod val="50000"/>
                                    </a:schemeClr>
                                  </a:solidFill>
                                  <a:latin typeface="Cambria Math" panose="02040503050406030204" pitchFamily="18" charset="0"/>
                                </a:rPr>
                                <m:t>(</m:t>
                              </m:r>
                              <m:r>
                                <a:rPr lang="es-ES" sz="2000" b="1" i="1" smtClean="0">
                                  <a:solidFill>
                                    <a:schemeClr val="accent6">
                                      <a:lumMod val="50000"/>
                                    </a:schemeClr>
                                  </a:solidFill>
                                  <a:latin typeface="Cambria Math" panose="02040503050406030204" pitchFamily="18" charset="0"/>
                                </a:rPr>
                                <m:t>𝒏</m:t>
                              </m:r>
                              <m:r>
                                <a:rPr lang="es-ES" sz="2000" b="1" i="1" smtClean="0">
                                  <a:solidFill>
                                    <a:schemeClr val="accent6">
                                      <a:lumMod val="50000"/>
                                    </a:schemeClr>
                                  </a:solidFill>
                                  <a:latin typeface="Cambria Math" panose="02040503050406030204" pitchFamily="18" charset="0"/>
                                </a:rPr>
                                <m:t>−</m:t>
                              </m:r>
                              <m:r>
                                <a:rPr lang="es-ES" sz="2000" b="1" i="1" smtClean="0">
                                  <a:solidFill>
                                    <a:schemeClr val="accent6">
                                      <a:lumMod val="50000"/>
                                    </a:schemeClr>
                                  </a:solidFill>
                                  <a:latin typeface="Cambria Math" panose="02040503050406030204" pitchFamily="18" charset="0"/>
                                </a:rPr>
                                <m:t>𝟏</m:t>
                              </m:r>
                              <m:r>
                                <a:rPr lang="es-ES" sz="2000" b="1" i="1" smtClean="0">
                                  <a:solidFill>
                                    <a:schemeClr val="accent6">
                                      <a:lumMod val="50000"/>
                                    </a:schemeClr>
                                  </a:solidFill>
                                  <a:latin typeface="Cambria Math" panose="02040503050406030204" pitchFamily="18" charset="0"/>
                                </a:rPr>
                                <m:t>)</m:t>
                              </m:r>
                              <m:f>
                                <m:fPr>
                                  <m:type m:val="skw"/>
                                  <m:ctrlPr>
                                    <a:rPr lang="es-ES" sz="2000" b="1" i="1">
                                      <a:solidFill>
                                        <a:schemeClr val="accent6">
                                          <a:lumMod val="50000"/>
                                        </a:schemeClr>
                                      </a:solidFill>
                                      <a:latin typeface="Cambria Math" panose="02040503050406030204" pitchFamily="18" charset="0"/>
                                    </a:rPr>
                                  </m:ctrlPr>
                                </m:fPr>
                                <m:num>
                                  <m:r>
                                    <a:rPr lang="es-ES" sz="2000" b="1" i="1">
                                      <a:solidFill>
                                        <a:schemeClr val="accent6">
                                          <a:lumMod val="50000"/>
                                        </a:schemeClr>
                                      </a:solidFill>
                                      <a:latin typeface="Cambria Math" panose="02040503050406030204" pitchFamily="18" charset="0"/>
                                      <a:ea typeface="Cambria Math" panose="02040503050406030204" pitchFamily="18" charset="0"/>
                                    </a:rPr>
                                    <m:t>𝜶</m:t>
                                  </m:r>
                                </m:num>
                                <m:den>
                                  <m:r>
                                    <a:rPr lang="es-ES" sz="2000" b="1" i="1">
                                      <a:solidFill>
                                        <a:schemeClr val="accent6">
                                          <a:lumMod val="50000"/>
                                        </a:schemeClr>
                                      </a:solidFill>
                                      <a:latin typeface="Cambria Math" panose="02040503050406030204" pitchFamily="18" charset="0"/>
                                    </a:rPr>
                                    <m:t>𝟐</m:t>
                                  </m:r>
                                </m:den>
                              </m:f>
                            </m:sub>
                          </m:sSub>
                          <m:f>
                            <m:fPr>
                              <m:ctrlPr>
                                <a:rPr lang="es-ES" sz="2000" b="1" i="1">
                                  <a:solidFill>
                                    <a:schemeClr val="accent6">
                                      <a:lumMod val="50000"/>
                                    </a:schemeClr>
                                  </a:solidFill>
                                  <a:latin typeface="Cambria Math" panose="02040503050406030204" pitchFamily="18" charset="0"/>
                                </a:rPr>
                              </m:ctrlPr>
                            </m:fPr>
                            <m:num>
                              <m:r>
                                <a:rPr lang="es-ES" sz="2000" b="1" i="1" smtClean="0">
                                  <a:solidFill>
                                    <a:schemeClr val="accent6">
                                      <a:lumMod val="50000"/>
                                    </a:schemeClr>
                                  </a:solidFill>
                                  <a:latin typeface="Cambria Math" panose="02040503050406030204" pitchFamily="18" charset="0"/>
                                </a:rPr>
                                <m:t>𝑺</m:t>
                              </m:r>
                            </m:num>
                            <m:den>
                              <m:rad>
                                <m:radPr>
                                  <m:degHide m:val="on"/>
                                  <m:ctrlPr>
                                    <a:rPr lang="es-ES" sz="2000" b="1" i="1">
                                      <a:solidFill>
                                        <a:schemeClr val="accent6">
                                          <a:lumMod val="50000"/>
                                        </a:schemeClr>
                                      </a:solidFill>
                                      <a:latin typeface="Cambria Math" panose="02040503050406030204" pitchFamily="18" charset="0"/>
                                    </a:rPr>
                                  </m:ctrlPr>
                                </m:radPr>
                                <m:deg/>
                                <m:e>
                                  <m:r>
                                    <a:rPr lang="es-ES" sz="2000" b="1" i="1">
                                      <a:solidFill>
                                        <a:schemeClr val="accent6">
                                          <a:lumMod val="50000"/>
                                        </a:schemeClr>
                                      </a:solidFill>
                                      <a:latin typeface="Cambria Math" panose="02040503050406030204" pitchFamily="18" charset="0"/>
                                    </a:rPr>
                                    <m:t>𝒏</m:t>
                                  </m:r>
                                </m:e>
                              </m:rad>
                            </m:den>
                          </m:f>
                          <m:r>
                            <a:rPr lang="es-ES" sz="2000" b="1" i="1" smtClean="0">
                              <a:solidFill>
                                <a:schemeClr val="accent6">
                                  <a:lumMod val="50000"/>
                                </a:schemeClr>
                              </a:solidFill>
                              <a:latin typeface="Cambria Math" panose="02040503050406030204" pitchFamily="18" charset="0"/>
                            </a:rPr>
                            <m:t> ; </m:t>
                          </m:r>
                          <m:acc>
                            <m:accPr>
                              <m:chr m:val="̅"/>
                              <m:ctrlPr>
                                <a:rPr lang="es-ES" sz="2000" b="1" i="1">
                                  <a:solidFill>
                                    <a:schemeClr val="accent6">
                                      <a:lumMod val="50000"/>
                                    </a:schemeClr>
                                  </a:solidFill>
                                  <a:latin typeface="Cambria Math" panose="02040503050406030204" pitchFamily="18" charset="0"/>
                                </a:rPr>
                              </m:ctrlPr>
                            </m:accPr>
                            <m:e>
                              <m:r>
                                <a:rPr lang="es-ES" sz="2000" b="1" i="1">
                                  <a:solidFill>
                                    <a:schemeClr val="accent6">
                                      <a:lumMod val="50000"/>
                                    </a:schemeClr>
                                  </a:solidFill>
                                  <a:latin typeface="Cambria Math" panose="02040503050406030204" pitchFamily="18" charset="0"/>
                                </a:rPr>
                                <m:t>𝒙</m:t>
                              </m:r>
                            </m:e>
                          </m:acc>
                          <m:r>
                            <a:rPr lang="es-ES" sz="2000" b="1" i="1">
                              <a:solidFill>
                                <a:schemeClr val="accent6">
                                  <a:lumMod val="50000"/>
                                </a:schemeClr>
                              </a:solidFill>
                              <a:latin typeface="Cambria Math" panose="02040503050406030204" pitchFamily="18" charset="0"/>
                            </a:rPr>
                            <m:t>+</m:t>
                          </m:r>
                          <m:sSub>
                            <m:sSubPr>
                              <m:ctrlPr>
                                <a:rPr lang="es-ES" sz="2000" b="1" i="1">
                                  <a:solidFill>
                                    <a:schemeClr val="accent6">
                                      <a:lumMod val="50000"/>
                                    </a:schemeClr>
                                  </a:solidFill>
                                  <a:latin typeface="Cambria Math" panose="02040503050406030204" pitchFamily="18" charset="0"/>
                                </a:rPr>
                              </m:ctrlPr>
                            </m:sSubPr>
                            <m:e>
                              <m:f>
                                <m:fPr>
                                  <m:ctrlPr>
                                    <a:rPr lang="es-ES" sz="2000" b="1" i="1">
                                      <a:solidFill>
                                        <a:schemeClr val="accent6">
                                          <a:lumMod val="50000"/>
                                        </a:schemeClr>
                                      </a:solidFill>
                                      <a:latin typeface="Cambria Math" panose="02040503050406030204" pitchFamily="18" charset="0"/>
                                    </a:rPr>
                                  </m:ctrlPr>
                                </m:fPr>
                                <m:num>
                                  <m:r>
                                    <a:rPr lang="es-ES" sz="2000" b="1" i="1" smtClean="0">
                                      <a:solidFill>
                                        <a:schemeClr val="accent6">
                                          <a:lumMod val="50000"/>
                                        </a:schemeClr>
                                      </a:solidFill>
                                      <a:latin typeface="Cambria Math" panose="02040503050406030204" pitchFamily="18" charset="0"/>
                                    </a:rPr>
                                    <m:t>𝑺</m:t>
                                  </m:r>
                                </m:num>
                                <m:den>
                                  <m:rad>
                                    <m:radPr>
                                      <m:degHide m:val="on"/>
                                      <m:ctrlPr>
                                        <a:rPr lang="es-ES" sz="2000" b="1" i="1">
                                          <a:solidFill>
                                            <a:schemeClr val="accent6">
                                              <a:lumMod val="50000"/>
                                            </a:schemeClr>
                                          </a:solidFill>
                                          <a:latin typeface="Cambria Math" panose="02040503050406030204" pitchFamily="18" charset="0"/>
                                        </a:rPr>
                                      </m:ctrlPr>
                                    </m:radPr>
                                    <m:deg/>
                                    <m:e>
                                      <m:r>
                                        <a:rPr lang="es-ES" sz="2000" b="1" i="1">
                                          <a:solidFill>
                                            <a:schemeClr val="accent6">
                                              <a:lumMod val="50000"/>
                                            </a:schemeClr>
                                          </a:solidFill>
                                          <a:latin typeface="Cambria Math" panose="02040503050406030204" pitchFamily="18" charset="0"/>
                                        </a:rPr>
                                        <m:t>𝒏</m:t>
                                      </m:r>
                                    </m:e>
                                  </m:rad>
                                </m:den>
                              </m:f>
                              <m:r>
                                <a:rPr lang="es-ES" sz="2000" b="1" i="1" smtClean="0">
                                  <a:solidFill>
                                    <a:schemeClr val="accent6">
                                      <a:lumMod val="50000"/>
                                    </a:schemeClr>
                                  </a:solidFill>
                                  <a:latin typeface="Cambria Math" panose="02040503050406030204" pitchFamily="18" charset="0"/>
                                </a:rPr>
                                <m:t>𝒕</m:t>
                              </m:r>
                            </m:e>
                            <m:sub>
                              <m:r>
                                <a:rPr lang="es-ES" sz="2000" b="1" i="1" smtClean="0">
                                  <a:solidFill>
                                    <a:schemeClr val="accent6">
                                      <a:lumMod val="50000"/>
                                    </a:schemeClr>
                                  </a:solidFill>
                                  <a:latin typeface="Cambria Math" panose="02040503050406030204" pitchFamily="18" charset="0"/>
                                </a:rPr>
                                <m:t>(</m:t>
                              </m:r>
                              <m:r>
                                <a:rPr lang="es-ES" sz="2000" b="1" i="1" smtClean="0">
                                  <a:solidFill>
                                    <a:schemeClr val="accent6">
                                      <a:lumMod val="50000"/>
                                    </a:schemeClr>
                                  </a:solidFill>
                                  <a:latin typeface="Cambria Math" panose="02040503050406030204" pitchFamily="18" charset="0"/>
                                </a:rPr>
                                <m:t>𝒏</m:t>
                              </m:r>
                              <m:r>
                                <a:rPr lang="es-ES" sz="2000" b="1" i="1" smtClean="0">
                                  <a:solidFill>
                                    <a:schemeClr val="accent6">
                                      <a:lumMod val="50000"/>
                                    </a:schemeClr>
                                  </a:solidFill>
                                  <a:latin typeface="Cambria Math" panose="02040503050406030204" pitchFamily="18" charset="0"/>
                                </a:rPr>
                                <m:t>−</m:t>
                              </m:r>
                              <m:r>
                                <a:rPr lang="es-ES" sz="2000" b="1" i="1" smtClean="0">
                                  <a:solidFill>
                                    <a:schemeClr val="accent6">
                                      <a:lumMod val="50000"/>
                                    </a:schemeClr>
                                  </a:solidFill>
                                  <a:latin typeface="Cambria Math" panose="02040503050406030204" pitchFamily="18" charset="0"/>
                                </a:rPr>
                                <m:t>𝟏</m:t>
                              </m:r>
                              <m:r>
                                <a:rPr lang="es-ES" sz="2000" b="1" i="1" smtClean="0">
                                  <a:solidFill>
                                    <a:schemeClr val="accent6">
                                      <a:lumMod val="50000"/>
                                    </a:schemeClr>
                                  </a:solidFill>
                                  <a:latin typeface="Cambria Math" panose="02040503050406030204" pitchFamily="18" charset="0"/>
                                </a:rPr>
                                <m:t>)</m:t>
                              </m:r>
                              <m:f>
                                <m:fPr>
                                  <m:type m:val="skw"/>
                                  <m:ctrlPr>
                                    <a:rPr lang="es-ES" sz="2000" b="1" i="1">
                                      <a:solidFill>
                                        <a:schemeClr val="accent6">
                                          <a:lumMod val="50000"/>
                                        </a:schemeClr>
                                      </a:solidFill>
                                      <a:latin typeface="Cambria Math" panose="02040503050406030204" pitchFamily="18" charset="0"/>
                                    </a:rPr>
                                  </m:ctrlPr>
                                </m:fPr>
                                <m:num>
                                  <m:r>
                                    <a:rPr lang="es-ES" sz="2000" b="1" i="1">
                                      <a:solidFill>
                                        <a:schemeClr val="accent6">
                                          <a:lumMod val="50000"/>
                                        </a:schemeClr>
                                      </a:solidFill>
                                      <a:latin typeface="Cambria Math" panose="02040503050406030204" pitchFamily="18" charset="0"/>
                                      <a:ea typeface="Cambria Math" panose="02040503050406030204" pitchFamily="18" charset="0"/>
                                    </a:rPr>
                                    <m:t>𝜶</m:t>
                                  </m:r>
                                </m:num>
                                <m:den>
                                  <m:r>
                                    <a:rPr lang="es-ES" sz="2000" b="1" i="1">
                                      <a:solidFill>
                                        <a:schemeClr val="accent6">
                                          <a:lumMod val="50000"/>
                                        </a:schemeClr>
                                      </a:solidFill>
                                      <a:latin typeface="Cambria Math" panose="02040503050406030204" pitchFamily="18" charset="0"/>
                                    </a:rPr>
                                    <m:t>𝟐</m:t>
                                  </m:r>
                                </m:den>
                              </m:f>
                            </m:sub>
                          </m:sSub>
                        </m:e>
                      </m:d>
                    </m:oMath>
                  </m:oMathPara>
                </a14:m>
                <a:endParaRPr lang="es-CL" sz="2000" b="1" dirty="0"/>
              </a:p>
            </p:txBody>
          </p:sp>
        </mc:Choice>
        <mc:Fallback>
          <p:sp>
            <p:nvSpPr>
              <p:cNvPr id="9" name="Rectángulo 8">
                <a:extLst>
                  <a:ext uri="{FF2B5EF4-FFF2-40B4-BE49-F238E27FC236}">
                    <a16:creationId xmlns:a16="http://schemas.microsoft.com/office/drawing/2014/main" id="{97D6417D-D405-6341-B92F-F6967B7D7E75}"/>
                  </a:ext>
                </a:extLst>
              </p:cNvPr>
              <p:cNvSpPr>
                <a:spLocks noRot="1" noChangeAspect="1" noMove="1" noResize="1" noEditPoints="1" noAdjustHandles="1" noChangeArrowheads="1" noChangeShapeType="1" noTextEdit="1"/>
              </p:cNvSpPr>
              <p:nvPr/>
            </p:nvSpPr>
            <p:spPr>
              <a:xfrm>
                <a:off x="4302193" y="2250924"/>
                <a:ext cx="4798588" cy="1091646"/>
              </a:xfrm>
              <a:prstGeom prst="rect">
                <a:avLst/>
              </a:prstGeom>
              <a:blipFill>
                <a:blip r:embed="rId4"/>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FA8E2801-4CF7-9444-9587-D602FC088E1B}"/>
                  </a:ext>
                </a:extLst>
              </p:cNvPr>
              <p:cNvSpPr/>
              <p:nvPr/>
            </p:nvSpPr>
            <p:spPr>
              <a:xfrm>
                <a:off x="2211812" y="3894668"/>
                <a:ext cx="8738726" cy="707886"/>
              </a:xfrm>
              <a:prstGeom prst="rect">
                <a:avLst/>
              </a:prstGeom>
            </p:spPr>
            <p:txBody>
              <a:bodyPr wrap="square">
                <a:spAutoFit/>
              </a:bodyPr>
              <a:lstStyle/>
              <a:p>
                <a:pPr algn="just"/>
                <a:r>
                  <a:rPr lang="es-CL" sz="2000" dirty="0"/>
                  <a:t>Cuando no se conoce el valor de  </a:t>
                </a:r>
                <a14:m>
                  <m:oMath xmlns:m="http://schemas.openxmlformats.org/officeDocument/2006/math">
                    <m:r>
                      <a:rPr lang="es-CL" sz="2000" b="1" i="1" smtClean="0">
                        <a:solidFill>
                          <a:srgbClr val="FF0000"/>
                        </a:solidFill>
                        <a:latin typeface="Cambria Math" panose="02040503050406030204" pitchFamily="18" charset="0"/>
                        <a:ea typeface="Cambria Math" panose="02040503050406030204" pitchFamily="18" charset="0"/>
                      </a:rPr>
                      <m:t>𝝈</m:t>
                    </m:r>
                    <m:r>
                      <a:rPr lang="es-ES" sz="2000" b="0" i="1" smtClean="0">
                        <a:latin typeface="Cambria Math" panose="02040503050406030204" pitchFamily="18" charset="0"/>
                        <a:ea typeface="Cambria Math" panose="02040503050406030204" pitchFamily="18" charset="0"/>
                      </a:rPr>
                      <m:t> </m:t>
                    </m:r>
                  </m:oMath>
                </a14:m>
                <a:r>
                  <a:rPr lang="es-CL" sz="2000" dirty="0"/>
                  <a:t>y </a:t>
                </a:r>
                <a14:m>
                  <m:oMath xmlns:m="http://schemas.openxmlformats.org/officeDocument/2006/math">
                    <m:r>
                      <a:rPr lang="es-ES" sz="2000" b="0" i="1" smtClean="0">
                        <a:latin typeface="Cambria Math" panose="02040503050406030204" pitchFamily="18" charset="0"/>
                      </a:rPr>
                      <m:t>𝑛</m:t>
                    </m:r>
                    <m:r>
                      <a:rPr lang="es-ES" sz="2000" b="0" i="1" smtClean="0">
                        <a:latin typeface="Cambria Math" panose="02040503050406030204" pitchFamily="18" charset="0"/>
                        <a:ea typeface="Cambria Math" panose="02040503050406030204" pitchFamily="18" charset="0"/>
                      </a:rPr>
                      <m:t>≥30</m:t>
                    </m:r>
                  </m:oMath>
                </a14:m>
                <a:r>
                  <a:rPr lang="es-CL" sz="2000" dirty="0"/>
                  <a:t>, entonces el I.C. para la media muestral es:</a:t>
                </a:r>
              </a:p>
            </p:txBody>
          </p:sp>
        </mc:Choice>
        <mc:Fallback xmlns="">
          <p:sp>
            <p:nvSpPr>
              <p:cNvPr id="10" name="Rectángulo 9">
                <a:extLst>
                  <a:ext uri="{FF2B5EF4-FFF2-40B4-BE49-F238E27FC236}">
                    <a16:creationId xmlns:a16="http://schemas.microsoft.com/office/drawing/2014/main" id="{FA8E2801-4CF7-9444-9587-D602FC088E1B}"/>
                  </a:ext>
                </a:extLst>
              </p:cNvPr>
              <p:cNvSpPr>
                <a:spLocks noRot="1" noChangeAspect="1" noMove="1" noResize="1" noEditPoints="1" noAdjustHandles="1" noChangeArrowheads="1" noChangeShapeType="1" noTextEdit="1"/>
              </p:cNvSpPr>
              <p:nvPr/>
            </p:nvSpPr>
            <p:spPr>
              <a:xfrm>
                <a:off x="2211812" y="3894668"/>
                <a:ext cx="8738726" cy="707886"/>
              </a:xfrm>
              <a:prstGeom prst="rect">
                <a:avLst/>
              </a:prstGeom>
              <a:blipFill>
                <a:blip r:embed="rId5"/>
                <a:stretch>
                  <a:fillRect l="-871" t="-5263" r="-726" b="-1403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5BF66BF1-D3DF-9646-BDA8-C90F277D34BE}"/>
                  </a:ext>
                </a:extLst>
              </p:cNvPr>
              <p:cNvSpPr/>
              <p:nvPr/>
            </p:nvSpPr>
            <p:spPr>
              <a:xfrm>
                <a:off x="2211811" y="4602554"/>
                <a:ext cx="8979353" cy="1035861"/>
              </a:xfrm>
              <a:prstGeom prst="rect">
                <a:avLst/>
              </a:prstGeom>
            </p:spPr>
            <p:txBody>
              <a:bodyPr wrap="square">
                <a:spAutoFit/>
              </a:bodyPr>
              <a:lstStyle/>
              <a:p>
                <a:pPr algn="just"/>
                <a:endParaRPr lang="es-ES" sz="2000" b="1" i="1" dirty="0">
                  <a:solidFill>
                    <a:schemeClr val="accent6">
                      <a:lumMod val="50000"/>
                    </a:schemeClr>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d>
                        <m:dPr>
                          <m:ctrlPr>
                            <a:rPr lang="es-ES" sz="2000" b="1" i="1" smtClean="0">
                              <a:solidFill>
                                <a:schemeClr val="accent6">
                                  <a:lumMod val="50000"/>
                                </a:schemeClr>
                              </a:solidFill>
                              <a:latin typeface="Cambria Math" panose="02040503050406030204" pitchFamily="18" charset="0"/>
                            </a:rPr>
                          </m:ctrlPr>
                        </m:dPr>
                        <m:e>
                          <m:sSub>
                            <m:sSubPr>
                              <m:ctrlPr>
                                <a:rPr lang="es-ES" sz="2000" b="1" i="1">
                                  <a:solidFill>
                                    <a:schemeClr val="accent6">
                                      <a:lumMod val="50000"/>
                                    </a:schemeClr>
                                  </a:solidFill>
                                  <a:latin typeface="Cambria Math" panose="02040503050406030204" pitchFamily="18" charset="0"/>
                                </a:rPr>
                              </m:ctrlPr>
                            </m:sSubPr>
                            <m:e>
                              <m:acc>
                                <m:accPr>
                                  <m:chr m:val="̅"/>
                                  <m:ctrlPr>
                                    <a:rPr lang="es-ES" sz="2000" b="1" i="1">
                                      <a:solidFill>
                                        <a:schemeClr val="accent6">
                                          <a:lumMod val="50000"/>
                                        </a:schemeClr>
                                      </a:solidFill>
                                      <a:latin typeface="Cambria Math" panose="02040503050406030204" pitchFamily="18" charset="0"/>
                                    </a:rPr>
                                  </m:ctrlPr>
                                </m:accPr>
                                <m:e>
                                  <m:r>
                                    <a:rPr lang="es-ES" sz="2000" b="1" i="1">
                                      <a:solidFill>
                                        <a:schemeClr val="accent6">
                                          <a:lumMod val="50000"/>
                                        </a:schemeClr>
                                      </a:solidFill>
                                      <a:latin typeface="Cambria Math" panose="02040503050406030204" pitchFamily="18" charset="0"/>
                                    </a:rPr>
                                    <m:t>𝒙</m:t>
                                  </m:r>
                                </m:e>
                              </m:acc>
                              <m:r>
                                <a:rPr lang="es-ES" sz="2000" b="1" i="1">
                                  <a:solidFill>
                                    <a:schemeClr val="accent6">
                                      <a:lumMod val="50000"/>
                                    </a:schemeClr>
                                  </a:solidFill>
                                  <a:latin typeface="Cambria Math" panose="02040503050406030204" pitchFamily="18" charset="0"/>
                                </a:rPr>
                                <m:t>−</m:t>
                              </m:r>
                              <m:r>
                                <a:rPr lang="es-ES" sz="2000" b="1" i="1">
                                  <a:solidFill>
                                    <a:schemeClr val="accent6">
                                      <a:lumMod val="50000"/>
                                    </a:schemeClr>
                                  </a:solidFill>
                                  <a:latin typeface="Cambria Math" panose="02040503050406030204" pitchFamily="18" charset="0"/>
                                </a:rPr>
                                <m:t>𝒁</m:t>
                              </m:r>
                            </m:e>
                            <m:sub>
                              <m:f>
                                <m:fPr>
                                  <m:type m:val="skw"/>
                                  <m:ctrlPr>
                                    <a:rPr lang="es-ES" sz="2000" b="1" i="1">
                                      <a:solidFill>
                                        <a:schemeClr val="accent6">
                                          <a:lumMod val="50000"/>
                                        </a:schemeClr>
                                      </a:solidFill>
                                      <a:latin typeface="Cambria Math" panose="02040503050406030204" pitchFamily="18" charset="0"/>
                                    </a:rPr>
                                  </m:ctrlPr>
                                </m:fPr>
                                <m:num>
                                  <m:r>
                                    <a:rPr lang="es-ES" sz="2000" b="1" i="1">
                                      <a:solidFill>
                                        <a:schemeClr val="accent6">
                                          <a:lumMod val="50000"/>
                                        </a:schemeClr>
                                      </a:solidFill>
                                      <a:latin typeface="Cambria Math" panose="02040503050406030204" pitchFamily="18" charset="0"/>
                                      <a:ea typeface="Cambria Math" panose="02040503050406030204" pitchFamily="18" charset="0"/>
                                    </a:rPr>
                                    <m:t>𝜶</m:t>
                                  </m:r>
                                </m:num>
                                <m:den>
                                  <m:r>
                                    <a:rPr lang="es-ES" sz="2000" b="1" i="1">
                                      <a:solidFill>
                                        <a:schemeClr val="accent6">
                                          <a:lumMod val="50000"/>
                                        </a:schemeClr>
                                      </a:solidFill>
                                      <a:latin typeface="Cambria Math" panose="02040503050406030204" pitchFamily="18" charset="0"/>
                                    </a:rPr>
                                    <m:t>𝟐</m:t>
                                  </m:r>
                                </m:den>
                              </m:f>
                            </m:sub>
                          </m:sSub>
                          <m:f>
                            <m:fPr>
                              <m:ctrlPr>
                                <a:rPr lang="es-ES" sz="2000" b="1" i="1">
                                  <a:solidFill>
                                    <a:schemeClr val="accent6">
                                      <a:lumMod val="50000"/>
                                    </a:schemeClr>
                                  </a:solidFill>
                                  <a:latin typeface="Cambria Math" panose="02040503050406030204" pitchFamily="18" charset="0"/>
                                </a:rPr>
                              </m:ctrlPr>
                            </m:fPr>
                            <m:num>
                              <m:r>
                                <a:rPr lang="es-ES" sz="2000" b="1" i="1" smtClean="0">
                                  <a:solidFill>
                                    <a:schemeClr val="accent6">
                                      <a:lumMod val="50000"/>
                                    </a:schemeClr>
                                  </a:solidFill>
                                  <a:latin typeface="Cambria Math" panose="02040503050406030204" pitchFamily="18" charset="0"/>
                                  <a:ea typeface="Cambria Math" panose="02040503050406030204" pitchFamily="18" charset="0"/>
                                </a:rPr>
                                <m:t>𝑺</m:t>
                              </m:r>
                            </m:num>
                            <m:den>
                              <m:rad>
                                <m:radPr>
                                  <m:degHide m:val="on"/>
                                  <m:ctrlPr>
                                    <a:rPr lang="es-ES" sz="2000" b="1" i="1">
                                      <a:solidFill>
                                        <a:schemeClr val="accent6">
                                          <a:lumMod val="50000"/>
                                        </a:schemeClr>
                                      </a:solidFill>
                                      <a:latin typeface="Cambria Math" panose="02040503050406030204" pitchFamily="18" charset="0"/>
                                    </a:rPr>
                                  </m:ctrlPr>
                                </m:radPr>
                                <m:deg/>
                                <m:e>
                                  <m:r>
                                    <a:rPr lang="es-ES" sz="2000" b="1" i="1">
                                      <a:solidFill>
                                        <a:schemeClr val="accent6">
                                          <a:lumMod val="50000"/>
                                        </a:schemeClr>
                                      </a:solidFill>
                                      <a:latin typeface="Cambria Math" panose="02040503050406030204" pitchFamily="18" charset="0"/>
                                    </a:rPr>
                                    <m:t>𝒏</m:t>
                                  </m:r>
                                </m:e>
                              </m:rad>
                            </m:den>
                          </m:f>
                          <m:r>
                            <a:rPr lang="es-ES" sz="2000" b="1" i="1" smtClean="0">
                              <a:solidFill>
                                <a:schemeClr val="accent6">
                                  <a:lumMod val="50000"/>
                                </a:schemeClr>
                              </a:solidFill>
                              <a:latin typeface="Cambria Math" panose="02040503050406030204" pitchFamily="18" charset="0"/>
                            </a:rPr>
                            <m:t> ; </m:t>
                          </m:r>
                          <m:acc>
                            <m:accPr>
                              <m:chr m:val="̅"/>
                              <m:ctrlPr>
                                <a:rPr lang="es-ES" sz="2000" b="1" i="1">
                                  <a:solidFill>
                                    <a:schemeClr val="accent6">
                                      <a:lumMod val="50000"/>
                                    </a:schemeClr>
                                  </a:solidFill>
                                  <a:latin typeface="Cambria Math" panose="02040503050406030204" pitchFamily="18" charset="0"/>
                                </a:rPr>
                              </m:ctrlPr>
                            </m:accPr>
                            <m:e>
                              <m:r>
                                <a:rPr lang="es-ES" sz="2000" b="1" i="1">
                                  <a:solidFill>
                                    <a:schemeClr val="accent6">
                                      <a:lumMod val="50000"/>
                                    </a:schemeClr>
                                  </a:solidFill>
                                  <a:latin typeface="Cambria Math" panose="02040503050406030204" pitchFamily="18" charset="0"/>
                                </a:rPr>
                                <m:t>𝒙</m:t>
                              </m:r>
                            </m:e>
                          </m:acc>
                          <m:r>
                            <a:rPr lang="es-ES" sz="2000" b="1" i="1">
                              <a:solidFill>
                                <a:schemeClr val="accent6">
                                  <a:lumMod val="50000"/>
                                </a:schemeClr>
                              </a:solidFill>
                              <a:latin typeface="Cambria Math" panose="02040503050406030204" pitchFamily="18" charset="0"/>
                            </a:rPr>
                            <m:t>+</m:t>
                          </m:r>
                          <m:sSub>
                            <m:sSubPr>
                              <m:ctrlPr>
                                <a:rPr lang="es-ES" sz="2000" b="1" i="1">
                                  <a:solidFill>
                                    <a:schemeClr val="accent6">
                                      <a:lumMod val="50000"/>
                                    </a:schemeClr>
                                  </a:solidFill>
                                  <a:latin typeface="Cambria Math" panose="02040503050406030204" pitchFamily="18" charset="0"/>
                                </a:rPr>
                              </m:ctrlPr>
                            </m:sSubPr>
                            <m:e>
                              <m:f>
                                <m:fPr>
                                  <m:ctrlPr>
                                    <a:rPr lang="es-ES" sz="2000" b="1" i="1">
                                      <a:solidFill>
                                        <a:schemeClr val="accent6">
                                          <a:lumMod val="50000"/>
                                        </a:schemeClr>
                                      </a:solidFill>
                                      <a:latin typeface="Cambria Math" panose="02040503050406030204" pitchFamily="18" charset="0"/>
                                    </a:rPr>
                                  </m:ctrlPr>
                                </m:fPr>
                                <m:num>
                                  <m:r>
                                    <a:rPr lang="es-ES" sz="2000" b="1" i="1" smtClean="0">
                                      <a:solidFill>
                                        <a:schemeClr val="accent6">
                                          <a:lumMod val="50000"/>
                                        </a:schemeClr>
                                      </a:solidFill>
                                      <a:latin typeface="Cambria Math" panose="02040503050406030204" pitchFamily="18" charset="0"/>
                                      <a:ea typeface="Cambria Math" panose="02040503050406030204" pitchFamily="18" charset="0"/>
                                    </a:rPr>
                                    <m:t>𝑺</m:t>
                                  </m:r>
                                </m:num>
                                <m:den>
                                  <m:rad>
                                    <m:radPr>
                                      <m:degHide m:val="on"/>
                                      <m:ctrlPr>
                                        <a:rPr lang="es-ES" sz="2000" b="1" i="1">
                                          <a:solidFill>
                                            <a:schemeClr val="accent6">
                                              <a:lumMod val="50000"/>
                                            </a:schemeClr>
                                          </a:solidFill>
                                          <a:latin typeface="Cambria Math" panose="02040503050406030204" pitchFamily="18" charset="0"/>
                                        </a:rPr>
                                      </m:ctrlPr>
                                    </m:radPr>
                                    <m:deg/>
                                    <m:e>
                                      <m:r>
                                        <a:rPr lang="es-ES" sz="2000" b="1" i="1">
                                          <a:solidFill>
                                            <a:schemeClr val="accent6">
                                              <a:lumMod val="50000"/>
                                            </a:schemeClr>
                                          </a:solidFill>
                                          <a:latin typeface="Cambria Math" panose="02040503050406030204" pitchFamily="18" charset="0"/>
                                        </a:rPr>
                                        <m:t>𝒏</m:t>
                                      </m:r>
                                    </m:e>
                                  </m:rad>
                                </m:den>
                              </m:f>
                              <m:r>
                                <a:rPr lang="es-ES" sz="2000" b="1" i="1">
                                  <a:solidFill>
                                    <a:schemeClr val="accent6">
                                      <a:lumMod val="50000"/>
                                    </a:schemeClr>
                                  </a:solidFill>
                                  <a:latin typeface="Cambria Math" panose="02040503050406030204" pitchFamily="18" charset="0"/>
                                </a:rPr>
                                <m:t>𝒁</m:t>
                              </m:r>
                            </m:e>
                            <m:sub>
                              <m:f>
                                <m:fPr>
                                  <m:type m:val="skw"/>
                                  <m:ctrlPr>
                                    <a:rPr lang="es-ES" sz="2000" b="1" i="1">
                                      <a:solidFill>
                                        <a:schemeClr val="accent6">
                                          <a:lumMod val="50000"/>
                                        </a:schemeClr>
                                      </a:solidFill>
                                      <a:latin typeface="Cambria Math" panose="02040503050406030204" pitchFamily="18" charset="0"/>
                                    </a:rPr>
                                  </m:ctrlPr>
                                </m:fPr>
                                <m:num>
                                  <m:r>
                                    <a:rPr lang="es-ES" sz="2000" b="1" i="1">
                                      <a:solidFill>
                                        <a:schemeClr val="accent6">
                                          <a:lumMod val="50000"/>
                                        </a:schemeClr>
                                      </a:solidFill>
                                      <a:latin typeface="Cambria Math" panose="02040503050406030204" pitchFamily="18" charset="0"/>
                                      <a:ea typeface="Cambria Math" panose="02040503050406030204" pitchFamily="18" charset="0"/>
                                    </a:rPr>
                                    <m:t>𝜶</m:t>
                                  </m:r>
                                </m:num>
                                <m:den>
                                  <m:r>
                                    <a:rPr lang="es-ES" sz="2000" b="1" i="1">
                                      <a:solidFill>
                                        <a:schemeClr val="accent6">
                                          <a:lumMod val="50000"/>
                                        </a:schemeClr>
                                      </a:solidFill>
                                      <a:latin typeface="Cambria Math" panose="02040503050406030204" pitchFamily="18" charset="0"/>
                                    </a:rPr>
                                    <m:t>𝟐</m:t>
                                  </m:r>
                                </m:den>
                              </m:f>
                            </m:sub>
                          </m:sSub>
                        </m:e>
                      </m:d>
                    </m:oMath>
                  </m:oMathPara>
                </a14:m>
                <a:endParaRPr lang="es-CL" sz="2000" b="1" dirty="0"/>
              </a:p>
            </p:txBody>
          </p:sp>
        </mc:Choice>
        <mc:Fallback xmlns="">
          <p:sp>
            <p:nvSpPr>
              <p:cNvPr id="11" name="Rectángulo 10">
                <a:extLst>
                  <a:ext uri="{FF2B5EF4-FFF2-40B4-BE49-F238E27FC236}">
                    <a16:creationId xmlns:a16="http://schemas.microsoft.com/office/drawing/2014/main" id="{5BF66BF1-D3DF-9646-BDA8-C90F277D34BE}"/>
                  </a:ext>
                </a:extLst>
              </p:cNvPr>
              <p:cNvSpPr>
                <a:spLocks noRot="1" noChangeAspect="1" noMove="1" noResize="1" noEditPoints="1" noAdjustHandles="1" noChangeArrowheads="1" noChangeShapeType="1" noTextEdit="1"/>
              </p:cNvSpPr>
              <p:nvPr/>
            </p:nvSpPr>
            <p:spPr>
              <a:xfrm>
                <a:off x="2211811" y="4602554"/>
                <a:ext cx="8979353" cy="1035861"/>
              </a:xfrm>
              <a:prstGeom prst="rect">
                <a:avLst/>
              </a:prstGeom>
              <a:blipFill>
                <a:blip r:embed="rId6"/>
                <a:stretch>
                  <a:fillRect b="-57831"/>
                </a:stretch>
              </a:blipFill>
            </p:spPr>
            <p:txBody>
              <a:bodyPr/>
              <a:lstStyle/>
              <a:p>
                <a:r>
                  <a:rPr lang="es-CL">
                    <a:noFill/>
                  </a:rPr>
                  <a:t> </a:t>
                </a:r>
              </a:p>
            </p:txBody>
          </p:sp>
        </mc:Fallback>
      </mc:AlternateContent>
    </p:spTree>
    <p:extLst>
      <p:ext uri="{BB962C8B-B14F-4D97-AF65-F5344CB8AC3E}">
        <p14:creationId xmlns:p14="http://schemas.microsoft.com/office/powerpoint/2010/main" val="2718760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Como mejorar la Estimación</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78492"/>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5" name="Rectángulo 4">
            <a:extLst>
              <a:ext uri="{FF2B5EF4-FFF2-40B4-BE49-F238E27FC236}">
                <a16:creationId xmlns:a16="http://schemas.microsoft.com/office/drawing/2014/main" id="{70861965-6E12-BA48-9C25-9E78EA2E9499}"/>
              </a:ext>
            </a:extLst>
          </p:cNvPr>
          <p:cNvSpPr/>
          <p:nvPr/>
        </p:nvSpPr>
        <p:spPr>
          <a:xfrm>
            <a:off x="2032970" y="1582999"/>
            <a:ext cx="8979353" cy="1429622"/>
          </a:xfrm>
          <a:prstGeom prst="rect">
            <a:avLst/>
          </a:prstGeom>
        </p:spPr>
        <p:txBody>
          <a:bodyPr wrap="square">
            <a:spAutoFit/>
          </a:bodyPr>
          <a:lstStyle/>
          <a:p>
            <a:pPr algn="just">
              <a:lnSpc>
                <a:spcPct val="150000"/>
              </a:lnSpc>
            </a:pPr>
            <a:r>
              <a:rPr lang="es-ES" sz="2000" dirty="0"/>
              <a:t>Para disminuir el error </a:t>
            </a:r>
            <a:r>
              <a:rPr lang="es-ES" sz="2000" dirty="0" err="1"/>
              <a:t>muestral</a:t>
            </a:r>
            <a:r>
              <a:rPr lang="es-ES" sz="2000" dirty="0"/>
              <a:t> o mejorar la precisión se debe considerar:</a:t>
            </a:r>
          </a:p>
          <a:p>
            <a:pPr marL="342900" indent="-342900" algn="just">
              <a:lnSpc>
                <a:spcPct val="150000"/>
              </a:lnSpc>
              <a:buFont typeface="Wingdings" pitchFamily="2" charset="2"/>
              <a:buChar char="ü"/>
            </a:pPr>
            <a:r>
              <a:rPr lang="es-CL" sz="2000" dirty="0"/>
              <a:t>A mayor tamaño de </a:t>
            </a:r>
            <a:r>
              <a:rPr lang="es-CL" sz="2000"/>
              <a:t>la muestra, </a:t>
            </a:r>
            <a:r>
              <a:rPr lang="es-CL" sz="2000" b="1" dirty="0">
                <a:solidFill>
                  <a:srgbClr val="FF0000"/>
                </a:solidFill>
              </a:rPr>
              <a:t>menor</a:t>
            </a:r>
            <a:r>
              <a:rPr lang="es-CL" sz="2000" dirty="0"/>
              <a:t> es el Margen de error.</a:t>
            </a:r>
          </a:p>
          <a:p>
            <a:pPr marL="342900" indent="-342900" algn="just">
              <a:lnSpc>
                <a:spcPct val="150000"/>
              </a:lnSpc>
              <a:buFont typeface="Wingdings" pitchFamily="2" charset="2"/>
              <a:buChar char="ü"/>
            </a:pPr>
            <a:r>
              <a:rPr lang="es-CL" sz="2000" dirty="0"/>
              <a:t>Cuanto </a:t>
            </a:r>
            <a:r>
              <a:rPr lang="es-CL" sz="2000" b="1" dirty="0">
                <a:solidFill>
                  <a:srgbClr val="FF0000"/>
                </a:solidFill>
              </a:rPr>
              <a:t>menor</a:t>
            </a:r>
            <a:r>
              <a:rPr lang="es-CL" sz="2000" dirty="0"/>
              <a:t>  desviación </a:t>
            </a:r>
            <a:r>
              <a:rPr lang="es-CL" sz="2000"/>
              <a:t>estandar </a:t>
            </a:r>
            <a:r>
              <a:rPr lang="el-GR" sz="2000"/>
              <a:t>σ, </a:t>
            </a:r>
            <a:r>
              <a:rPr lang="es-CL" sz="2000" b="1" dirty="0">
                <a:solidFill>
                  <a:srgbClr val="FF0000"/>
                </a:solidFill>
              </a:rPr>
              <a:t>menor</a:t>
            </a:r>
            <a:r>
              <a:rPr lang="es-CL" sz="2000" dirty="0"/>
              <a:t> es el margen de error.</a:t>
            </a:r>
          </a:p>
        </p:txBody>
      </p:sp>
      <p:sp>
        <p:nvSpPr>
          <p:cNvPr id="6" name="Rectángulo 5">
            <a:extLst>
              <a:ext uri="{FF2B5EF4-FFF2-40B4-BE49-F238E27FC236}">
                <a16:creationId xmlns:a16="http://schemas.microsoft.com/office/drawing/2014/main" id="{D1699FB8-F7BB-2E45-98F4-29E014149C21}"/>
              </a:ext>
            </a:extLst>
          </p:cNvPr>
          <p:cNvSpPr/>
          <p:nvPr/>
        </p:nvSpPr>
        <p:spPr>
          <a:xfrm>
            <a:off x="1914435" y="3433856"/>
            <a:ext cx="8979353" cy="1891287"/>
          </a:xfrm>
          <a:prstGeom prst="rect">
            <a:avLst/>
          </a:prstGeom>
        </p:spPr>
        <p:txBody>
          <a:bodyPr wrap="square">
            <a:spAutoFit/>
          </a:bodyPr>
          <a:lstStyle/>
          <a:p>
            <a:pPr algn="just">
              <a:lnSpc>
                <a:spcPct val="150000"/>
              </a:lnSpc>
            </a:pPr>
            <a:r>
              <a:rPr lang="es-ES" sz="2000" dirty="0"/>
              <a:t>Que elementos no contribuyen a mejorar la estimación:</a:t>
            </a:r>
          </a:p>
          <a:p>
            <a:pPr marL="342900" indent="-342900" algn="just">
              <a:lnSpc>
                <a:spcPct val="150000"/>
              </a:lnSpc>
              <a:buFont typeface="Wingdings" pitchFamily="2" charset="2"/>
              <a:buChar char="ü"/>
            </a:pPr>
            <a:r>
              <a:rPr lang="es-CL" sz="2000" dirty="0"/>
              <a:t>Cuanto mayor es el nivel de confianza 1 </a:t>
            </a:r>
            <a:r>
              <a:rPr lang="es-CL" sz="2000"/>
              <a:t>− </a:t>
            </a:r>
            <a:r>
              <a:rPr lang="el-GR" sz="2000"/>
              <a:t>α, </a:t>
            </a:r>
            <a:r>
              <a:rPr lang="es-CL" sz="2000" dirty="0"/>
              <a:t>mayor es el Margen de error.</a:t>
            </a:r>
          </a:p>
          <a:p>
            <a:pPr marL="342900" indent="-342900" algn="just">
              <a:lnSpc>
                <a:spcPct val="150000"/>
              </a:lnSpc>
              <a:buFont typeface="Wingdings" pitchFamily="2" charset="2"/>
              <a:buChar char="ü"/>
            </a:pPr>
            <a:r>
              <a:rPr lang="es-CL" sz="2000" dirty="0"/>
              <a:t>A menor tamaño de </a:t>
            </a:r>
            <a:r>
              <a:rPr lang="es-CL" sz="2000"/>
              <a:t>la muestra, </a:t>
            </a:r>
            <a:r>
              <a:rPr lang="es-CL" sz="2000" b="1" dirty="0">
                <a:solidFill>
                  <a:srgbClr val="FF0000"/>
                </a:solidFill>
              </a:rPr>
              <a:t>mayor</a:t>
            </a:r>
            <a:r>
              <a:rPr lang="es-CL" sz="2000" dirty="0"/>
              <a:t> es el Margen de error.</a:t>
            </a:r>
          </a:p>
          <a:p>
            <a:pPr marL="342900" indent="-342900" algn="just">
              <a:lnSpc>
                <a:spcPct val="150000"/>
              </a:lnSpc>
              <a:buFont typeface="Wingdings" pitchFamily="2" charset="2"/>
              <a:buChar char="ü"/>
            </a:pPr>
            <a:r>
              <a:rPr lang="es-ES" sz="2000" dirty="0"/>
              <a:t>La heterogeneidad de </a:t>
            </a:r>
            <a:r>
              <a:rPr lang="es-ES" sz="2000"/>
              <a:t>la población</a:t>
            </a:r>
            <a:r>
              <a:rPr lang="el-GR" sz="2000"/>
              <a:t>, </a:t>
            </a:r>
            <a:r>
              <a:rPr lang="es-CL" sz="2000" b="1" dirty="0">
                <a:solidFill>
                  <a:srgbClr val="FF0000"/>
                </a:solidFill>
              </a:rPr>
              <a:t>mayor</a:t>
            </a:r>
            <a:r>
              <a:rPr lang="es-CL" sz="2000" dirty="0"/>
              <a:t> es el margen de error.</a:t>
            </a:r>
          </a:p>
        </p:txBody>
      </p:sp>
    </p:spTree>
    <p:extLst>
      <p:ext uri="{BB962C8B-B14F-4D97-AF65-F5344CB8AC3E}">
        <p14:creationId xmlns:p14="http://schemas.microsoft.com/office/powerpoint/2010/main" val="1273194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Conceptos previos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graphicFrame>
        <p:nvGraphicFramePr>
          <p:cNvPr id="9" name="6 Diagrama">
            <a:extLst>
              <a:ext uri="{FF2B5EF4-FFF2-40B4-BE49-F238E27FC236}">
                <a16:creationId xmlns:a16="http://schemas.microsoft.com/office/drawing/2014/main" id="{9016CE96-29CB-BF4E-BD7C-FB8D489697CC}"/>
              </a:ext>
            </a:extLst>
          </p:cNvPr>
          <p:cNvGraphicFramePr/>
          <p:nvPr>
            <p:extLst>
              <p:ext uri="{D42A27DB-BD31-4B8C-83A1-F6EECF244321}">
                <p14:modId xmlns:p14="http://schemas.microsoft.com/office/powerpoint/2010/main" val="1910922365"/>
              </p:ext>
            </p:extLst>
          </p:nvPr>
        </p:nvGraphicFramePr>
        <p:xfrm>
          <a:off x="2055798" y="1197546"/>
          <a:ext cx="8126942" cy="4941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0718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Tamaño de Muestra</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78492"/>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5" name="6 Rectángulo">
            <a:extLst>
              <a:ext uri="{FF2B5EF4-FFF2-40B4-BE49-F238E27FC236}">
                <a16:creationId xmlns:a16="http://schemas.microsoft.com/office/drawing/2014/main" id="{8658F4C8-705D-5847-BA66-D7487295FC03}"/>
              </a:ext>
            </a:extLst>
          </p:cNvPr>
          <p:cNvSpPr/>
          <p:nvPr/>
        </p:nvSpPr>
        <p:spPr>
          <a:xfrm>
            <a:off x="2015067" y="1567359"/>
            <a:ext cx="9094736" cy="413959"/>
          </a:xfrm>
          <a:prstGeom prst="rect">
            <a:avLst/>
          </a:prstGeom>
        </p:spPr>
        <p:txBody>
          <a:bodyPr wrap="square">
            <a:spAutoFit/>
          </a:bodyPr>
          <a:lstStyle/>
          <a:p>
            <a:pPr algn="just">
              <a:lnSpc>
                <a:spcPct val="110000"/>
              </a:lnSpc>
              <a:defRPr/>
            </a:pPr>
            <a:r>
              <a:rPr kumimoji="1" lang="es-ES" altLang="es-CL" sz="2000" b="1" dirty="0">
                <a:solidFill>
                  <a:schemeClr val="accent6">
                    <a:lumMod val="50000"/>
                  </a:schemeClr>
                </a:solidFill>
                <a:latin typeface="+mn-lt"/>
                <a:cs typeface="Arial" charset="0"/>
              </a:rPr>
              <a:t>¿Qué se necesita para determinar el Tamaño de una muestra para un promedio?</a:t>
            </a:r>
          </a:p>
        </p:txBody>
      </p:sp>
      <p:sp>
        <p:nvSpPr>
          <p:cNvPr id="6" name="6 Rectángulo">
            <a:extLst>
              <a:ext uri="{FF2B5EF4-FFF2-40B4-BE49-F238E27FC236}">
                <a16:creationId xmlns:a16="http://schemas.microsoft.com/office/drawing/2014/main" id="{2BFD7AD0-D341-7E4D-9963-B54C7AB9BD70}"/>
              </a:ext>
            </a:extLst>
          </p:cNvPr>
          <p:cNvSpPr/>
          <p:nvPr/>
        </p:nvSpPr>
        <p:spPr>
          <a:xfrm>
            <a:off x="2015067" y="2303598"/>
            <a:ext cx="9094736" cy="1091068"/>
          </a:xfrm>
          <a:prstGeom prst="rect">
            <a:avLst/>
          </a:prstGeom>
        </p:spPr>
        <p:txBody>
          <a:bodyPr wrap="square">
            <a:spAutoFit/>
          </a:bodyPr>
          <a:lstStyle/>
          <a:p>
            <a:pPr marL="342900" indent="-342900" algn="just">
              <a:lnSpc>
                <a:spcPct val="110000"/>
              </a:lnSpc>
              <a:buFont typeface="Arial" panose="020B0604020202020204" pitchFamily="34" charset="0"/>
              <a:buChar char="•"/>
              <a:defRPr/>
            </a:pPr>
            <a:r>
              <a:rPr kumimoji="1" lang="es-ES" altLang="es-CL" sz="2000" dirty="0">
                <a:latin typeface="+mn-lt"/>
                <a:cs typeface="Arial" charset="0"/>
              </a:rPr>
              <a:t>Establecer el Margen error deseado.</a:t>
            </a:r>
          </a:p>
          <a:p>
            <a:pPr marL="342900" indent="-342900" algn="just">
              <a:lnSpc>
                <a:spcPct val="110000"/>
              </a:lnSpc>
              <a:buFont typeface="Arial" panose="020B0604020202020204" pitchFamily="34" charset="0"/>
              <a:buChar char="•"/>
              <a:defRPr/>
            </a:pPr>
            <a:r>
              <a:rPr kumimoji="1" lang="es-ES" altLang="es-CL" sz="2000" dirty="0">
                <a:cs typeface="Arial" charset="0"/>
              </a:rPr>
              <a:t>Establecer el nivel de confianza  o riesgo.</a:t>
            </a:r>
          </a:p>
          <a:p>
            <a:pPr marL="342900" indent="-342900" algn="just">
              <a:lnSpc>
                <a:spcPct val="110000"/>
              </a:lnSpc>
              <a:buFont typeface="Arial" panose="020B0604020202020204" pitchFamily="34" charset="0"/>
              <a:buChar char="•"/>
              <a:defRPr/>
            </a:pPr>
            <a:r>
              <a:rPr kumimoji="1" lang="es-ES" altLang="es-CL" sz="2000" dirty="0">
                <a:latin typeface="+mn-lt"/>
                <a:cs typeface="Arial" charset="0"/>
              </a:rPr>
              <a:t>Ma</a:t>
            </a:r>
            <a:r>
              <a:rPr kumimoji="1" lang="es-ES" altLang="es-CL" sz="2000" dirty="0">
                <a:cs typeface="Arial" charset="0"/>
              </a:rPr>
              <a:t>gnitud de la dispersión o grado de heterogeneidad de la variable.</a:t>
            </a:r>
            <a:endParaRPr kumimoji="1" lang="es-ES" altLang="es-CL" sz="2000" dirty="0">
              <a:latin typeface="+mn-lt"/>
              <a:cs typeface="Arial" charset="0"/>
            </a:endParaRPr>
          </a:p>
        </p:txBody>
      </p:sp>
      <p:sp>
        <p:nvSpPr>
          <p:cNvPr id="7" name="Rectángulo 6">
            <a:extLst>
              <a:ext uri="{FF2B5EF4-FFF2-40B4-BE49-F238E27FC236}">
                <a16:creationId xmlns:a16="http://schemas.microsoft.com/office/drawing/2014/main" id="{CC1E442E-AF11-9845-8C84-5E27C4948796}"/>
              </a:ext>
            </a:extLst>
          </p:cNvPr>
          <p:cNvSpPr/>
          <p:nvPr/>
        </p:nvSpPr>
        <p:spPr>
          <a:xfrm>
            <a:off x="5752170" y="5346514"/>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mc:AlternateContent xmlns:mc="http://schemas.openxmlformats.org/markup-compatibility/2006">
        <mc:Choice xmlns:a14="http://schemas.microsoft.com/office/drawing/2010/main" Requires="a14">
          <p:sp>
            <p:nvSpPr>
              <p:cNvPr id="8" name="Rectángulo 7">
                <a:extLst>
                  <a:ext uri="{FF2B5EF4-FFF2-40B4-BE49-F238E27FC236}">
                    <a16:creationId xmlns:a16="http://schemas.microsoft.com/office/drawing/2014/main" id="{EC450457-D72A-ED4D-AECE-1EA2E016CFFA}"/>
                  </a:ext>
                </a:extLst>
              </p:cNvPr>
              <p:cNvSpPr/>
              <p:nvPr/>
            </p:nvSpPr>
            <p:spPr>
              <a:xfrm>
                <a:off x="2379457" y="4004065"/>
                <a:ext cx="3105255" cy="1160767"/>
              </a:xfrm>
              <a:prstGeom prst="rect">
                <a:avLst/>
              </a:prstGeom>
            </p:spPr>
            <p:txBody>
              <a:bodyPr wrap="square" anchor="ctr">
                <a:spAutoFit/>
              </a:bodyPr>
              <a:lstStyle/>
              <a:p>
                <a:pPr algn="ctr"/>
                <a:endParaRPr lang="es-ES" sz="2400" dirty="0"/>
              </a:p>
              <a:p>
                <a:pPr algn="ct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𝐸𝑀</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𝑍</m:t>
                          </m:r>
                        </m:e>
                        <m:sub>
                          <m:f>
                            <m:fPr>
                              <m:type m:val="skw"/>
                              <m:ctrlPr>
                                <a:rPr lang="es-ES" sz="2400" b="0" i="1" smtClean="0">
                                  <a:latin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𝛼</m:t>
                              </m:r>
                            </m:num>
                            <m:den>
                              <m:r>
                                <a:rPr lang="es-ES" sz="2400" b="0" i="1" smtClean="0">
                                  <a:latin typeface="Cambria Math" panose="02040503050406030204" pitchFamily="18" charset="0"/>
                                </a:rPr>
                                <m:t>2</m:t>
                              </m:r>
                            </m:den>
                          </m:f>
                        </m:sub>
                      </m:sSub>
                      <m:f>
                        <m:fPr>
                          <m:ctrlPr>
                            <a:rPr lang="es-ES" sz="2400" b="0" i="1" smtClean="0">
                              <a:latin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𝜎</m:t>
                          </m:r>
                        </m:num>
                        <m:den>
                          <m:rad>
                            <m:radPr>
                              <m:degHide m:val="on"/>
                              <m:ctrlPr>
                                <a:rPr lang="es-ES" sz="2400" b="0" i="1" smtClean="0">
                                  <a:latin typeface="Cambria Math" panose="02040503050406030204" pitchFamily="18" charset="0"/>
                                </a:rPr>
                              </m:ctrlPr>
                            </m:radPr>
                            <m:deg/>
                            <m:e>
                              <m:r>
                                <a:rPr lang="es-ES" sz="2400" b="0" i="1" smtClean="0">
                                  <a:latin typeface="Cambria Math" panose="02040503050406030204" pitchFamily="18" charset="0"/>
                                </a:rPr>
                                <m:t>𝑛</m:t>
                              </m:r>
                            </m:e>
                          </m:rad>
                        </m:den>
                      </m:f>
                    </m:oMath>
                  </m:oMathPara>
                </a14:m>
                <a:endParaRPr lang="es-CL" sz="2400" dirty="0"/>
              </a:p>
            </p:txBody>
          </p:sp>
        </mc:Choice>
        <mc:Fallback>
          <p:sp>
            <p:nvSpPr>
              <p:cNvPr id="8" name="Rectángulo 7">
                <a:extLst>
                  <a:ext uri="{FF2B5EF4-FFF2-40B4-BE49-F238E27FC236}">
                    <a16:creationId xmlns:a16="http://schemas.microsoft.com/office/drawing/2014/main" id="{EC450457-D72A-ED4D-AECE-1EA2E016CFFA}"/>
                  </a:ext>
                </a:extLst>
              </p:cNvPr>
              <p:cNvSpPr>
                <a:spLocks noRot="1" noChangeAspect="1" noMove="1" noResize="1" noEditPoints="1" noAdjustHandles="1" noChangeArrowheads="1" noChangeShapeType="1" noTextEdit="1"/>
              </p:cNvSpPr>
              <p:nvPr/>
            </p:nvSpPr>
            <p:spPr>
              <a:xfrm>
                <a:off x="2379457" y="4004065"/>
                <a:ext cx="3105255" cy="1160767"/>
              </a:xfrm>
              <a:prstGeom prst="rect">
                <a:avLst/>
              </a:prstGeom>
              <a:blipFill>
                <a:blip r:embed="rId3"/>
                <a:stretch>
                  <a:fillRect/>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9" name="Rectángulo 8">
                <a:extLst>
                  <a:ext uri="{FF2B5EF4-FFF2-40B4-BE49-F238E27FC236}">
                    <a16:creationId xmlns:a16="http://schemas.microsoft.com/office/drawing/2014/main" id="{88344120-DD67-7A42-B18F-211E8536C137}"/>
                  </a:ext>
                </a:extLst>
              </p:cNvPr>
              <p:cNvSpPr/>
              <p:nvPr/>
            </p:nvSpPr>
            <p:spPr>
              <a:xfrm>
                <a:off x="6095999" y="3953274"/>
                <a:ext cx="3105255" cy="1162241"/>
              </a:xfrm>
              <a:prstGeom prst="rect">
                <a:avLst/>
              </a:prstGeom>
            </p:spPr>
            <p:txBody>
              <a:bodyPr wrap="square" anchor="ctr">
                <a:spAutoFit/>
              </a:bodyPr>
              <a:lstStyle/>
              <a:p>
                <a:pPr algn="ctr"/>
                <a:endParaRPr lang="es-ES" sz="2400" dirty="0"/>
              </a:p>
              <a:p>
                <a:pPr algn="ct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𝑛</m:t>
                      </m:r>
                      <m:r>
                        <a:rPr lang="es-ES" sz="2400" b="0" i="1" smtClean="0">
                          <a:latin typeface="Cambria Math" panose="02040503050406030204" pitchFamily="18" charset="0"/>
                          <a:ea typeface="Cambria Math" panose="02040503050406030204" pitchFamily="18" charset="0"/>
                        </a:rPr>
                        <m:t>≥</m:t>
                      </m:r>
                      <m:sSup>
                        <m:sSupPr>
                          <m:ctrlPr>
                            <a:rPr lang="es-ES" sz="2400" b="0" i="1" smtClean="0">
                              <a:latin typeface="Cambria Math" panose="02040503050406030204" pitchFamily="18" charset="0"/>
                            </a:rPr>
                          </m:ctrlPr>
                        </m:sSupPr>
                        <m:e>
                          <m:d>
                            <m:dPr>
                              <m:ctrlPr>
                                <a:rPr lang="es-ES" sz="2400" b="0" i="1" smtClean="0">
                                  <a:latin typeface="Cambria Math" panose="02040503050406030204" pitchFamily="18" charset="0"/>
                                </a:rPr>
                              </m:ctrlPr>
                            </m:dPr>
                            <m:e>
                              <m:sSub>
                                <m:sSubPr>
                                  <m:ctrlPr>
                                    <a:rPr lang="es-ES" sz="2400" i="1">
                                      <a:latin typeface="Cambria Math" panose="02040503050406030204" pitchFamily="18" charset="0"/>
                                    </a:rPr>
                                  </m:ctrlPr>
                                </m:sSubPr>
                                <m:e>
                                  <m:r>
                                    <a:rPr lang="es-ES" sz="2400" i="1">
                                      <a:latin typeface="Cambria Math" panose="02040503050406030204" pitchFamily="18" charset="0"/>
                                    </a:rPr>
                                    <m:t>𝑍</m:t>
                                  </m:r>
                                </m:e>
                                <m:sub>
                                  <m:f>
                                    <m:fPr>
                                      <m:type m:val="skw"/>
                                      <m:ctrlPr>
                                        <a:rPr lang="es-ES" sz="2400" i="1">
                                          <a:latin typeface="Cambria Math" panose="02040503050406030204" pitchFamily="18" charset="0"/>
                                        </a:rPr>
                                      </m:ctrlPr>
                                    </m:fPr>
                                    <m:num>
                                      <m:r>
                                        <a:rPr lang="es-ES" sz="2400" i="1">
                                          <a:latin typeface="Cambria Math" panose="02040503050406030204" pitchFamily="18" charset="0"/>
                                          <a:ea typeface="Cambria Math" panose="02040503050406030204" pitchFamily="18" charset="0"/>
                                        </a:rPr>
                                        <m:t>𝛼</m:t>
                                      </m:r>
                                    </m:num>
                                    <m:den>
                                      <m:r>
                                        <a:rPr lang="es-ES" sz="2400" i="1">
                                          <a:latin typeface="Cambria Math" panose="02040503050406030204" pitchFamily="18" charset="0"/>
                                        </a:rPr>
                                        <m:t>2</m:t>
                                      </m:r>
                                    </m:den>
                                  </m:f>
                                </m:sub>
                              </m:sSub>
                              <m:f>
                                <m:fPr>
                                  <m:ctrlPr>
                                    <a:rPr lang="es-ES" sz="2400" i="1" smtClean="0">
                                      <a:latin typeface="Cambria Math" panose="02040503050406030204" pitchFamily="18" charset="0"/>
                                    </a:rPr>
                                  </m:ctrlPr>
                                </m:fPr>
                                <m:num>
                                  <m:r>
                                    <a:rPr lang="es-ES" sz="2400" i="1" smtClean="0">
                                      <a:latin typeface="Cambria Math" panose="02040503050406030204" pitchFamily="18" charset="0"/>
                                      <a:ea typeface="Cambria Math" panose="02040503050406030204" pitchFamily="18" charset="0"/>
                                    </a:rPr>
                                    <m:t>𝜎</m:t>
                                  </m:r>
                                </m:num>
                                <m:den>
                                  <m:r>
                                    <a:rPr lang="es-ES" sz="2400" b="0" i="1" smtClean="0">
                                      <a:latin typeface="Cambria Math" panose="02040503050406030204" pitchFamily="18" charset="0"/>
                                    </a:rPr>
                                    <m:t>𝐸𝑀</m:t>
                                  </m:r>
                                </m:den>
                              </m:f>
                            </m:e>
                          </m:d>
                        </m:e>
                        <m:sup>
                          <m:r>
                            <a:rPr lang="es-ES" sz="2400" b="0" i="1" smtClean="0">
                              <a:latin typeface="Cambria Math" panose="02040503050406030204" pitchFamily="18" charset="0"/>
                            </a:rPr>
                            <m:t>2</m:t>
                          </m:r>
                        </m:sup>
                      </m:sSup>
                    </m:oMath>
                  </m:oMathPara>
                </a14:m>
                <a:endParaRPr lang="es-CL" sz="2400" dirty="0"/>
              </a:p>
            </p:txBody>
          </p:sp>
        </mc:Choice>
        <mc:Fallback>
          <p:sp>
            <p:nvSpPr>
              <p:cNvPr id="9" name="Rectángulo 8">
                <a:extLst>
                  <a:ext uri="{FF2B5EF4-FFF2-40B4-BE49-F238E27FC236}">
                    <a16:creationId xmlns:a16="http://schemas.microsoft.com/office/drawing/2014/main" id="{88344120-DD67-7A42-B18F-211E8536C137}"/>
                  </a:ext>
                </a:extLst>
              </p:cNvPr>
              <p:cNvSpPr>
                <a:spLocks noRot="1" noChangeAspect="1" noMove="1" noResize="1" noEditPoints="1" noAdjustHandles="1" noChangeArrowheads="1" noChangeShapeType="1" noTextEdit="1"/>
              </p:cNvSpPr>
              <p:nvPr/>
            </p:nvSpPr>
            <p:spPr>
              <a:xfrm>
                <a:off x="6095999" y="3953274"/>
                <a:ext cx="3105255" cy="1162241"/>
              </a:xfrm>
              <a:prstGeom prst="rect">
                <a:avLst/>
              </a:prstGeom>
              <a:blipFill>
                <a:blip r:embed="rId4"/>
                <a:stretch>
                  <a:fillRect/>
                </a:stretch>
              </a:blipFill>
            </p:spPr>
            <p:txBody>
              <a:bodyPr/>
              <a:lstStyle/>
              <a:p>
                <a:r>
                  <a:rPr lang="es-CL">
                    <a:noFill/>
                  </a:rPr>
                  <a:t> </a:t>
                </a:r>
              </a:p>
            </p:txBody>
          </p:sp>
        </mc:Fallback>
      </mc:AlternateContent>
      <p:sp>
        <p:nvSpPr>
          <p:cNvPr id="10" name="Flecha derecha 9">
            <a:extLst>
              <a:ext uri="{FF2B5EF4-FFF2-40B4-BE49-F238E27FC236}">
                <a16:creationId xmlns:a16="http://schemas.microsoft.com/office/drawing/2014/main" id="{DBFC6939-639D-594C-BA41-FEA764559C02}"/>
              </a:ext>
            </a:extLst>
          </p:cNvPr>
          <p:cNvSpPr/>
          <p:nvPr/>
        </p:nvSpPr>
        <p:spPr>
          <a:xfrm>
            <a:off x="5752170" y="4584448"/>
            <a:ext cx="687659" cy="34785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775099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normAutofit/>
          </a:bodyPr>
          <a:lstStyle/>
          <a:p>
            <a:pPr algn="r"/>
            <a:r>
              <a:rPr lang="es-CL" dirty="0">
                <a:solidFill>
                  <a:schemeClr val="accent6">
                    <a:lumMod val="50000"/>
                  </a:schemeClr>
                </a:solidFill>
              </a:rPr>
              <a:t>Tamaño de Muestra</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78492"/>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6" name="6 Rectángulo">
            <a:extLst>
              <a:ext uri="{FF2B5EF4-FFF2-40B4-BE49-F238E27FC236}">
                <a16:creationId xmlns:a16="http://schemas.microsoft.com/office/drawing/2014/main" id="{2BFD7AD0-D341-7E4D-9963-B54C7AB9BD70}"/>
              </a:ext>
            </a:extLst>
          </p:cNvPr>
          <p:cNvSpPr/>
          <p:nvPr/>
        </p:nvSpPr>
        <p:spPr>
          <a:xfrm>
            <a:off x="1978972" y="1462305"/>
            <a:ext cx="9094736" cy="3170099"/>
          </a:xfrm>
          <a:prstGeom prst="rect">
            <a:avLst/>
          </a:prstGeom>
        </p:spPr>
        <p:txBody>
          <a:bodyPr wrap="square">
            <a:spAutoFit/>
          </a:bodyPr>
          <a:lstStyle/>
          <a:p>
            <a:pPr algn="just"/>
            <a:r>
              <a:rPr lang="es-CL" sz="2000" b="1" dirty="0"/>
              <a:t>Ejericio:</a:t>
            </a:r>
          </a:p>
          <a:p>
            <a:pPr algn="just"/>
            <a:r>
              <a:rPr lang="es-CL" sz="2000" dirty="0"/>
              <a:t>Una tienda local vende bolsas de plástico para basura y ha recibido unas cuantas quejas con respecto a la resistencia de tales bolsas. Parece ser que las bolsas que se venden en la tienda son menos resistentes que las que vende su </a:t>
            </a:r>
            <a:r>
              <a:rPr lang="es-CL" sz="2000"/>
              <a:t>competidor y, en consecuencia, </a:t>
            </a:r>
            <a:r>
              <a:rPr lang="es-CL" sz="2000" dirty="0"/>
              <a:t>se rompen más a menudo. El gerente encargado </a:t>
            </a:r>
            <a:r>
              <a:rPr lang="es-CL" sz="2000"/>
              <a:t>de adquisición, </a:t>
            </a:r>
            <a:r>
              <a:rPr lang="es-CL" sz="2000" dirty="0"/>
              <a:t>está interesado en determinar el peso máximo promedio que puede resistir una de las bolsas para basura sin que se rompa. Si la desviación estándar del peso límite que puede aguantar una bolsa es </a:t>
            </a:r>
            <a:r>
              <a:rPr lang="es-CL" sz="2000"/>
              <a:t>de 1,2 Kg., </a:t>
            </a:r>
            <a:r>
              <a:rPr lang="es-CL" sz="2000" dirty="0"/>
              <a:t>determine el número de bolsas que deben ser probadas con el fin de que el Gerente tenga una certeza de 95% de que el peso límite promedio está dentro </a:t>
            </a:r>
            <a:r>
              <a:rPr lang="es-CL" sz="2000"/>
              <a:t>de 0,5 Kg., </a:t>
            </a:r>
            <a:r>
              <a:rPr lang="es-CL" sz="2000" dirty="0"/>
              <a:t>del promedio real. </a:t>
            </a:r>
          </a:p>
        </p:txBody>
      </p:sp>
      <p:sp>
        <p:nvSpPr>
          <p:cNvPr id="7" name="Rectángulo 6">
            <a:extLst>
              <a:ext uri="{FF2B5EF4-FFF2-40B4-BE49-F238E27FC236}">
                <a16:creationId xmlns:a16="http://schemas.microsoft.com/office/drawing/2014/main" id="{CC1E442E-AF11-9845-8C84-5E27C4948796}"/>
              </a:ext>
            </a:extLst>
          </p:cNvPr>
          <p:cNvSpPr/>
          <p:nvPr/>
        </p:nvSpPr>
        <p:spPr>
          <a:xfrm>
            <a:off x="5752170" y="5346514"/>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88344120-DD67-7A42-B18F-211E8536C137}"/>
                  </a:ext>
                </a:extLst>
              </p:cNvPr>
              <p:cNvSpPr/>
              <p:nvPr/>
            </p:nvSpPr>
            <p:spPr>
              <a:xfrm>
                <a:off x="2232036" y="5134724"/>
                <a:ext cx="3105255" cy="792909"/>
              </a:xfrm>
              <a:prstGeom prst="rect">
                <a:avLst/>
              </a:prstGeom>
            </p:spPr>
            <p:txBody>
              <a:bodyPr wrap="square" anchor="ctr">
                <a:spAutoFit/>
              </a:bodyPr>
              <a:lstStyle/>
              <a:p>
                <a:pPr algn="ct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𝑛</m:t>
                      </m:r>
                      <m:r>
                        <a:rPr lang="es-ES" sz="2400" b="0" i="1" smtClean="0">
                          <a:latin typeface="Cambria Math" panose="02040503050406030204" pitchFamily="18" charset="0"/>
                          <a:ea typeface="Cambria Math" panose="02040503050406030204" pitchFamily="18" charset="0"/>
                        </a:rPr>
                        <m:t>≥</m:t>
                      </m:r>
                      <m:sSup>
                        <m:sSupPr>
                          <m:ctrlPr>
                            <a:rPr lang="es-ES" sz="2400" b="0" i="1" smtClean="0">
                              <a:latin typeface="Cambria Math" panose="02040503050406030204" pitchFamily="18" charset="0"/>
                            </a:rPr>
                          </m:ctrlPr>
                        </m:sSupPr>
                        <m:e>
                          <m:d>
                            <m:dPr>
                              <m:ctrlPr>
                                <a:rPr lang="es-ES" sz="2400" b="0" i="1" smtClean="0">
                                  <a:latin typeface="Cambria Math" panose="02040503050406030204" pitchFamily="18" charset="0"/>
                                </a:rPr>
                              </m:ctrlPr>
                            </m:dPr>
                            <m:e>
                              <m:sSub>
                                <m:sSubPr>
                                  <m:ctrlPr>
                                    <a:rPr lang="es-ES" sz="2400" i="1">
                                      <a:latin typeface="Cambria Math" panose="02040503050406030204" pitchFamily="18" charset="0"/>
                                    </a:rPr>
                                  </m:ctrlPr>
                                </m:sSubPr>
                                <m:e>
                                  <m:r>
                                    <a:rPr lang="es-ES" sz="2400" i="1">
                                      <a:latin typeface="Cambria Math" panose="02040503050406030204" pitchFamily="18" charset="0"/>
                                    </a:rPr>
                                    <m:t>𝑍</m:t>
                                  </m:r>
                                </m:e>
                                <m:sub>
                                  <m:f>
                                    <m:fPr>
                                      <m:type m:val="skw"/>
                                      <m:ctrlPr>
                                        <a:rPr lang="es-ES" sz="2400" i="1">
                                          <a:latin typeface="Cambria Math" panose="02040503050406030204" pitchFamily="18" charset="0"/>
                                        </a:rPr>
                                      </m:ctrlPr>
                                    </m:fPr>
                                    <m:num>
                                      <m:r>
                                        <a:rPr lang="es-ES" sz="2400" i="1">
                                          <a:latin typeface="Cambria Math" panose="02040503050406030204" pitchFamily="18" charset="0"/>
                                          <a:ea typeface="Cambria Math" panose="02040503050406030204" pitchFamily="18" charset="0"/>
                                        </a:rPr>
                                        <m:t>𝛼</m:t>
                                      </m:r>
                                    </m:num>
                                    <m:den>
                                      <m:r>
                                        <a:rPr lang="es-ES" sz="2400" i="1">
                                          <a:latin typeface="Cambria Math" panose="02040503050406030204" pitchFamily="18" charset="0"/>
                                        </a:rPr>
                                        <m:t>2</m:t>
                                      </m:r>
                                    </m:den>
                                  </m:f>
                                </m:sub>
                              </m:sSub>
                              <m:f>
                                <m:fPr>
                                  <m:ctrlPr>
                                    <a:rPr lang="es-ES" sz="2400" i="1" smtClean="0">
                                      <a:latin typeface="Cambria Math" panose="02040503050406030204" pitchFamily="18" charset="0"/>
                                    </a:rPr>
                                  </m:ctrlPr>
                                </m:fPr>
                                <m:num>
                                  <m:r>
                                    <a:rPr lang="es-ES" sz="2400" i="1" smtClean="0">
                                      <a:latin typeface="Cambria Math" panose="02040503050406030204" pitchFamily="18" charset="0"/>
                                      <a:ea typeface="Cambria Math" panose="02040503050406030204" pitchFamily="18" charset="0"/>
                                    </a:rPr>
                                    <m:t>𝜎</m:t>
                                  </m:r>
                                </m:num>
                                <m:den>
                                  <m:r>
                                    <a:rPr lang="es-ES" sz="2400" b="0" i="1" smtClean="0">
                                      <a:latin typeface="Cambria Math" panose="02040503050406030204" pitchFamily="18" charset="0"/>
                                    </a:rPr>
                                    <m:t>𝐸𝑀</m:t>
                                  </m:r>
                                </m:den>
                              </m:f>
                            </m:e>
                          </m:d>
                        </m:e>
                        <m:sup>
                          <m:r>
                            <a:rPr lang="es-ES" sz="2400" b="0" i="1" smtClean="0">
                              <a:latin typeface="Cambria Math" panose="02040503050406030204" pitchFamily="18" charset="0"/>
                            </a:rPr>
                            <m:t>2</m:t>
                          </m:r>
                        </m:sup>
                      </m:sSup>
                    </m:oMath>
                  </m:oMathPara>
                </a14:m>
                <a:endParaRPr lang="es-CL" sz="2400" dirty="0"/>
              </a:p>
            </p:txBody>
          </p:sp>
        </mc:Choice>
        <mc:Fallback xmlns="">
          <p:sp>
            <p:nvSpPr>
              <p:cNvPr id="9" name="Rectángulo 8">
                <a:extLst>
                  <a:ext uri="{FF2B5EF4-FFF2-40B4-BE49-F238E27FC236}">
                    <a16:creationId xmlns:a16="http://schemas.microsoft.com/office/drawing/2014/main" id="{88344120-DD67-7A42-B18F-211E8536C137}"/>
                  </a:ext>
                </a:extLst>
              </p:cNvPr>
              <p:cNvSpPr>
                <a:spLocks noRot="1" noChangeAspect="1" noMove="1" noResize="1" noEditPoints="1" noAdjustHandles="1" noChangeArrowheads="1" noChangeShapeType="1" noTextEdit="1"/>
              </p:cNvSpPr>
              <p:nvPr/>
            </p:nvSpPr>
            <p:spPr>
              <a:xfrm>
                <a:off x="2232036" y="5134724"/>
                <a:ext cx="3105255" cy="792909"/>
              </a:xfrm>
              <a:prstGeom prst="rect">
                <a:avLst/>
              </a:prstGeom>
              <a:blipFill>
                <a:blip r:embed="rId3"/>
                <a:stretch>
                  <a:fillRect t="-25397" b="-9841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9F17D14C-B0AB-CF40-A3D6-F9C6AC5446A2}"/>
                  </a:ext>
                </a:extLst>
              </p:cNvPr>
              <p:cNvSpPr/>
              <p:nvPr/>
            </p:nvSpPr>
            <p:spPr>
              <a:xfrm>
                <a:off x="5475584" y="5082050"/>
                <a:ext cx="5330570" cy="898259"/>
              </a:xfrm>
              <a:prstGeom prst="rect">
                <a:avLst/>
              </a:prstGeom>
            </p:spPr>
            <p:txBody>
              <a:bodyPr wrap="square" anchor="ctr">
                <a:spAutoFit/>
              </a:bodyPr>
              <a:lstStyle/>
              <a:p>
                <a:pPr algn="ct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𝑛</m:t>
                      </m:r>
                      <m:r>
                        <a:rPr lang="es-ES" sz="2400" b="0" i="1" smtClean="0">
                          <a:latin typeface="Cambria Math" panose="02040503050406030204" pitchFamily="18" charset="0"/>
                        </a:rPr>
                        <m:t>=</m:t>
                      </m:r>
                      <m:sSup>
                        <m:sSupPr>
                          <m:ctrlPr>
                            <a:rPr lang="es-ES" sz="2400" b="0" i="1" smtClean="0">
                              <a:latin typeface="Cambria Math" panose="02040503050406030204" pitchFamily="18" charset="0"/>
                            </a:rPr>
                          </m:ctrlPr>
                        </m:sSupPr>
                        <m:e>
                          <m:d>
                            <m:dPr>
                              <m:ctrlPr>
                                <a:rPr lang="es-ES" sz="2400" b="0" i="1" smtClean="0">
                                  <a:latin typeface="Cambria Math" panose="02040503050406030204" pitchFamily="18" charset="0"/>
                                </a:rPr>
                              </m:ctrlPr>
                            </m:dPr>
                            <m:e>
                              <m:r>
                                <a:rPr lang="es-ES" sz="2400" b="0" i="1" smtClean="0">
                                  <a:latin typeface="Cambria Math" panose="02040503050406030204" pitchFamily="18" charset="0"/>
                                </a:rPr>
                                <m:t>1,96∗</m:t>
                              </m:r>
                              <m:f>
                                <m:fPr>
                                  <m:ctrlPr>
                                    <a:rPr lang="es-ES" sz="2400" i="1" smtClean="0">
                                      <a:latin typeface="Cambria Math" panose="02040503050406030204" pitchFamily="18" charset="0"/>
                                    </a:rPr>
                                  </m:ctrlPr>
                                </m:fPr>
                                <m:num>
                                  <m:r>
                                    <a:rPr lang="es-ES" sz="2400" b="0" i="1" smtClean="0">
                                      <a:latin typeface="Cambria Math" panose="02040503050406030204" pitchFamily="18" charset="0"/>
                                    </a:rPr>
                                    <m:t>1,2</m:t>
                                  </m:r>
                                </m:num>
                                <m:den>
                                  <m:r>
                                    <a:rPr lang="es-ES" sz="2400" b="0" i="1" smtClean="0">
                                      <a:latin typeface="Cambria Math" panose="02040503050406030204" pitchFamily="18" charset="0"/>
                                      <a:ea typeface="Cambria Math" panose="02040503050406030204" pitchFamily="18" charset="0"/>
                                    </a:rPr>
                                    <m:t>0,5</m:t>
                                  </m:r>
                                </m:den>
                              </m:f>
                            </m:e>
                          </m:d>
                        </m:e>
                        <m:sup>
                          <m:r>
                            <a:rPr lang="es-ES" sz="2400" b="0" i="1" smtClean="0">
                              <a:latin typeface="Cambria Math" panose="02040503050406030204" pitchFamily="18" charset="0"/>
                            </a:rPr>
                            <m:t>2</m:t>
                          </m:r>
                        </m:sup>
                      </m:sSup>
                      <m:r>
                        <a:rPr lang="es-ES" sz="2400" b="0" i="1" smtClean="0">
                          <a:latin typeface="Cambria Math" panose="02040503050406030204" pitchFamily="18" charset="0"/>
                          <a:ea typeface="Cambria Math" panose="02040503050406030204" pitchFamily="18" charset="0"/>
                        </a:rPr>
                        <m:t>≥23 </m:t>
                      </m:r>
                      <m:r>
                        <a:rPr lang="es-ES" sz="2400" b="0" i="1" smtClean="0">
                          <a:latin typeface="Cambria Math" panose="02040503050406030204" pitchFamily="18" charset="0"/>
                          <a:ea typeface="Cambria Math" panose="02040503050406030204" pitchFamily="18" charset="0"/>
                        </a:rPr>
                        <m:t>𝑏𝑜𝑙𝑠𝑎𝑠</m:t>
                      </m:r>
                    </m:oMath>
                  </m:oMathPara>
                </a14:m>
                <a:endParaRPr lang="es-CL" sz="2400" dirty="0"/>
              </a:p>
            </p:txBody>
          </p:sp>
        </mc:Choice>
        <mc:Fallback xmlns="">
          <p:sp>
            <p:nvSpPr>
              <p:cNvPr id="11" name="Rectángulo 10">
                <a:extLst>
                  <a:ext uri="{FF2B5EF4-FFF2-40B4-BE49-F238E27FC236}">
                    <a16:creationId xmlns:a16="http://schemas.microsoft.com/office/drawing/2014/main" id="{9F17D14C-B0AB-CF40-A3D6-F9C6AC5446A2}"/>
                  </a:ext>
                </a:extLst>
              </p:cNvPr>
              <p:cNvSpPr>
                <a:spLocks noRot="1" noChangeAspect="1" noMove="1" noResize="1" noEditPoints="1" noAdjustHandles="1" noChangeArrowheads="1" noChangeShapeType="1" noTextEdit="1"/>
              </p:cNvSpPr>
              <p:nvPr/>
            </p:nvSpPr>
            <p:spPr>
              <a:xfrm>
                <a:off x="5475584" y="5082050"/>
                <a:ext cx="5330570" cy="898259"/>
              </a:xfrm>
              <a:prstGeom prst="rect">
                <a:avLst/>
              </a:prstGeom>
              <a:blipFill>
                <a:blip r:embed="rId4"/>
                <a:stretch>
                  <a:fillRect b="-2817"/>
                </a:stretch>
              </a:blipFill>
            </p:spPr>
            <p:txBody>
              <a:bodyPr/>
              <a:lstStyle/>
              <a:p>
                <a:r>
                  <a:rPr lang="es-CL">
                    <a:noFill/>
                  </a:rPr>
                  <a:t> </a:t>
                </a:r>
              </a:p>
            </p:txBody>
          </p:sp>
        </mc:Fallback>
      </mc:AlternateContent>
    </p:spTree>
    <p:extLst>
      <p:ext uri="{BB962C8B-B14F-4D97-AF65-F5344CB8AC3E}">
        <p14:creationId xmlns:p14="http://schemas.microsoft.com/office/powerpoint/2010/main" val="593294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7C55C-1942-2B45-A4C0-136AA0E7B0F7}"/>
              </a:ext>
            </a:extLst>
          </p:cNvPr>
          <p:cNvPicPr>
            <a:picLocks noChangeAspect="1"/>
          </p:cNvPicPr>
          <p:nvPr/>
        </p:nvPicPr>
        <p:blipFill>
          <a:blip r:embed="rId2"/>
          <a:stretch>
            <a:fillRect/>
          </a:stretch>
        </p:blipFill>
        <p:spPr>
          <a:xfrm>
            <a:off x="8826500" y="4370764"/>
            <a:ext cx="2384552" cy="874336"/>
          </a:xfrm>
          <a:prstGeom prst="rect">
            <a:avLst/>
          </a:prstGeom>
        </p:spPr>
      </p:pic>
    </p:spTree>
    <p:extLst>
      <p:ext uri="{BB962C8B-B14F-4D97-AF65-F5344CB8AC3E}">
        <p14:creationId xmlns:p14="http://schemas.microsoft.com/office/powerpoint/2010/main" val="3736296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Población - Muestra</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1604583" y="1211860"/>
            <a:ext cx="5408045"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dirty="0">
                <a:solidFill>
                  <a:schemeClr val="tx1"/>
                </a:solidFill>
              </a:rPr>
              <a:t>Conjunto de todos los elementos que estamos estudiando acerca de los cuales deseamos sacar CONCLUSIONES.</a:t>
            </a: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6" name="Elipse 5">
            <a:extLst>
              <a:ext uri="{FF2B5EF4-FFF2-40B4-BE49-F238E27FC236}">
                <a16:creationId xmlns:a16="http://schemas.microsoft.com/office/drawing/2014/main" id="{662E4894-555B-3746-B414-B061038B089A}"/>
              </a:ext>
            </a:extLst>
          </p:cNvPr>
          <p:cNvSpPr/>
          <p:nvPr/>
        </p:nvSpPr>
        <p:spPr>
          <a:xfrm>
            <a:off x="2689614" y="2128621"/>
            <a:ext cx="2961314" cy="2650921"/>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Elipse 10">
            <a:extLst>
              <a:ext uri="{FF2B5EF4-FFF2-40B4-BE49-F238E27FC236}">
                <a16:creationId xmlns:a16="http://schemas.microsoft.com/office/drawing/2014/main" id="{99161531-8C51-534B-97E7-C3B4BE648025}"/>
              </a:ext>
            </a:extLst>
          </p:cNvPr>
          <p:cNvSpPr/>
          <p:nvPr/>
        </p:nvSpPr>
        <p:spPr>
          <a:xfrm>
            <a:off x="7699239" y="2719580"/>
            <a:ext cx="1928070" cy="1488352"/>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8" name="Gráfico 7" descr="Hombre">
            <a:extLst>
              <a:ext uri="{FF2B5EF4-FFF2-40B4-BE49-F238E27FC236}">
                <a16:creationId xmlns:a16="http://schemas.microsoft.com/office/drawing/2014/main" id="{A15F0257-8DDB-004B-83E5-F5A8160E8C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28576" y="2403457"/>
            <a:ext cx="440668" cy="440668"/>
          </a:xfrm>
          <a:prstGeom prst="rect">
            <a:avLst/>
          </a:prstGeom>
        </p:spPr>
      </p:pic>
      <p:pic>
        <p:nvPicPr>
          <p:cNvPr id="16" name="Gráfico 15" descr="Hombre">
            <a:extLst>
              <a:ext uri="{FF2B5EF4-FFF2-40B4-BE49-F238E27FC236}">
                <a16:creationId xmlns:a16="http://schemas.microsoft.com/office/drawing/2014/main" id="{4D30367F-7199-DE47-BCFB-E93E27D87D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80976" y="2555857"/>
            <a:ext cx="440668" cy="440668"/>
          </a:xfrm>
          <a:prstGeom prst="rect">
            <a:avLst/>
          </a:prstGeom>
        </p:spPr>
      </p:pic>
      <p:pic>
        <p:nvPicPr>
          <p:cNvPr id="19" name="Gráfico 18" descr="Hombre">
            <a:extLst>
              <a:ext uri="{FF2B5EF4-FFF2-40B4-BE49-F238E27FC236}">
                <a16:creationId xmlns:a16="http://schemas.microsoft.com/office/drawing/2014/main" id="{468C35D7-850B-214F-A899-694CD6BD82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3376" y="2708257"/>
            <a:ext cx="440668" cy="440668"/>
          </a:xfrm>
          <a:prstGeom prst="rect">
            <a:avLst/>
          </a:prstGeom>
        </p:spPr>
      </p:pic>
      <p:pic>
        <p:nvPicPr>
          <p:cNvPr id="20" name="Gráfico 19" descr="Hombre">
            <a:extLst>
              <a:ext uri="{FF2B5EF4-FFF2-40B4-BE49-F238E27FC236}">
                <a16:creationId xmlns:a16="http://schemas.microsoft.com/office/drawing/2014/main" id="{60A5D072-117F-4343-84B0-55EA3FBCE6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85776" y="2860657"/>
            <a:ext cx="440668" cy="440668"/>
          </a:xfrm>
          <a:prstGeom prst="rect">
            <a:avLst/>
          </a:prstGeom>
        </p:spPr>
      </p:pic>
      <p:pic>
        <p:nvPicPr>
          <p:cNvPr id="21" name="Gráfico 20" descr="Hombre">
            <a:extLst>
              <a:ext uri="{FF2B5EF4-FFF2-40B4-BE49-F238E27FC236}">
                <a16:creationId xmlns:a16="http://schemas.microsoft.com/office/drawing/2014/main" id="{B4663013-5954-AF4F-81C3-7CC7BD6288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38176" y="3013057"/>
            <a:ext cx="440668" cy="440668"/>
          </a:xfrm>
          <a:prstGeom prst="rect">
            <a:avLst/>
          </a:prstGeom>
        </p:spPr>
      </p:pic>
      <p:pic>
        <p:nvPicPr>
          <p:cNvPr id="22" name="Gráfico 21" descr="Hombre">
            <a:extLst>
              <a:ext uri="{FF2B5EF4-FFF2-40B4-BE49-F238E27FC236}">
                <a16:creationId xmlns:a16="http://schemas.microsoft.com/office/drawing/2014/main" id="{4C939198-56C7-274A-B129-18405AF935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0576" y="3165457"/>
            <a:ext cx="440668" cy="440668"/>
          </a:xfrm>
          <a:prstGeom prst="rect">
            <a:avLst/>
          </a:prstGeom>
        </p:spPr>
      </p:pic>
      <p:pic>
        <p:nvPicPr>
          <p:cNvPr id="23" name="Gráfico 22" descr="Hombre">
            <a:extLst>
              <a:ext uri="{FF2B5EF4-FFF2-40B4-BE49-F238E27FC236}">
                <a16:creationId xmlns:a16="http://schemas.microsoft.com/office/drawing/2014/main" id="{F7C5CF8F-E510-2941-8748-4603E6B38B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42976" y="3317857"/>
            <a:ext cx="440668" cy="440668"/>
          </a:xfrm>
          <a:prstGeom prst="rect">
            <a:avLst/>
          </a:prstGeom>
        </p:spPr>
      </p:pic>
      <p:pic>
        <p:nvPicPr>
          <p:cNvPr id="24" name="Gráfico 23" descr="Hombre">
            <a:extLst>
              <a:ext uri="{FF2B5EF4-FFF2-40B4-BE49-F238E27FC236}">
                <a16:creationId xmlns:a16="http://schemas.microsoft.com/office/drawing/2014/main" id="{61BBDE97-2983-3E41-AAC8-21CC1909C5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95376" y="3470257"/>
            <a:ext cx="440668" cy="440668"/>
          </a:xfrm>
          <a:prstGeom prst="rect">
            <a:avLst/>
          </a:prstGeom>
        </p:spPr>
      </p:pic>
      <p:pic>
        <p:nvPicPr>
          <p:cNvPr id="25" name="Gráfico 24" descr="Hombre">
            <a:extLst>
              <a:ext uri="{FF2B5EF4-FFF2-40B4-BE49-F238E27FC236}">
                <a16:creationId xmlns:a16="http://schemas.microsoft.com/office/drawing/2014/main" id="{94F82600-0EFD-9646-A205-8CEA5149C8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7776" y="3622657"/>
            <a:ext cx="440668" cy="440668"/>
          </a:xfrm>
          <a:prstGeom prst="rect">
            <a:avLst/>
          </a:prstGeom>
        </p:spPr>
      </p:pic>
      <p:pic>
        <p:nvPicPr>
          <p:cNvPr id="26" name="Gráfico 25" descr="Hombre">
            <a:extLst>
              <a:ext uri="{FF2B5EF4-FFF2-40B4-BE49-F238E27FC236}">
                <a16:creationId xmlns:a16="http://schemas.microsoft.com/office/drawing/2014/main" id="{32E5EE06-0301-E24B-8682-FF866DB0CC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0176" y="3775057"/>
            <a:ext cx="440668" cy="440668"/>
          </a:xfrm>
          <a:prstGeom prst="rect">
            <a:avLst/>
          </a:prstGeom>
        </p:spPr>
      </p:pic>
      <p:pic>
        <p:nvPicPr>
          <p:cNvPr id="27" name="Gráfico 26" descr="Hombre">
            <a:extLst>
              <a:ext uri="{FF2B5EF4-FFF2-40B4-BE49-F238E27FC236}">
                <a16:creationId xmlns:a16="http://schemas.microsoft.com/office/drawing/2014/main" id="{B5D9BDC2-21D1-2F4F-AD8B-C3C2BC8217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52576" y="3927457"/>
            <a:ext cx="440668" cy="440668"/>
          </a:xfrm>
          <a:prstGeom prst="rect">
            <a:avLst/>
          </a:prstGeom>
        </p:spPr>
      </p:pic>
      <p:pic>
        <p:nvPicPr>
          <p:cNvPr id="28" name="Gráfico 27" descr="Hombre">
            <a:extLst>
              <a:ext uri="{FF2B5EF4-FFF2-40B4-BE49-F238E27FC236}">
                <a16:creationId xmlns:a16="http://schemas.microsoft.com/office/drawing/2014/main" id="{95936E9E-F377-1940-8BEF-1857C9AA01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01529" y="2620515"/>
            <a:ext cx="440668" cy="440668"/>
          </a:xfrm>
          <a:prstGeom prst="rect">
            <a:avLst/>
          </a:prstGeom>
        </p:spPr>
      </p:pic>
      <p:pic>
        <p:nvPicPr>
          <p:cNvPr id="30" name="Gráfico 29" descr="Hombre">
            <a:extLst>
              <a:ext uri="{FF2B5EF4-FFF2-40B4-BE49-F238E27FC236}">
                <a16:creationId xmlns:a16="http://schemas.microsoft.com/office/drawing/2014/main" id="{7B64B570-6CC8-3645-A1DD-41A0EEDEE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2197" y="3136326"/>
            <a:ext cx="440668" cy="440668"/>
          </a:xfrm>
          <a:prstGeom prst="rect">
            <a:avLst/>
          </a:prstGeom>
        </p:spPr>
      </p:pic>
      <p:pic>
        <p:nvPicPr>
          <p:cNvPr id="31" name="Gráfico 30" descr="Hombre">
            <a:extLst>
              <a:ext uri="{FF2B5EF4-FFF2-40B4-BE49-F238E27FC236}">
                <a16:creationId xmlns:a16="http://schemas.microsoft.com/office/drawing/2014/main" id="{9DA54215-906D-A24A-92AF-26C2B6DD1D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09147" y="2827516"/>
            <a:ext cx="440668" cy="440668"/>
          </a:xfrm>
          <a:prstGeom prst="rect">
            <a:avLst/>
          </a:prstGeom>
        </p:spPr>
      </p:pic>
      <p:pic>
        <p:nvPicPr>
          <p:cNvPr id="32" name="Gráfico 31" descr="Hombre">
            <a:extLst>
              <a:ext uri="{FF2B5EF4-FFF2-40B4-BE49-F238E27FC236}">
                <a16:creationId xmlns:a16="http://schemas.microsoft.com/office/drawing/2014/main" id="{909EB655-E2C9-644B-B1F5-4273D529C7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0482" y="4112164"/>
            <a:ext cx="440668" cy="440668"/>
          </a:xfrm>
          <a:prstGeom prst="rect">
            <a:avLst/>
          </a:prstGeom>
        </p:spPr>
      </p:pic>
      <p:pic>
        <p:nvPicPr>
          <p:cNvPr id="37" name="Gráfico 36" descr="Hombre">
            <a:extLst>
              <a:ext uri="{FF2B5EF4-FFF2-40B4-BE49-F238E27FC236}">
                <a16:creationId xmlns:a16="http://schemas.microsoft.com/office/drawing/2014/main" id="{2675EB22-D07B-AF4D-B919-0BC42D81B6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7908" y="3238634"/>
            <a:ext cx="440668" cy="440668"/>
          </a:xfrm>
          <a:prstGeom prst="rect">
            <a:avLst/>
          </a:prstGeom>
        </p:spPr>
      </p:pic>
      <p:pic>
        <p:nvPicPr>
          <p:cNvPr id="38" name="Gráfico 37" descr="Hombre">
            <a:extLst>
              <a:ext uri="{FF2B5EF4-FFF2-40B4-BE49-F238E27FC236}">
                <a16:creationId xmlns:a16="http://schemas.microsoft.com/office/drawing/2014/main" id="{3F4A594C-3287-D949-BB54-CE2DC9F544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2708" y="3543434"/>
            <a:ext cx="440668" cy="440668"/>
          </a:xfrm>
          <a:prstGeom prst="rect">
            <a:avLst/>
          </a:prstGeom>
        </p:spPr>
      </p:pic>
      <p:pic>
        <p:nvPicPr>
          <p:cNvPr id="39" name="Gráfico 38" descr="Hombre">
            <a:extLst>
              <a:ext uri="{FF2B5EF4-FFF2-40B4-BE49-F238E27FC236}">
                <a16:creationId xmlns:a16="http://schemas.microsoft.com/office/drawing/2014/main" id="{D75D7DFB-374F-2543-86B8-2A04EA661B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5108" y="3695834"/>
            <a:ext cx="440668" cy="440668"/>
          </a:xfrm>
          <a:prstGeom prst="rect">
            <a:avLst/>
          </a:prstGeom>
        </p:spPr>
      </p:pic>
      <p:pic>
        <p:nvPicPr>
          <p:cNvPr id="40" name="Gráfico 39" descr="Hombre">
            <a:extLst>
              <a:ext uri="{FF2B5EF4-FFF2-40B4-BE49-F238E27FC236}">
                <a16:creationId xmlns:a16="http://schemas.microsoft.com/office/drawing/2014/main" id="{8ECC1CE9-EF85-8149-A248-058E38E35C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97508" y="3848234"/>
            <a:ext cx="440668" cy="440668"/>
          </a:xfrm>
          <a:prstGeom prst="rect">
            <a:avLst/>
          </a:prstGeom>
        </p:spPr>
      </p:pic>
      <p:pic>
        <p:nvPicPr>
          <p:cNvPr id="41" name="Gráfico 40" descr="Hombre">
            <a:extLst>
              <a:ext uri="{FF2B5EF4-FFF2-40B4-BE49-F238E27FC236}">
                <a16:creationId xmlns:a16="http://schemas.microsoft.com/office/drawing/2014/main" id="{3CE16DFE-130C-3A42-A798-8C10A2FE0E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49908" y="4000634"/>
            <a:ext cx="440668" cy="440668"/>
          </a:xfrm>
          <a:prstGeom prst="rect">
            <a:avLst/>
          </a:prstGeom>
        </p:spPr>
      </p:pic>
      <p:pic>
        <p:nvPicPr>
          <p:cNvPr id="42" name="Gráfico 41" descr="Hombre">
            <a:extLst>
              <a:ext uri="{FF2B5EF4-FFF2-40B4-BE49-F238E27FC236}">
                <a16:creationId xmlns:a16="http://schemas.microsoft.com/office/drawing/2014/main" id="{E299DA18-0732-514A-B482-51D5CBCD58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8375" y="2251057"/>
            <a:ext cx="440668" cy="440668"/>
          </a:xfrm>
          <a:prstGeom prst="rect">
            <a:avLst/>
          </a:prstGeom>
        </p:spPr>
      </p:pic>
      <p:pic>
        <p:nvPicPr>
          <p:cNvPr id="43" name="Gráfico 42" descr="Hombre">
            <a:extLst>
              <a:ext uri="{FF2B5EF4-FFF2-40B4-BE49-F238E27FC236}">
                <a16:creationId xmlns:a16="http://schemas.microsoft.com/office/drawing/2014/main" id="{9285870D-1EF9-6043-9B0F-A3F7AB1507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3175" y="2555857"/>
            <a:ext cx="440668" cy="440668"/>
          </a:xfrm>
          <a:prstGeom prst="rect">
            <a:avLst/>
          </a:prstGeom>
        </p:spPr>
      </p:pic>
      <p:pic>
        <p:nvPicPr>
          <p:cNvPr id="44" name="Gráfico 43" descr="Hombre">
            <a:extLst>
              <a:ext uri="{FF2B5EF4-FFF2-40B4-BE49-F238E27FC236}">
                <a16:creationId xmlns:a16="http://schemas.microsoft.com/office/drawing/2014/main" id="{8E92ACF0-9739-EB47-AB18-305B9F3BD7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5575" y="2708257"/>
            <a:ext cx="440668" cy="440668"/>
          </a:xfrm>
          <a:prstGeom prst="rect">
            <a:avLst/>
          </a:prstGeom>
        </p:spPr>
      </p:pic>
      <p:pic>
        <p:nvPicPr>
          <p:cNvPr id="45" name="Gráfico 44" descr="Hombre">
            <a:extLst>
              <a:ext uri="{FF2B5EF4-FFF2-40B4-BE49-F238E27FC236}">
                <a16:creationId xmlns:a16="http://schemas.microsoft.com/office/drawing/2014/main" id="{8910CDB6-62A4-3242-A703-593CC54188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7975" y="2860657"/>
            <a:ext cx="440668" cy="440668"/>
          </a:xfrm>
          <a:prstGeom prst="rect">
            <a:avLst/>
          </a:prstGeom>
        </p:spPr>
      </p:pic>
      <p:pic>
        <p:nvPicPr>
          <p:cNvPr id="46" name="Gráfico 45" descr="Hombre">
            <a:extLst>
              <a:ext uri="{FF2B5EF4-FFF2-40B4-BE49-F238E27FC236}">
                <a16:creationId xmlns:a16="http://schemas.microsoft.com/office/drawing/2014/main" id="{AA5F23FC-A6E9-3D42-A921-975EAB667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80375" y="3013057"/>
            <a:ext cx="440668" cy="440668"/>
          </a:xfrm>
          <a:prstGeom prst="rect">
            <a:avLst/>
          </a:prstGeom>
        </p:spPr>
      </p:pic>
      <p:pic>
        <p:nvPicPr>
          <p:cNvPr id="47" name="Gráfico 46" descr="Hombre">
            <a:extLst>
              <a:ext uri="{FF2B5EF4-FFF2-40B4-BE49-F238E27FC236}">
                <a16:creationId xmlns:a16="http://schemas.microsoft.com/office/drawing/2014/main" id="{97F1E185-78D7-484D-A6D5-1364172901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78844" y="2296840"/>
            <a:ext cx="440668" cy="440668"/>
          </a:xfrm>
          <a:prstGeom prst="rect">
            <a:avLst/>
          </a:prstGeom>
        </p:spPr>
      </p:pic>
      <p:pic>
        <p:nvPicPr>
          <p:cNvPr id="48" name="Gráfico 47" descr="Hombre">
            <a:extLst>
              <a:ext uri="{FF2B5EF4-FFF2-40B4-BE49-F238E27FC236}">
                <a16:creationId xmlns:a16="http://schemas.microsoft.com/office/drawing/2014/main" id="{050F6BD2-5C84-1546-B037-B73164E0CC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1042" y="2293415"/>
            <a:ext cx="440668" cy="440668"/>
          </a:xfrm>
          <a:prstGeom prst="rect">
            <a:avLst/>
          </a:prstGeom>
        </p:spPr>
      </p:pic>
      <p:pic>
        <p:nvPicPr>
          <p:cNvPr id="49" name="Gráfico 48" descr="Hombre">
            <a:extLst>
              <a:ext uri="{FF2B5EF4-FFF2-40B4-BE49-F238E27FC236}">
                <a16:creationId xmlns:a16="http://schemas.microsoft.com/office/drawing/2014/main" id="{2785284D-9F13-F947-B616-4121C7DD04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36044" y="2754040"/>
            <a:ext cx="440668" cy="440668"/>
          </a:xfrm>
          <a:prstGeom prst="rect">
            <a:avLst/>
          </a:prstGeom>
        </p:spPr>
      </p:pic>
      <p:pic>
        <p:nvPicPr>
          <p:cNvPr id="50" name="Gráfico 49" descr="Hombre">
            <a:extLst>
              <a:ext uri="{FF2B5EF4-FFF2-40B4-BE49-F238E27FC236}">
                <a16:creationId xmlns:a16="http://schemas.microsoft.com/office/drawing/2014/main" id="{1CA768BE-7870-0047-9504-A7A8C71075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9234" y="2825031"/>
            <a:ext cx="440668" cy="440668"/>
          </a:xfrm>
          <a:prstGeom prst="rect">
            <a:avLst/>
          </a:prstGeom>
        </p:spPr>
      </p:pic>
      <p:pic>
        <p:nvPicPr>
          <p:cNvPr id="51" name="Gráfico 50" descr="Hombre">
            <a:extLst>
              <a:ext uri="{FF2B5EF4-FFF2-40B4-BE49-F238E27FC236}">
                <a16:creationId xmlns:a16="http://schemas.microsoft.com/office/drawing/2014/main" id="{43B9D6BF-21C3-9544-AC86-6CB45760E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3368" y="3127945"/>
            <a:ext cx="440668" cy="440668"/>
          </a:xfrm>
          <a:prstGeom prst="rect">
            <a:avLst/>
          </a:prstGeom>
        </p:spPr>
      </p:pic>
      <p:pic>
        <p:nvPicPr>
          <p:cNvPr id="52" name="Gráfico 51" descr="Hombre">
            <a:extLst>
              <a:ext uri="{FF2B5EF4-FFF2-40B4-BE49-F238E27FC236}">
                <a16:creationId xmlns:a16="http://schemas.microsoft.com/office/drawing/2014/main" id="{12E6AC16-2E7E-EE43-8E2F-0EAF0C8185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1072" y="3350164"/>
            <a:ext cx="440668" cy="440668"/>
          </a:xfrm>
          <a:prstGeom prst="rect">
            <a:avLst/>
          </a:prstGeom>
        </p:spPr>
      </p:pic>
      <p:pic>
        <p:nvPicPr>
          <p:cNvPr id="53" name="Gráfico 52" descr="Hombre">
            <a:extLst>
              <a:ext uri="{FF2B5EF4-FFF2-40B4-BE49-F238E27FC236}">
                <a16:creationId xmlns:a16="http://schemas.microsoft.com/office/drawing/2014/main" id="{D0E3707E-657A-CD46-8D35-D255607EF3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35872" y="3654964"/>
            <a:ext cx="440668" cy="440668"/>
          </a:xfrm>
          <a:prstGeom prst="rect">
            <a:avLst/>
          </a:prstGeom>
        </p:spPr>
      </p:pic>
      <p:pic>
        <p:nvPicPr>
          <p:cNvPr id="54" name="Gráfico 53" descr="Hombre">
            <a:extLst>
              <a:ext uri="{FF2B5EF4-FFF2-40B4-BE49-F238E27FC236}">
                <a16:creationId xmlns:a16="http://schemas.microsoft.com/office/drawing/2014/main" id="{5B41E432-C3CC-6A46-8032-B813F329B8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88272" y="3807364"/>
            <a:ext cx="440668" cy="440668"/>
          </a:xfrm>
          <a:prstGeom prst="rect">
            <a:avLst/>
          </a:prstGeom>
        </p:spPr>
      </p:pic>
      <p:pic>
        <p:nvPicPr>
          <p:cNvPr id="55" name="Gráfico 54" descr="Hombre">
            <a:extLst>
              <a:ext uri="{FF2B5EF4-FFF2-40B4-BE49-F238E27FC236}">
                <a16:creationId xmlns:a16="http://schemas.microsoft.com/office/drawing/2014/main" id="{35028F09-E903-DA45-A46F-0C6B185126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40672" y="3959764"/>
            <a:ext cx="440668" cy="440668"/>
          </a:xfrm>
          <a:prstGeom prst="rect">
            <a:avLst/>
          </a:prstGeom>
        </p:spPr>
      </p:pic>
      <p:pic>
        <p:nvPicPr>
          <p:cNvPr id="56" name="Gráfico 55" descr="Hombre">
            <a:extLst>
              <a:ext uri="{FF2B5EF4-FFF2-40B4-BE49-F238E27FC236}">
                <a16:creationId xmlns:a16="http://schemas.microsoft.com/office/drawing/2014/main" id="{454376E6-CAC9-5645-89F4-238C9A26B6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93072" y="4112164"/>
            <a:ext cx="440668" cy="440668"/>
          </a:xfrm>
          <a:prstGeom prst="rect">
            <a:avLst/>
          </a:prstGeom>
        </p:spPr>
      </p:pic>
      <p:pic>
        <p:nvPicPr>
          <p:cNvPr id="57" name="Gráfico 56" descr="Hombre">
            <a:extLst>
              <a:ext uri="{FF2B5EF4-FFF2-40B4-BE49-F238E27FC236}">
                <a16:creationId xmlns:a16="http://schemas.microsoft.com/office/drawing/2014/main" id="{C8004A54-BDAD-7040-9A94-46E9DB80F6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27" y="3543434"/>
            <a:ext cx="440668" cy="440668"/>
          </a:xfrm>
          <a:prstGeom prst="rect">
            <a:avLst/>
          </a:prstGeom>
        </p:spPr>
      </p:pic>
      <p:pic>
        <p:nvPicPr>
          <p:cNvPr id="58" name="Gráfico 57" descr="Hombre">
            <a:extLst>
              <a:ext uri="{FF2B5EF4-FFF2-40B4-BE49-F238E27FC236}">
                <a16:creationId xmlns:a16="http://schemas.microsoft.com/office/drawing/2014/main" id="{E9C93C19-A8D4-1C47-9CC4-4EB26FC4D4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8900" y="3335317"/>
            <a:ext cx="440668" cy="440668"/>
          </a:xfrm>
          <a:prstGeom prst="rect">
            <a:avLst/>
          </a:prstGeom>
        </p:spPr>
      </p:pic>
      <p:pic>
        <p:nvPicPr>
          <p:cNvPr id="59" name="Gráfico 58" descr="Hombre">
            <a:extLst>
              <a:ext uri="{FF2B5EF4-FFF2-40B4-BE49-F238E27FC236}">
                <a16:creationId xmlns:a16="http://schemas.microsoft.com/office/drawing/2014/main" id="{7F62AB4D-5A1A-DE40-9544-47C0A2C7A6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67938" y="4210436"/>
            <a:ext cx="440668" cy="440668"/>
          </a:xfrm>
          <a:prstGeom prst="rect">
            <a:avLst/>
          </a:prstGeom>
        </p:spPr>
      </p:pic>
      <p:pic>
        <p:nvPicPr>
          <p:cNvPr id="60" name="Gráfico 59" descr="Hombre">
            <a:extLst>
              <a:ext uri="{FF2B5EF4-FFF2-40B4-BE49-F238E27FC236}">
                <a16:creationId xmlns:a16="http://schemas.microsoft.com/office/drawing/2014/main" id="{98C53824-CDF2-0A45-8DE7-AAED0B01ED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04043" y="4252379"/>
            <a:ext cx="440668" cy="440668"/>
          </a:xfrm>
          <a:prstGeom prst="rect">
            <a:avLst/>
          </a:prstGeom>
        </p:spPr>
      </p:pic>
      <p:pic>
        <p:nvPicPr>
          <p:cNvPr id="61" name="Gráfico 60" descr="Hombre">
            <a:extLst>
              <a:ext uri="{FF2B5EF4-FFF2-40B4-BE49-F238E27FC236}">
                <a16:creationId xmlns:a16="http://schemas.microsoft.com/office/drawing/2014/main" id="{47C8AC35-4060-DF4E-8762-DB37A23FF5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7826" y="3917819"/>
            <a:ext cx="440668" cy="440668"/>
          </a:xfrm>
          <a:prstGeom prst="rect">
            <a:avLst/>
          </a:prstGeom>
        </p:spPr>
      </p:pic>
      <p:pic>
        <p:nvPicPr>
          <p:cNvPr id="62" name="Gráfico 61" descr="Hombre">
            <a:extLst>
              <a:ext uri="{FF2B5EF4-FFF2-40B4-BE49-F238E27FC236}">
                <a16:creationId xmlns:a16="http://schemas.microsoft.com/office/drawing/2014/main" id="{D80252A5-AF73-9743-B9E5-FA36D2E3E2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4930" y="3688250"/>
            <a:ext cx="440668" cy="440668"/>
          </a:xfrm>
          <a:prstGeom prst="rect">
            <a:avLst/>
          </a:prstGeom>
        </p:spPr>
      </p:pic>
      <p:pic>
        <p:nvPicPr>
          <p:cNvPr id="63" name="Gráfico 62" descr="Hombre">
            <a:extLst>
              <a:ext uri="{FF2B5EF4-FFF2-40B4-BE49-F238E27FC236}">
                <a16:creationId xmlns:a16="http://schemas.microsoft.com/office/drawing/2014/main" id="{2C64B853-AB2E-C74A-939F-38E488E891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02626" y="4128918"/>
            <a:ext cx="440668" cy="440668"/>
          </a:xfrm>
          <a:prstGeom prst="rect">
            <a:avLst/>
          </a:prstGeom>
        </p:spPr>
      </p:pic>
      <p:pic>
        <p:nvPicPr>
          <p:cNvPr id="64" name="Gráfico 63" descr="Hombre">
            <a:extLst>
              <a:ext uri="{FF2B5EF4-FFF2-40B4-BE49-F238E27FC236}">
                <a16:creationId xmlns:a16="http://schemas.microsoft.com/office/drawing/2014/main" id="{2856A063-F4E3-7847-BB38-E99D2FCE1D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4942" y="3288241"/>
            <a:ext cx="440668" cy="440668"/>
          </a:xfrm>
          <a:prstGeom prst="rect">
            <a:avLst/>
          </a:prstGeom>
        </p:spPr>
      </p:pic>
      <p:pic>
        <p:nvPicPr>
          <p:cNvPr id="65" name="Gráfico 64" descr="Hombre">
            <a:extLst>
              <a:ext uri="{FF2B5EF4-FFF2-40B4-BE49-F238E27FC236}">
                <a16:creationId xmlns:a16="http://schemas.microsoft.com/office/drawing/2014/main" id="{51EE533F-B351-564C-8B16-152C47FEEA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4760" y="2850851"/>
            <a:ext cx="440668" cy="440668"/>
          </a:xfrm>
          <a:prstGeom prst="rect">
            <a:avLst/>
          </a:prstGeom>
        </p:spPr>
      </p:pic>
      <p:pic>
        <p:nvPicPr>
          <p:cNvPr id="66" name="Gráfico 65" descr="Hombre">
            <a:extLst>
              <a:ext uri="{FF2B5EF4-FFF2-40B4-BE49-F238E27FC236}">
                <a16:creationId xmlns:a16="http://schemas.microsoft.com/office/drawing/2014/main" id="{EBBD1570-697C-DE48-BDA0-026D000B5E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2933" y="2149281"/>
            <a:ext cx="440668" cy="440668"/>
          </a:xfrm>
          <a:prstGeom prst="rect">
            <a:avLst/>
          </a:prstGeom>
        </p:spPr>
      </p:pic>
      <p:pic>
        <p:nvPicPr>
          <p:cNvPr id="67" name="Gráfico 66" descr="Hombre">
            <a:extLst>
              <a:ext uri="{FF2B5EF4-FFF2-40B4-BE49-F238E27FC236}">
                <a16:creationId xmlns:a16="http://schemas.microsoft.com/office/drawing/2014/main" id="{1D0D5EA8-794E-0A4B-889D-38F00A18A0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75454" y="3136326"/>
            <a:ext cx="440668" cy="440668"/>
          </a:xfrm>
          <a:prstGeom prst="rect">
            <a:avLst/>
          </a:prstGeom>
        </p:spPr>
      </p:pic>
      <p:pic>
        <p:nvPicPr>
          <p:cNvPr id="68" name="Gráfico 67" descr="Hombre">
            <a:extLst>
              <a:ext uri="{FF2B5EF4-FFF2-40B4-BE49-F238E27FC236}">
                <a16:creationId xmlns:a16="http://schemas.microsoft.com/office/drawing/2014/main" id="{05739EAC-C03C-474C-9F4B-73C68F263E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9573" y="2927378"/>
            <a:ext cx="440668" cy="440668"/>
          </a:xfrm>
          <a:prstGeom prst="rect">
            <a:avLst/>
          </a:prstGeom>
        </p:spPr>
      </p:pic>
      <p:pic>
        <p:nvPicPr>
          <p:cNvPr id="69" name="Gráfico 68" descr="Hombre">
            <a:extLst>
              <a:ext uri="{FF2B5EF4-FFF2-40B4-BE49-F238E27FC236}">
                <a16:creationId xmlns:a16="http://schemas.microsoft.com/office/drawing/2014/main" id="{9E54A69A-3D5E-9347-AAAB-1BA1528402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9600" y="2798509"/>
            <a:ext cx="440668" cy="440668"/>
          </a:xfrm>
          <a:prstGeom prst="rect">
            <a:avLst/>
          </a:prstGeom>
        </p:spPr>
      </p:pic>
      <p:pic>
        <p:nvPicPr>
          <p:cNvPr id="70" name="Gráfico 69" descr="Hombre">
            <a:extLst>
              <a:ext uri="{FF2B5EF4-FFF2-40B4-BE49-F238E27FC236}">
                <a16:creationId xmlns:a16="http://schemas.microsoft.com/office/drawing/2014/main" id="{F91D9420-EDC6-4A4E-A226-454C6ACD79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283120">
            <a:off x="4557297" y="2634231"/>
            <a:ext cx="440668" cy="440668"/>
          </a:xfrm>
          <a:prstGeom prst="rect">
            <a:avLst/>
          </a:prstGeom>
        </p:spPr>
      </p:pic>
      <p:pic>
        <p:nvPicPr>
          <p:cNvPr id="71" name="Gráfico 70" descr="Hombre">
            <a:extLst>
              <a:ext uri="{FF2B5EF4-FFF2-40B4-BE49-F238E27FC236}">
                <a16:creationId xmlns:a16="http://schemas.microsoft.com/office/drawing/2014/main" id="{E88C8C99-68DE-B245-A641-9F4180B930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1910" y="3113677"/>
            <a:ext cx="440668" cy="440668"/>
          </a:xfrm>
          <a:prstGeom prst="rect">
            <a:avLst/>
          </a:prstGeom>
        </p:spPr>
      </p:pic>
      <p:pic>
        <p:nvPicPr>
          <p:cNvPr id="72" name="Gráfico 71" descr="Hombre">
            <a:extLst>
              <a:ext uri="{FF2B5EF4-FFF2-40B4-BE49-F238E27FC236}">
                <a16:creationId xmlns:a16="http://schemas.microsoft.com/office/drawing/2014/main" id="{45CB2A53-7A5B-3740-AFED-98EF1908D8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85922" y="2797966"/>
            <a:ext cx="440668" cy="440668"/>
          </a:xfrm>
          <a:prstGeom prst="rect">
            <a:avLst/>
          </a:prstGeom>
        </p:spPr>
      </p:pic>
      <p:pic>
        <p:nvPicPr>
          <p:cNvPr id="73" name="Gráfico 72" descr="Hombre">
            <a:extLst>
              <a:ext uri="{FF2B5EF4-FFF2-40B4-BE49-F238E27FC236}">
                <a16:creationId xmlns:a16="http://schemas.microsoft.com/office/drawing/2014/main" id="{5E09DAFB-4211-714E-BF4C-01743EF760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7462" y="2937910"/>
            <a:ext cx="440668" cy="440668"/>
          </a:xfrm>
          <a:prstGeom prst="rect">
            <a:avLst/>
          </a:prstGeom>
        </p:spPr>
      </p:pic>
      <p:pic>
        <p:nvPicPr>
          <p:cNvPr id="74" name="Gráfico 73" descr="Hombre">
            <a:extLst>
              <a:ext uri="{FF2B5EF4-FFF2-40B4-BE49-F238E27FC236}">
                <a16:creationId xmlns:a16="http://schemas.microsoft.com/office/drawing/2014/main" id="{48082E55-B0DF-CF44-8DA0-F990F7996D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15089" y="3184354"/>
            <a:ext cx="440668" cy="440668"/>
          </a:xfrm>
          <a:prstGeom prst="rect">
            <a:avLst/>
          </a:prstGeom>
        </p:spPr>
      </p:pic>
      <p:pic>
        <p:nvPicPr>
          <p:cNvPr id="75" name="Gráfico 74" descr="Hombre">
            <a:extLst>
              <a:ext uri="{FF2B5EF4-FFF2-40B4-BE49-F238E27FC236}">
                <a16:creationId xmlns:a16="http://schemas.microsoft.com/office/drawing/2014/main" id="{FBFCFC9C-C163-7F4F-B417-AACDDC8960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39321" y="3527032"/>
            <a:ext cx="440668" cy="440668"/>
          </a:xfrm>
          <a:prstGeom prst="rect">
            <a:avLst/>
          </a:prstGeom>
        </p:spPr>
      </p:pic>
      <p:pic>
        <p:nvPicPr>
          <p:cNvPr id="76" name="Gráfico 75" descr="Hombre">
            <a:extLst>
              <a:ext uri="{FF2B5EF4-FFF2-40B4-BE49-F238E27FC236}">
                <a16:creationId xmlns:a16="http://schemas.microsoft.com/office/drawing/2014/main" id="{64C2F9C2-16D4-AC47-8B44-3F2F617503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47227" y="3282343"/>
            <a:ext cx="440668" cy="440668"/>
          </a:xfrm>
          <a:prstGeom prst="rect">
            <a:avLst/>
          </a:prstGeom>
        </p:spPr>
      </p:pic>
      <p:pic>
        <p:nvPicPr>
          <p:cNvPr id="77" name="Gráfico 76" descr="Hombre">
            <a:extLst>
              <a:ext uri="{FF2B5EF4-FFF2-40B4-BE49-F238E27FC236}">
                <a16:creationId xmlns:a16="http://schemas.microsoft.com/office/drawing/2014/main" id="{CE61F4F1-3E6B-EE42-8E26-F6188F351F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2066" y="3365691"/>
            <a:ext cx="440668" cy="440668"/>
          </a:xfrm>
          <a:prstGeom prst="rect">
            <a:avLst/>
          </a:prstGeom>
        </p:spPr>
      </p:pic>
      <p:pic>
        <p:nvPicPr>
          <p:cNvPr id="78" name="Gráfico 77" descr="Hombre">
            <a:extLst>
              <a:ext uri="{FF2B5EF4-FFF2-40B4-BE49-F238E27FC236}">
                <a16:creationId xmlns:a16="http://schemas.microsoft.com/office/drawing/2014/main" id="{E941A76F-6C5C-C74E-8325-22E7DCF7D5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0332" y="3042416"/>
            <a:ext cx="440668" cy="440668"/>
          </a:xfrm>
          <a:prstGeom prst="rect">
            <a:avLst/>
          </a:prstGeom>
        </p:spPr>
      </p:pic>
      <p:pic>
        <p:nvPicPr>
          <p:cNvPr id="79" name="Gráfico 78" descr="Hombre">
            <a:extLst>
              <a:ext uri="{FF2B5EF4-FFF2-40B4-BE49-F238E27FC236}">
                <a16:creationId xmlns:a16="http://schemas.microsoft.com/office/drawing/2014/main" id="{0F8A3AE0-1D7D-8B48-A219-3570A4F1B0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7252" y="3622657"/>
            <a:ext cx="440668" cy="440668"/>
          </a:xfrm>
          <a:prstGeom prst="rect">
            <a:avLst/>
          </a:prstGeom>
        </p:spPr>
      </p:pic>
      <p:pic>
        <p:nvPicPr>
          <p:cNvPr id="80" name="Gráfico 79" descr="Hombre">
            <a:extLst>
              <a:ext uri="{FF2B5EF4-FFF2-40B4-BE49-F238E27FC236}">
                <a16:creationId xmlns:a16="http://schemas.microsoft.com/office/drawing/2014/main" id="{B897A205-5737-0244-94CD-5F8141DF24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3463" y="3456741"/>
            <a:ext cx="440668" cy="440668"/>
          </a:xfrm>
          <a:prstGeom prst="rect">
            <a:avLst/>
          </a:prstGeom>
        </p:spPr>
      </p:pic>
      <p:pic>
        <p:nvPicPr>
          <p:cNvPr id="81" name="Gráfico 80" descr="Hombre">
            <a:extLst>
              <a:ext uri="{FF2B5EF4-FFF2-40B4-BE49-F238E27FC236}">
                <a16:creationId xmlns:a16="http://schemas.microsoft.com/office/drawing/2014/main" id="{DE1DC655-FA3C-6344-B913-50D6AFF982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0588" y="3175353"/>
            <a:ext cx="440668" cy="440668"/>
          </a:xfrm>
          <a:prstGeom prst="rect">
            <a:avLst/>
          </a:prstGeom>
        </p:spPr>
      </p:pic>
      <p:sp>
        <p:nvSpPr>
          <p:cNvPr id="82" name="Subtitle 2">
            <a:extLst>
              <a:ext uri="{FF2B5EF4-FFF2-40B4-BE49-F238E27FC236}">
                <a16:creationId xmlns:a16="http://schemas.microsoft.com/office/drawing/2014/main" id="{358F5CC1-77E8-7842-8A3B-4DA3F5AC6F9B}"/>
              </a:ext>
            </a:extLst>
          </p:cNvPr>
          <p:cNvSpPr txBox="1">
            <a:spLocks/>
          </p:cNvSpPr>
          <p:nvPr/>
        </p:nvSpPr>
        <p:spPr>
          <a:xfrm>
            <a:off x="6492492" y="5038529"/>
            <a:ext cx="4297527"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dirty="0">
                <a:solidFill>
                  <a:schemeClr val="tx1"/>
                </a:solidFill>
              </a:rPr>
              <a:t>Sub-conjunto de una población que debe ser representativa de la misma para obtener resultados válidos.</a:t>
            </a:r>
          </a:p>
        </p:txBody>
      </p:sp>
      <p:sp>
        <p:nvSpPr>
          <p:cNvPr id="9" name="CuadroTexto 8">
            <a:extLst>
              <a:ext uri="{FF2B5EF4-FFF2-40B4-BE49-F238E27FC236}">
                <a16:creationId xmlns:a16="http://schemas.microsoft.com/office/drawing/2014/main" id="{ECDC62E5-D930-754A-A8F2-0AF652FEB55F}"/>
              </a:ext>
            </a:extLst>
          </p:cNvPr>
          <p:cNvSpPr txBox="1"/>
          <p:nvPr/>
        </p:nvSpPr>
        <p:spPr>
          <a:xfrm>
            <a:off x="1604583" y="755159"/>
            <a:ext cx="1697516" cy="461665"/>
          </a:xfrm>
          <a:prstGeom prst="rect">
            <a:avLst/>
          </a:prstGeom>
          <a:noFill/>
        </p:spPr>
        <p:txBody>
          <a:bodyPr wrap="none" rtlCol="0">
            <a:spAutoFit/>
          </a:bodyPr>
          <a:lstStyle/>
          <a:p>
            <a:r>
              <a:rPr lang="es-CL" sz="2400" b="1" dirty="0">
                <a:solidFill>
                  <a:schemeClr val="accent6">
                    <a:lumMod val="50000"/>
                  </a:schemeClr>
                </a:solidFill>
              </a:rPr>
              <a:t>POBLACIÓN</a:t>
            </a:r>
          </a:p>
        </p:txBody>
      </p:sp>
      <p:sp>
        <p:nvSpPr>
          <p:cNvPr id="83" name="CuadroTexto 82">
            <a:extLst>
              <a:ext uri="{FF2B5EF4-FFF2-40B4-BE49-F238E27FC236}">
                <a16:creationId xmlns:a16="http://schemas.microsoft.com/office/drawing/2014/main" id="{73299CAD-92D4-384C-88A6-4687C3CF5CFF}"/>
              </a:ext>
            </a:extLst>
          </p:cNvPr>
          <p:cNvSpPr txBox="1"/>
          <p:nvPr/>
        </p:nvSpPr>
        <p:spPr>
          <a:xfrm>
            <a:off x="6492492" y="4615882"/>
            <a:ext cx="1456232" cy="461665"/>
          </a:xfrm>
          <a:prstGeom prst="rect">
            <a:avLst/>
          </a:prstGeom>
          <a:noFill/>
        </p:spPr>
        <p:txBody>
          <a:bodyPr wrap="none" rtlCol="0">
            <a:spAutoFit/>
          </a:bodyPr>
          <a:lstStyle/>
          <a:p>
            <a:r>
              <a:rPr lang="es-CL" sz="2400" b="1" dirty="0">
                <a:solidFill>
                  <a:schemeClr val="accent6">
                    <a:lumMod val="50000"/>
                  </a:schemeClr>
                </a:solidFill>
              </a:rPr>
              <a:t>MUESTRA</a:t>
            </a:r>
            <a:endParaRPr lang="es-CL" sz="2000" b="1" dirty="0">
              <a:solidFill>
                <a:schemeClr val="accent6">
                  <a:lumMod val="50000"/>
                </a:schemeClr>
              </a:solidFill>
            </a:endParaRPr>
          </a:p>
        </p:txBody>
      </p:sp>
      <p:sp>
        <p:nvSpPr>
          <p:cNvPr id="13" name="Flecha derecha 12">
            <a:extLst>
              <a:ext uri="{FF2B5EF4-FFF2-40B4-BE49-F238E27FC236}">
                <a16:creationId xmlns:a16="http://schemas.microsoft.com/office/drawing/2014/main" id="{90203094-8334-1144-A382-52B00F910B42}"/>
              </a:ext>
            </a:extLst>
          </p:cNvPr>
          <p:cNvSpPr/>
          <p:nvPr/>
        </p:nvSpPr>
        <p:spPr>
          <a:xfrm>
            <a:off x="6096000" y="3463753"/>
            <a:ext cx="1333850" cy="1374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3102762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Estadísticos muestrales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5" name="3 Rectángulo">
            <a:extLst>
              <a:ext uri="{FF2B5EF4-FFF2-40B4-BE49-F238E27FC236}">
                <a16:creationId xmlns:a16="http://schemas.microsoft.com/office/drawing/2014/main" id="{23AA3B3B-5F67-F447-A810-0C6331543BD0}"/>
              </a:ext>
            </a:extLst>
          </p:cNvPr>
          <p:cNvSpPr/>
          <p:nvPr/>
        </p:nvSpPr>
        <p:spPr>
          <a:xfrm>
            <a:off x="2065867" y="1448688"/>
            <a:ext cx="9070446" cy="707886"/>
          </a:xfrm>
          <a:prstGeom prst="rect">
            <a:avLst/>
          </a:prstGeom>
        </p:spPr>
        <p:txBody>
          <a:bodyPr wrap="square">
            <a:spAutoFit/>
          </a:bodyPr>
          <a:lstStyle/>
          <a:p>
            <a:pPr algn="just">
              <a:defRPr/>
            </a:pPr>
            <a:r>
              <a:rPr lang="es-CL" sz="2000" dirty="0"/>
              <a:t>La distribución de los Estadísticos muestrales se estudian suponiendo poblaciones de tamaño </a:t>
            </a:r>
            <a:r>
              <a:rPr lang="es-CL" sz="2000" b="1" dirty="0">
                <a:solidFill>
                  <a:schemeClr val="accent6">
                    <a:lumMod val="50000"/>
                  </a:schemeClr>
                </a:solidFill>
              </a:rPr>
              <a:t>infinito o muy grandes (de dificil manejo).</a:t>
            </a:r>
          </a:p>
        </p:txBody>
      </p:sp>
      <p:graphicFrame>
        <p:nvGraphicFramePr>
          <p:cNvPr id="6" name="Diagrama 5">
            <a:extLst>
              <a:ext uri="{FF2B5EF4-FFF2-40B4-BE49-F238E27FC236}">
                <a16:creationId xmlns:a16="http://schemas.microsoft.com/office/drawing/2014/main" id="{58C8B043-26B2-2D4C-8AE6-801D44E7997C}"/>
              </a:ext>
            </a:extLst>
          </p:cNvPr>
          <p:cNvGraphicFramePr/>
          <p:nvPr>
            <p:extLst>
              <p:ext uri="{D42A27DB-BD31-4B8C-83A1-F6EECF244321}">
                <p14:modId xmlns:p14="http://schemas.microsoft.com/office/powerpoint/2010/main" val="994627159"/>
              </p:ext>
            </p:extLst>
          </p:nvPr>
        </p:nvGraphicFramePr>
        <p:xfrm>
          <a:off x="2664090" y="2206524"/>
          <a:ext cx="7874000" cy="3498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0838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Tree>
    <p:extLst>
      <p:ext uri="{BB962C8B-B14F-4D97-AF65-F5344CB8AC3E}">
        <p14:creationId xmlns:p14="http://schemas.microsoft.com/office/powerpoint/2010/main" val="2770901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Conceptos de Estadístico y Distribuciones muestrales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5" name="3 Rectángulo">
            <a:extLst>
              <a:ext uri="{FF2B5EF4-FFF2-40B4-BE49-F238E27FC236}">
                <a16:creationId xmlns:a16="http://schemas.microsoft.com/office/drawing/2014/main" id="{23AA3B3B-5F67-F447-A810-0C6331543BD0}"/>
              </a:ext>
            </a:extLst>
          </p:cNvPr>
          <p:cNvSpPr/>
          <p:nvPr/>
        </p:nvSpPr>
        <p:spPr>
          <a:xfrm>
            <a:off x="2065867" y="1804285"/>
            <a:ext cx="9070446" cy="1323439"/>
          </a:xfrm>
          <a:prstGeom prst="rect">
            <a:avLst/>
          </a:prstGeom>
        </p:spPr>
        <p:txBody>
          <a:bodyPr wrap="square">
            <a:spAutoFit/>
          </a:bodyPr>
          <a:lstStyle/>
          <a:p>
            <a:pPr algn="just">
              <a:defRPr/>
            </a:pPr>
            <a:r>
              <a:rPr lang="es-CL" sz="2000" b="1" dirty="0"/>
              <a:t>ESTADÍSTICO:</a:t>
            </a:r>
          </a:p>
          <a:p>
            <a:pPr algn="just">
              <a:defRPr/>
            </a:pPr>
            <a:r>
              <a:rPr lang="es-CL" sz="2000" dirty="0"/>
              <a:t>Es una </a:t>
            </a:r>
            <a:r>
              <a:rPr lang="es-CL" sz="2000"/>
              <a:t>variable aleatoria, </a:t>
            </a:r>
            <a:r>
              <a:rPr lang="es-CL" sz="2000" dirty="0"/>
              <a:t>cuyos valores dependen de la muestra seleccionada </a:t>
            </a:r>
            <a:r>
              <a:rPr lang="es-CL" sz="2000" b="1" dirty="0">
                <a:cs typeface="Arial" panose="020B0604020202020204" pitchFamily="34" charset="0"/>
              </a:rPr>
              <a:t>(es una función de los valores de la muestra)</a:t>
            </a:r>
            <a:r>
              <a:rPr lang="es-CL" sz="2000" dirty="0"/>
              <a:t>. Su distribución </a:t>
            </a:r>
            <a:r>
              <a:rPr lang="es-CL" sz="2000"/>
              <a:t>de probabilidad, </a:t>
            </a:r>
            <a:r>
              <a:rPr lang="es-CL" sz="2000" dirty="0"/>
              <a:t>se conoce como </a:t>
            </a:r>
            <a:r>
              <a:rPr lang="es-CL" sz="2000" dirty="0">
                <a:latin typeface="+mn-lt"/>
                <a:ea typeface="+mj-ea"/>
                <a:cs typeface="Arial" panose="020B0604020202020204" pitchFamily="34" charset="0"/>
              </a:rPr>
              <a:t>“</a:t>
            </a:r>
            <a:r>
              <a:rPr lang="es-CL" sz="2000" b="1" dirty="0">
                <a:latin typeface="+mn-lt"/>
                <a:ea typeface="+mj-ea"/>
                <a:cs typeface="Arial" panose="020B0604020202020204" pitchFamily="34" charset="0"/>
              </a:rPr>
              <a:t>Distribución muestral del estadístico</a:t>
            </a:r>
            <a:r>
              <a:rPr lang="es-CL" sz="2000" dirty="0">
                <a:latin typeface="+mn-lt"/>
                <a:ea typeface="+mj-ea"/>
                <a:cs typeface="Arial" panose="020B0604020202020204" pitchFamily="34" charset="0"/>
              </a:rPr>
              <a:t>”</a:t>
            </a:r>
          </a:p>
        </p:txBody>
      </p:sp>
      <p:sp>
        <p:nvSpPr>
          <p:cNvPr id="7" name="7 Rectángulo redondeado">
            <a:extLst>
              <a:ext uri="{FF2B5EF4-FFF2-40B4-BE49-F238E27FC236}">
                <a16:creationId xmlns:a16="http://schemas.microsoft.com/office/drawing/2014/main" id="{CF33B1AC-B229-534F-A272-4524FFBC4C88}"/>
              </a:ext>
            </a:extLst>
          </p:cNvPr>
          <p:cNvSpPr/>
          <p:nvPr/>
        </p:nvSpPr>
        <p:spPr>
          <a:xfrm>
            <a:off x="2679878" y="3699226"/>
            <a:ext cx="1871662" cy="8636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CL" sz="1400" b="1" dirty="0"/>
              <a:t>ESTADÍSTICOS </a:t>
            </a:r>
          </a:p>
          <a:p>
            <a:pPr algn="ctr">
              <a:defRPr/>
            </a:pPr>
            <a:r>
              <a:rPr lang="es-CL" sz="1400" b="1" dirty="0"/>
              <a:t>MUESTRALES</a:t>
            </a:r>
          </a:p>
        </p:txBody>
      </p:sp>
      <p:sp>
        <p:nvSpPr>
          <p:cNvPr id="8" name="8 Rectángulo redondeado">
            <a:extLst>
              <a:ext uri="{FF2B5EF4-FFF2-40B4-BE49-F238E27FC236}">
                <a16:creationId xmlns:a16="http://schemas.microsoft.com/office/drawing/2014/main" id="{532047FF-80CD-CD4A-B690-051650FEC579}"/>
              </a:ext>
            </a:extLst>
          </p:cNvPr>
          <p:cNvSpPr/>
          <p:nvPr/>
        </p:nvSpPr>
        <p:spPr>
          <a:xfrm>
            <a:off x="5264328" y="3699226"/>
            <a:ext cx="1871662" cy="8636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CL" sz="1400" b="1" dirty="0"/>
              <a:t>INFERENCIA</a:t>
            </a:r>
          </a:p>
        </p:txBody>
      </p:sp>
      <p:sp>
        <p:nvSpPr>
          <p:cNvPr id="9" name="9 Rectángulo redondeado">
            <a:extLst>
              <a:ext uri="{FF2B5EF4-FFF2-40B4-BE49-F238E27FC236}">
                <a16:creationId xmlns:a16="http://schemas.microsoft.com/office/drawing/2014/main" id="{D541CDE4-3D24-0E48-B696-B5DA9060080E}"/>
              </a:ext>
            </a:extLst>
          </p:cNvPr>
          <p:cNvSpPr/>
          <p:nvPr/>
        </p:nvSpPr>
        <p:spPr>
          <a:xfrm>
            <a:off x="7791628" y="3699226"/>
            <a:ext cx="2233612" cy="8636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CL" sz="1400" b="1" dirty="0"/>
              <a:t>PARÁMETROS</a:t>
            </a:r>
          </a:p>
          <a:p>
            <a:pPr algn="ctr">
              <a:defRPr/>
            </a:pPr>
            <a:r>
              <a:rPr lang="es-CL" sz="1400" b="1" dirty="0"/>
              <a:t>POBLACIONALES</a:t>
            </a:r>
          </a:p>
        </p:txBody>
      </p:sp>
      <p:sp>
        <p:nvSpPr>
          <p:cNvPr id="10" name="10 Flecha derecha">
            <a:extLst>
              <a:ext uri="{FF2B5EF4-FFF2-40B4-BE49-F238E27FC236}">
                <a16:creationId xmlns:a16="http://schemas.microsoft.com/office/drawing/2014/main" id="{E396A27F-677C-DB48-A3BF-CD9A82BCAD08}"/>
              </a:ext>
            </a:extLst>
          </p:cNvPr>
          <p:cNvSpPr/>
          <p:nvPr/>
        </p:nvSpPr>
        <p:spPr>
          <a:xfrm>
            <a:off x="4767440" y="3986564"/>
            <a:ext cx="288925" cy="288925"/>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sz="1400"/>
          </a:p>
        </p:txBody>
      </p:sp>
      <p:sp>
        <p:nvSpPr>
          <p:cNvPr id="11" name="11 Flecha derecha">
            <a:extLst>
              <a:ext uri="{FF2B5EF4-FFF2-40B4-BE49-F238E27FC236}">
                <a16:creationId xmlns:a16="http://schemas.microsoft.com/office/drawing/2014/main" id="{AFD32D7D-2247-F548-9D1F-95B6660AF6D3}"/>
              </a:ext>
            </a:extLst>
          </p:cNvPr>
          <p:cNvSpPr/>
          <p:nvPr/>
        </p:nvSpPr>
        <p:spPr>
          <a:xfrm>
            <a:off x="7288390" y="3986564"/>
            <a:ext cx="287338" cy="288925"/>
          </a:xfrm>
          <a:prstGeom prst="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sz="1400"/>
          </a:p>
        </p:txBody>
      </p:sp>
    </p:spTree>
    <p:extLst>
      <p:ext uri="{BB962C8B-B14F-4D97-AF65-F5344CB8AC3E}">
        <p14:creationId xmlns:p14="http://schemas.microsoft.com/office/powerpoint/2010/main" val="3140951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Distribución de Estadístico media muestral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5" name="3 Rectángulo">
            <a:extLst>
              <a:ext uri="{FF2B5EF4-FFF2-40B4-BE49-F238E27FC236}">
                <a16:creationId xmlns:a16="http://schemas.microsoft.com/office/drawing/2014/main" id="{23AA3B3B-5F67-F447-A810-0C6331543BD0}"/>
              </a:ext>
            </a:extLst>
          </p:cNvPr>
          <p:cNvSpPr/>
          <p:nvPr/>
        </p:nvSpPr>
        <p:spPr>
          <a:xfrm>
            <a:off x="2065867" y="1448688"/>
            <a:ext cx="9070446" cy="400110"/>
          </a:xfrm>
          <a:prstGeom prst="rect">
            <a:avLst/>
          </a:prstGeom>
        </p:spPr>
        <p:txBody>
          <a:bodyPr wrap="square">
            <a:spAutoFit/>
          </a:bodyPr>
          <a:lstStyle/>
          <a:p>
            <a:pPr algn="just">
              <a:defRPr/>
            </a:pPr>
            <a:r>
              <a:rPr lang="es-CL" sz="2000" b="1" dirty="0"/>
              <a:t>Ejemplo</a:t>
            </a:r>
            <a:r>
              <a:rPr lang="es-CL" sz="2000" dirty="0"/>
              <a:t>:</a:t>
            </a:r>
            <a:endParaRPr lang="es-CL" sz="2000" b="1" dirty="0">
              <a:solidFill>
                <a:schemeClr val="accent6">
                  <a:lumMod val="50000"/>
                </a:schemeClr>
              </a:solidFill>
            </a:endParaRPr>
          </a:p>
        </p:txBody>
      </p:sp>
      <p:sp>
        <p:nvSpPr>
          <p:cNvPr id="12" name="3 Rectángulo">
            <a:extLst>
              <a:ext uri="{FF2B5EF4-FFF2-40B4-BE49-F238E27FC236}">
                <a16:creationId xmlns:a16="http://schemas.microsoft.com/office/drawing/2014/main" id="{C495B1C0-FC4D-7540-B814-8F3713A6C59F}"/>
              </a:ext>
            </a:extLst>
          </p:cNvPr>
          <p:cNvSpPr/>
          <p:nvPr/>
        </p:nvSpPr>
        <p:spPr>
          <a:xfrm>
            <a:off x="2065866" y="2004198"/>
            <a:ext cx="9070429" cy="707886"/>
          </a:xfrm>
          <a:prstGeom prst="rect">
            <a:avLst/>
          </a:prstGeom>
        </p:spPr>
        <p:txBody>
          <a:bodyPr wrap="square">
            <a:spAutoFit/>
          </a:bodyPr>
          <a:lstStyle/>
          <a:p>
            <a:pPr algn="just">
              <a:defRPr/>
            </a:pPr>
            <a:r>
              <a:rPr lang="es-CL" sz="2000" dirty="0"/>
              <a:t>Se tiene una población muy grande de plantas </a:t>
            </a:r>
            <a:r>
              <a:rPr lang="es-CL" sz="2000"/>
              <a:t>de Zapallo, </a:t>
            </a:r>
            <a:r>
              <a:rPr lang="es-CL" sz="2000" dirty="0"/>
              <a:t>donde la característica de interés es el número de zapallos por planta.</a:t>
            </a:r>
          </a:p>
        </p:txBody>
      </p:sp>
      <p:grpSp>
        <p:nvGrpSpPr>
          <p:cNvPr id="49" name="Grupo 48">
            <a:extLst>
              <a:ext uri="{FF2B5EF4-FFF2-40B4-BE49-F238E27FC236}">
                <a16:creationId xmlns:a16="http://schemas.microsoft.com/office/drawing/2014/main" id="{14C9FC24-24DB-0A4D-AFC4-E5E330D3376C}"/>
              </a:ext>
            </a:extLst>
          </p:cNvPr>
          <p:cNvGrpSpPr/>
          <p:nvPr/>
        </p:nvGrpSpPr>
        <p:grpSpPr>
          <a:xfrm>
            <a:off x="6601090" y="3164305"/>
            <a:ext cx="4764505" cy="2770088"/>
            <a:chOff x="6962448" y="3303397"/>
            <a:chExt cx="4173865" cy="3265023"/>
          </a:xfrm>
        </p:grpSpPr>
        <p:cxnSp>
          <p:nvCxnSpPr>
            <p:cNvPr id="50" name="Conector recto de flecha 49">
              <a:extLst>
                <a:ext uri="{FF2B5EF4-FFF2-40B4-BE49-F238E27FC236}">
                  <a16:creationId xmlns:a16="http://schemas.microsoft.com/office/drawing/2014/main" id="{9586C40C-2A00-804D-AB5A-F06A1D868DF3}"/>
                </a:ext>
              </a:extLst>
            </p:cNvPr>
            <p:cNvCxnSpPr/>
            <p:nvPr/>
          </p:nvCxnSpPr>
          <p:spPr>
            <a:xfrm>
              <a:off x="7548215" y="5719965"/>
              <a:ext cx="3588098" cy="0"/>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ángulo 50">
              <a:extLst>
                <a:ext uri="{FF2B5EF4-FFF2-40B4-BE49-F238E27FC236}">
                  <a16:creationId xmlns:a16="http://schemas.microsoft.com/office/drawing/2014/main" id="{42A63BDF-A02E-1D44-99CF-F9A1399A25A8}"/>
                </a:ext>
              </a:extLst>
            </p:cNvPr>
            <p:cNvSpPr/>
            <p:nvPr/>
          </p:nvSpPr>
          <p:spPr>
            <a:xfrm>
              <a:off x="8836869" y="6199088"/>
              <a:ext cx="1780332" cy="369332"/>
            </a:xfrm>
            <a:prstGeom prst="rect">
              <a:avLst/>
            </a:prstGeom>
          </p:spPr>
          <p:txBody>
            <a:bodyPr wrap="square">
              <a:spAutoFit/>
            </a:bodyPr>
            <a:lstStyle/>
            <a:p>
              <a:pPr algn="just"/>
              <a:r>
                <a:rPr lang="es-ES_tradnl" b="1" dirty="0">
                  <a:solidFill>
                    <a:schemeClr val="accent6">
                      <a:lumMod val="50000"/>
                    </a:schemeClr>
                  </a:solidFill>
                </a:rPr>
                <a:t>Nro. De Frutos</a:t>
              </a:r>
            </a:p>
          </p:txBody>
        </p:sp>
        <p:cxnSp>
          <p:nvCxnSpPr>
            <p:cNvPr id="52" name="Conector recto de flecha 51">
              <a:extLst>
                <a:ext uri="{FF2B5EF4-FFF2-40B4-BE49-F238E27FC236}">
                  <a16:creationId xmlns:a16="http://schemas.microsoft.com/office/drawing/2014/main" id="{BF64E7A8-40BE-1E47-90EA-B0E7AC9D4E41}"/>
                </a:ext>
              </a:extLst>
            </p:cNvPr>
            <p:cNvCxnSpPr>
              <a:cxnSpLocks/>
            </p:cNvCxnSpPr>
            <p:nvPr/>
          </p:nvCxnSpPr>
          <p:spPr>
            <a:xfrm flipV="1">
              <a:off x="7548215" y="3606800"/>
              <a:ext cx="0" cy="21082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uadroTexto 52">
              <a:extLst>
                <a:ext uri="{FF2B5EF4-FFF2-40B4-BE49-F238E27FC236}">
                  <a16:creationId xmlns:a16="http://schemas.microsoft.com/office/drawing/2014/main" id="{ECC85060-581E-254C-A79C-80CAAE69B8BA}"/>
                </a:ext>
              </a:extLst>
            </p:cNvPr>
            <p:cNvSpPr txBox="1"/>
            <p:nvPr/>
          </p:nvSpPr>
          <p:spPr>
            <a:xfrm>
              <a:off x="8060266" y="5829756"/>
              <a:ext cx="2244525" cy="369332"/>
            </a:xfrm>
            <a:prstGeom prst="rect">
              <a:avLst/>
            </a:prstGeom>
            <a:noFill/>
          </p:spPr>
          <p:txBody>
            <a:bodyPr wrap="none" rtlCol="0">
              <a:spAutoFit/>
            </a:bodyPr>
            <a:lstStyle/>
            <a:p>
              <a:r>
                <a:rPr lang="es-CL" dirty="0"/>
                <a:t>1          2          3.         4</a:t>
              </a:r>
            </a:p>
          </p:txBody>
        </p:sp>
        <p:sp>
          <p:nvSpPr>
            <p:cNvPr id="54" name="CuadroTexto 53">
              <a:extLst>
                <a:ext uri="{FF2B5EF4-FFF2-40B4-BE49-F238E27FC236}">
                  <a16:creationId xmlns:a16="http://schemas.microsoft.com/office/drawing/2014/main" id="{7AC5181F-32B8-414C-AE24-FE63870E8CC7}"/>
                </a:ext>
              </a:extLst>
            </p:cNvPr>
            <p:cNvSpPr txBox="1"/>
            <p:nvPr/>
          </p:nvSpPr>
          <p:spPr>
            <a:xfrm>
              <a:off x="7017300" y="3303397"/>
              <a:ext cx="530915" cy="369332"/>
            </a:xfrm>
            <a:prstGeom prst="rect">
              <a:avLst/>
            </a:prstGeom>
            <a:noFill/>
          </p:spPr>
          <p:txBody>
            <a:bodyPr wrap="none" rtlCol="0">
              <a:spAutoFit/>
            </a:bodyPr>
            <a:lstStyle/>
            <a:p>
              <a:r>
                <a:rPr lang="es-CL" dirty="0"/>
                <a:t>f(x</a:t>
              </a:r>
              <a:r>
                <a:rPr lang="es-CL" baseline="-25000" dirty="0"/>
                <a:t>i</a:t>
              </a:r>
              <a:r>
                <a:rPr lang="es-CL" dirty="0"/>
                <a:t>)</a:t>
              </a:r>
            </a:p>
          </p:txBody>
        </p:sp>
        <p:sp>
          <p:nvSpPr>
            <p:cNvPr id="55" name="CuadroTexto 54">
              <a:extLst>
                <a:ext uri="{FF2B5EF4-FFF2-40B4-BE49-F238E27FC236}">
                  <a16:creationId xmlns:a16="http://schemas.microsoft.com/office/drawing/2014/main" id="{E433755D-073F-5143-8EA1-6B2B60C7265B}"/>
                </a:ext>
              </a:extLst>
            </p:cNvPr>
            <p:cNvSpPr txBox="1"/>
            <p:nvPr/>
          </p:nvSpPr>
          <p:spPr>
            <a:xfrm>
              <a:off x="6962448" y="4266167"/>
              <a:ext cx="593432" cy="369332"/>
            </a:xfrm>
            <a:prstGeom prst="rect">
              <a:avLst/>
            </a:prstGeom>
            <a:noFill/>
          </p:spPr>
          <p:txBody>
            <a:bodyPr wrap="none" rtlCol="0">
              <a:spAutoFit/>
            </a:bodyPr>
            <a:lstStyle/>
            <a:p>
              <a:r>
                <a:rPr lang="es-CL"/>
                <a:t>0,25</a:t>
              </a:r>
              <a:endParaRPr lang="es-CL" dirty="0"/>
            </a:p>
          </p:txBody>
        </p:sp>
        <p:cxnSp>
          <p:nvCxnSpPr>
            <p:cNvPr id="56" name="Conector recto de flecha 55">
              <a:extLst>
                <a:ext uri="{FF2B5EF4-FFF2-40B4-BE49-F238E27FC236}">
                  <a16:creationId xmlns:a16="http://schemas.microsoft.com/office/drawing/2014/main" id="{E9313F02-89FF-A84E-BE5B-EE8B583CC6C1}"/>
                </a:ext>
              </a:extLst>
            </p:cNvPr>
            <p:cNvCxnSpPr/>
            <p:nvPr/>
          </p:nvCxnSpPr>
          <p:spPr>
            <a:xfrm flipV="1">
              <a:off x="8229600" y="4450834"/>
              <a:ext cx="0" cy="1264166"/>
            </a:xfrm>
            <a:prstGeom prst="straightConnector1">
              <a:avLst/>
            </a:prstGeom>
            <a:ln w="254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D03FFFD0-DA10-A34F-A9E8-9B135551DCE1}"/>
                </a:ext>
              </a:extLst>
            </p:cNvPr>
            <p:cNvCxnSpPr/>
            <p:nvPr/>
          </p:nvCxnSpPr>
          <p:spPr>
            <a:xfrm flipV="1">
              <a:off x="8836869" y="4450834"/>
              <a:ext cx="0" cy="1264166"/>
            </a:xfrm>
            <a:prstGeom prst="straightConnector1">
              <a:avLst/>
            </a:prstGeom>
            <a:ln w="254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ECFD5C87-027A-D542-BF4F-1E0ADBF1BF79}"/>
                </a:ext>
              </a:extLst>
            </p:cNvPr>
            <p:cNvCxnSpPr/>
            <p:nvPr/>
          </p:nvCxnSpPr>
          <p:spPr>
            <a:xfrm flipV="1">
              <a:off x="9482667" y="4450834"/>
              <a:ext cx="0" cy="1264166"/>
            </a:xfrm>
            <a:prstGeom prst="straightConnector1">
              <a:avLst/>
            </a:prstGeom>
            <a:ln w="254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3F95D5FA-2316-3345-AD18-A5B5CBD1EC1A}"/>
                </a:ext>
              </a:extLst>
            </p:cNvPr>
            <p:cNvCxnSpPr/>
            <p:nvPr/>
          </p:nvCxnSpPr>
          <p:spPr>
            <a:xfrm flipV="1">
              <a:off x="10089936" y="4450834"/>
              <a:ext cx="0" cy="1264166"/>
            </a:xfrm>
            <a:prstGeom prst="straightConnector1">
              <a:avLst/>
            </a:prstGeom>
            <a:ln w="254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D35E3652-2571-CA44-B422-67797A40AD6F}"/>
                  </a:ext>
                </a:extLst>
              </p:cNvPr>
              <p:cNvSpPr/>
              <p:nvPr/>
            </p:nvSpPr>
            <p:spPr>
              <a:xfrm>
                <a:off x="2076006" y="3394762"/>
                <a:ext cx="3988215" cy="1015663"/>
              </a:xfrm>
              <a:prstGeom prst="rect">
                <a:avLst/>
              </a:prstGeom>
            </p:spPr>
            <p:txBody>
              <a:bodyPr wrap="square">
                <a:spAutoFit/>
              </a:bodyPr>
              <a:lstStyle/>
              <a:p>
                <a:pPr algn="just">
                  <a:defRPr/>
                </a:pPr>
                <a:r>
                  <a:rPr lang="es-CL" sz="2000" dirty="0"/>
                  <a:t>Sean sus parámetros poblacionales </a:t>
                </a:r>
                <a14:m>
                  <m:oMath xmlns:m="http://schemas.openxmlformats.org/officeDocument/2006/math">
                    <m:r>
                      <a:rPr lang="es-CL" sz="2000" i="1">
                        <a:latin typeface="Cambria Math" panose="02040503050406030204" pitchFamily="18" charset="0"/>
                        <a:ea typeface="Cambria Math" panose="02040503050406030204" pitchFamily="18" charset="0"/>
                      </a:rPr>
                      <m:t>𝜇</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4</m:t>
                    </m:r>
                  </m:oMath>
                </a14:m>
                <a:r>
                  <a:rPr lang="es-ES" sz="2000" b="0" i="1" dirty="0">
                    <a:latin typeface="Cambria Math" panose="02040503050406030204" pitchFamily="18" charset="0"/>
                    <a:ea typeface="Cambria Math" panose="02040503050406030204" pitchFamily="18" charset="0"/>
                  </a:rPr>
                  <a:t> frutos por planta</a:t>
                </a:r>
              </a:p>
              <a:p>
                <a:pPr algn="just">
                  <a:defRPr/>
                </a:pPr>
                <a14:m>
                  <m:oMathPara xmlns:m="http://schemas.openxmlformats.org/officeDocument/2006/math">
                    <m:oMathParaPr>
                      <m:jc m:val="left"/>
                    </m:oMathParaPr>
                    <m:oMath xmlns:m="http://schemas.openxmlformats.org/officeDocument/2006/math">
                      <m:r>
                        <a:rPr lang="es-ES" sz="2000" i="1">
                          <a:latin typeface="Cambria Math" panose="02040503050406030204" pitchFamily="18" charset="0"/>
                          <a:ea typeface="Cambria Math" panose="02040503050406030204" pitchFamily="18" charset="0"/>
                        </a:rPr>
                        <m:t>𝜎</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1</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25</m:t>
                      </m:r>
                      <m:r>
                        <a:rPr lang="es-ES" sz="2000" b="0" i="0" smtClean="0">
                          <a:latin typeface="Cambria Math" panose="02040503050406030204" pitchFamily="18" charset="0"/>
                          <a:ea typeface="Cambria Math" panose="02040503050406030204" pitchFamily="18" charset="0"/>
                        </a:rPr>
                        <m:t> </m:t>
                      </m:r>
                      <m:r>
                        <m:rPr>
                          <m:sty m:val="p"/>
                        </m:rPr>
                        <a:rPr lang="es-ES" sz="2000" b="0" i="0" smtClean="0">
                          <a:latin typeface="Cambria Math" panose="02040503050406030204" pitchFamily="18" charset="0"/>
                          <a:ea typeface="Cambria Math" panose="02040503050406030204" pitchFamily="18" charset="0"/>
                        </a:rPr>
                        <m:t>de</m:t>
                      </m:r>
                      <m:r>
                        <a:rPr lang="es-ES" sz="2000" b="0" i="0" smtClean="0">
                          <a:latin typeface="Cambria Math" panose="02040503050406030204" pitchFamily="18" charset="0"/>
                          <a:ea typeface="Cambria Math" panose="02040503050406030204" pitchFamily="18" charset="0"/>
                        </a:rPr>
                        <m:t> </m:t>
                      </m:r>
                      <m:r>
                        <m:rPr>
                          <m:sty m:val="p"/>
                        </m:rPr>
                        <a:rPr lang="es-ES" sz="2000" b="0" i="0" smtClean="0">
                          <a:latin typeface="Cambria Math" panose="02040503050406030204" pitchFamily="18" charset="0"/>
                          <a:ea typeface="Cambria Math" panose="02040503050406030204" pitchFamily="18" charset="0"/>
                        </a:rPr>
                        <m:t>fruto</m:t>
                      </m:r>
                      <m:r>
                        <a:rPr lang="es-ES" sz="2000" b="0" i="0" smtClean="0">
                          <a:latin typeface="Cambria Math" panose="02040503050406030204" pitchFamily="18" charset="0"/>
                          <a:ea typeface="Cambria Math" panose="02040503050406030204" pitchFamily="18" charset="0"/>
                        </a:rPr>
                        <m:t> </m:t>
                      </m:r>
                      <m:r>
                        <m:rPr>
                          <m:sty m:val="p"/>
                        </m:rPr>
                        <a:rPr lang="es-ES" sz="2000" b="0" i="0" smtClean="0">
                          <a:latin typeface="Cambria Math" panose="02040503050406030204" pitchFamily="18" charset="0"/>
                          <a:ea typeface="Cambria Math" panose="02040503050406030204" pitchFamily="18" charset="0"/>
                        </a:rPr>
                        <m:t>por</m:t>
                      </m:r>
                      <m:r>
                        <a:rPr lang="es-ES" sz="2000" b="0" i="0" smtClean="0">
                          <a:latin typeface="Cambria Math" panose="02040503050406030204" pitchFamily="18" charset="0"/>
                          <a:ea typeface="Cambria Math" panose="02040503050406030204" pitchFamily="18" charset="0"/>
                        </a:rPr>
                        <m:t> </m:t>
                      </m:r>
                      <m:r>
                        <m:rPr>
                          <m:sty m:val="p"/>
                        </m:rPr>
                        <a:rPr lang="es-ES" sz="2000" b="0" i="0" smtClean="0">
                          <a:latin typeface="Cambria Math" panose="02040503050406030204" pitchFamily="18" charset="0"/>
                          <a:ea typeface="Cambria Math" panose="02040503050406030204" pitchFamily="18" charset="0"/>
                        </a:rPr>
                        <m:t>planta</m:t>
                      </m:r>
                    </m:oMath>
                  </m:oMathPara>
                </a14:m>
                <a:endParaRPr lang="es-CL" sz="2000" dirty="0"/>
              </a:p>
            </p:txBody>
          </p:sp>
        </mc:Choice>
        <mc:Fallback xmlns="">
          <p:sp>
            <p:nvSpPr>
              <p:cNvPr id="6" name="Rectángulo 5">
                <a:extLst>
                  <a:ext uri="{FF2B5EF4-FFF2-40B4-BE49-F238E27FC236}">
                    <a16:creationId xmlns:a16="http://schemas.microsoft.com/office/drawing/2014/main" id="{D35E3652-2571-CA44-B422-67797A40AD6F}"/>
                  </a:ext>
                </a:extLst>
              </p:cNvPr>
              <p:cNvSpPr>
                <a:spLocks noRot="1" noChangeAspect="1" noMove="1" noResize="1" noEditPoints="1" noAdjustHandles="1" noChangeArrowheads="1" noChangeShapeType="1" noTextEdit="1"/>
              </p:cNvSpPr>
              <p:nvPr/>
            </p:nvSpPr>
            <p:spPr>
              <a:xfrm>
                <a:off x="2076006" y="3394762"/>
                <a:ext cx="3988215" cy="1015663"/>
              </a:xfrm>
              <a:prstGeom prst="rect">
                <a:avLst/>
              </a:prstGeom>
              <a:blipFill>
                <a:blip r:embed="rId3"/>
                <a:stretch>
                  <a:fillRect l="-1587" t="-3704" r="-1587" b="-6173"/>
                </a:stretch>
              </a:blipFill>
            </p:spPr>
            <p:txBody>
              <a:bodyPr/>
              <a:lstStyle/>
              <a:p>
                <a:r>
                  <a:rPr lang="es-CL">
                    <a:noFill/>
                  </a:rPr>
                  <a:t> </a:t>
                </a:r>
              </a:p>
            </p:txBody>
          </p:sp>
        </mc:Fallback>
      </mc:AlternateContent>
      <p:sp>
        <p:nvSpPr>
          <p:cNvPr id="7" name="Rectángulo 6">
            <a:extLst>
              <a:ext uri="{FF2B5EF4-FFF2-40B4-BE49-F238E27FC236}">
                <a16:creationId xmlns:a16="http://schemas.microsoft.com/office/drawing/2014/main" id="{707190CE-149A-954A-9A77-097599F0E80F}"/>
              </a:ext>
            </a:extLst>
          </p:cNvPr>
          <p:cNvSpPr/>
          <p:nvPr/>
        </p:nvSpPr>
        <p:spPr>
          <a:xfrm>
            <a:off x="8287232" y="3025430"/>
            <a:ext cx="2381421" cy="369332"/>
          </a:xfrm>
          <a:prstGeom prst="rect">
            <a:avLst/>
          </a:prstGeom>
        </p:spPr>
        <p:txBody>
          <a:bodyPr wrap="none">
            <a:spAutoFit/>
          </a:bodyPr>
          <a:lstStyle/>
          <a:p>
            <a:r>
              <a:rPr lang="es-CL" dirty="0"/>
              <a:t>Función de distribución</a:t>
            </a:r>
          </a:p>
        </p:txBody>
      </p:sp>
      <p:sp>
        <p:nvSpPr>
          <p:cNvPr id="9" name="Rectángulo 8">
            <a:extLst>
              <a:ext uri="{FF2B5EF4-FFF2-40B4-BE49-F238E27FC236}">
                <a16:creationId xmlns:a16="http://schemas.microsoft.com/office/drawing/2014/main" id="{6F90EFE0-6E4A-7D4B-AB59-A2743B1B659B}"/>
              </a:ext>
            </a:extLst>
          </p:cNvPr>
          <p:cNvSpPr/>
          <p:nvPr/>
        </p:nvSpPr>
        <p:spPr>
          <a:xfrm>
            <a:off x="1971260" y="4814484"/>
            <a:ext cx="4629820" cy="1200329"/>
          </a:xfrm>
          <a:prstGeom prst="rect">
            <a:avLst/>
          </a:prstGeom>
        </p:spPr>
        <p:txBody>
          <a:bodyPr wrap="square">
            <a:spAutoFit/>
          </a:bodyPr>
          <a:lstStyle/>
          <a:p>
            <a:pPr algn="just">
              <a:defRPr/>
            </a:pPr>
            <a:r>
              <a:rPr lang="es-CL" b="1" dirty="0"/>
              <a:t>Extraiga muestras de tamaño 2 con reposición (N</a:t>
            </a:r>
            <a:r>
              <a:rPr lang="es-CL" b="1" baseline="30000" dirty="0"/>
              <a:t>2 </a:t>
            </a:r>
            <a:r>
              <a:rPr lang="es-CL" b="1" dirty="0"/>
              <a:t>=</a:t>
            </a:r>
            <a:r>
              <a:rPr lang="es-CL" b="1"/>
              <a:t>4</a:t>
            </a:r>
            <a:r>
              <a:rPr lang="es-CL" b="1" baseline="30000"/>
              <a:t>2</a:t>
            </a:r>
            <a:r>
              <a:rPr lang="es-CL" b="1"/>
              <a:t>=16), </a:t>
            </a:r>
            <a:r>
              <a:rPr lang="es-CL" b="1" dirty="0"/>
              <a:t>encontremos la distribución </a:t>
            </a:r>
            <a:r>
              <a:rPr lang="es-CL" b="1"/>
              <a:t>de probabilidad, </a:t>
            </a:r>
            <a:r>
              <a:rPr lang="es-CL" b="1" dirty="0"/>
              <a:t>la media y  su respectiva Desv. Estándar.</a:t>
            </a:r>
          </a:p>
        </p:txBody>
      </p:sp>
    </p:spTree>
    <p:extLst>
      <p:ext uri="{BB962C8B-B14F-4D97-AF65-F5344CB8AC3E}">
        <p14:creationId xmlns:p14="http://schemas.microsoft.com/office/powerpoint/2010/main" val="1078202596"/>
      </p:ext>
    </p:extLst>
  </p:cSld>
  <p:clrMapOvr>
    <a:masterClrMapping/>
  </p:clrMapOvr>
</p:sld>
</file>

<file path=ppt/theme/theme1.xml><?xml version="1.0" encoding="utf-8"?>
<a:theme xmlns:a="http://schemas.openxmlformats.org/drawingml/2006/main" name="Tema de Offic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2565</TotalTime>
  <Words>2498</Words>
  <Application>Microsoft Office PowerPoint</Application>
  <PresentationFormat>Panorámica</PresentationFormat>
  <Paragraphs>427</Paragraphs>
  <Slides>42</Slides>
  <Notes>31</Notes>
  <HiddenSlides>1</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42</vt:i4>
      </vt:variant>
    </vt:vector>
  </HeadingPairs>
  <TitlesOfParts>
    <vt:vector size="49" baseType="lpstr">
      <vt:lpstr>Arial</vt:lpstr>
      <vt:lpstr>Calibri</vt:lpstr>
      <vt:lpstr>Calibri Light</vt:lpstr>
      <vt:lpstr>Cambria Math</vt:lpstr>
      <vt:lpstr>HelveticaNeue</vt:lpstr>
      <vt:lpstr>Wingdings</vt:lpstr>
      <vt:lpstr>Tema de Office</vt:lpstr>
      <vt:lpstr>Presentación Módulo Inferencia Estadística</vt:lpstr>
      <vt:lpstr>Presentación de PowerPoint</vt:lpstr>
      <vt:lpstr>Presentación de PowerPoint</vt:lpstr>
      <vt:lpstr>Conceptos previos</vt:lpstr>
      <vt:lpstr>Población - Muestra</vt:lpstr>
      <vt:lpstr>Distribución de Estadísticos muestrales</vt:lpstr>
      <vt:lpstr>Presentación de PowerPoint</vt:lpstr>
      <vt:lpstr>Conceptos de Estadístico y Distribuciones muestrales</vt:lpstr>
      <vt:lpstr>Distribución de Estadístico media muestral</vt:lpstr>
      <vt:lpstr>Distribución de Estadístico media muestral</vt:lpstr>
      <vt:lpstr>Distribución de Estadístico media muestral</vt:lpstr>
      <vt:lpstr>Distribución de Estadístico media muestral</vt:lpstr>
      <vt:lpstr>Distribución de Estadístico media muestral</vt:lpstr>
      <vt:lpstr>Distribución de Estadístico media muestral</vt:lpstr>
      <vt:lpstr>Distribución de Estadístico media muestral</vt:lpstr>
      <vt:lpstr>Distribución de Estadístico media muestral</vt:lpstr>
      <vt:lpstr>Teorema  del Límite central</vt:lpstr>
      <vt:lpstr>Distribución de Estadístico media muestral</vt:lpstr>
      <vt:lpstr>Distribución de Estadístico media muestral</vt:lpstr>
      <vt:lpstr>Teorema  del Límite central</vt:lpstr>
      <vt:lpstr>Distribución Media muestral</vt:lpstr>
      <vt:lpstr>Distribución T de Student</vt:lpstr>
      <vt:lpstr>Distribución T de Student</vt:lpstr>
      <vt:lpstr>Break</vt:lpstr>
      <vt:lpstr>Estimación</vt:lpstr>
      <vt:lpstr>Supuestos para estimaciones confiables</vt:lpstr>
      <vt:lpstr>Tipo de Estimaciones</vt:lpstr>
      <vt:lpstr>Estimación por Intervalos</vt:lpstr>
      <vt:lpstr>Propiedades de un buen estimador</vt:lpstr>
      <vt:lpstr>Intervalo de Confianza para la media poblacional</vt:lpstr>
      <vt:lpstr>Construcción I.C para la media poblacional</vt:lpstr>
      <vt:lpstr>Construcción I.C para la media poblacional</vt:lpstr>
      <vt:lpstr>Interpretación del Intervalo de Confianza</vt:lpstr>
      <vt:lpstr>Construcción I.C para la media poblacional</vt:lpstr>
      <vt:lpstr>Construcción I.C para la media poblacional</vt:lpstr>
      <vt:lpstr>Construcción I.C para la media poblacional</vt:lpstr>
      <vt:lpstr>Construcción I.C para la media poblacional</vt:lpstr>
      <vt:lpstr>Construcción I.C para la media poblacional</vt:lpstr>
      <vt:lpstr>Como mejorar la Estimación</vt:lpstr>
      <vt:lpstr>Tamaño de Muestra</vt:lpstr>
      <vt:lpstr>Tamaño de Muestra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Módulo Inferencia Estadística</dc:title>
  <dc:creator>Karina Miranda</dc:creator>
  <cp:lastModifiedBy>Hugo Ub</cp:lastModifiedBy>
  <cp:revision>40</cp:revision>
  <dcterms:created xsi:type="dcterms:W3CDTF">2020-12-05T19:29:37Z</dcterms:created>
  <dcterms:modified xsi:type="dcterms:W3CDTF">2020-12-16T06:12:04Z</dcterms:modified>
</cp:coreProperties>
</file>